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handoutMasterIdLst>
    <p:handoutMasterId r:id="rId41"/>
  </p:handoutMasterIdLst>
  <p:sldIdLst>
    <p:sldId id="313" r:id="rId2"/>
    <p:sldId id="429" r:id="rId3"/>
    <p:sldId id="580" r:id="rId4"/>
    <p:sldId id="564" r:id="rId5"/>
    <p:sldId id="581" r:id="rId6"/>
    <p:sldId id="583" r:id="rId7"/>
    <p:sldId id="584" r:id="rId8"/>
    <p:sldId id="585" r:id="rId9"/>
    <p:sldId id="582" r:id="rId10"/>
    <p:sldId id="587" r:id="rId11"/>
    <p:sldId id="617" r:id="rId12"/>
    <p:sldId id="565" r:id="rId13"/>
    <p:sldId id="566" r:id="rId14"/>
    <p:sldId id="572" r:id="rId15"/>
    <p:sldId id="595" r:id="rId16"/>
    <p:sldId id="588" r:id="rId17"/>
    <p:sldId id="589" r:id="rId18"/>
    <p:sldId id="590" r:id="rId19"/>
    <p:sldId id="593" r:id="rId20"/>
    <p:sldId id="594" r:id="rId21"/>
    <p:sldId id="598" r:id="rId22"/>
    <p:sldId id="599" r:id="rId23"/>
    <p:sldId id="601" r:id="rId24"/>
    <p:sldId id="600" r:id="rId25"/>
    <p:sldId id="602" r:id="rId26"/>
    <p:sldId id="603" r:id="rId27"/>
    <p:sldId id="605" r:id="rId28"/>
    <p:sldId id="606" r:id="rId29"/>
    <p:sldId id="607" r:id="rId30"/>
    <p:sldId id="608" r:id="rId31"/>
    <p:sldId id="609" r:id="rId32"/>
    <p:sldId id="610" r:id="rId33"/>
    <p:sldId id="611" r:id="rId34"/>
    <p:sldId id="612" r:id="rId35"/>
    <p:sldId id="613" r:id="rId36"/>
    <p:sldId id="614" r:id="rId37"/>
    <p:sldId id="615" r:id="rId38"/>
    <p:sldId id="616" r:id="rId39"/>
  </p:sldIdLst>
  <p:sldSz cx="12192000" cy="6858000"/>
  <p:notesSz cx="6819900" cy="99187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Нестеренко Светлана Юрьевна" initials="НСЮ" lastIdx="0" clrIdx="0">
    <p:extLst>
      <p:ext uri="{19B8F6BF-5375-455C-9EA6-DF929625EA0E}">
        <p15:presenceInfo xmlns:p15="http://schemas.microsoft.com/office/powerpoint/2012/main" xmlns="" userId="S-1-5-21-333555047-3642469804-896065558-8244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D8A1"/>
    <a:srgbClr val="11437F"/>
    <a:srgbClr val="773B50"/>
    <a:srgbClr val="E6F1D1"/>
    <a:srgbClr val="E1F0D2"/>
    <a:srgbClr val="E4FB9B"/>
    <a:srgbClr val="EDFFC1"/>
    <a:srgbClr val="D7EED3"/>
    <a:srgbClr val="C0EFAF"/>
    <a:srgbClr val="8EBE8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Светлый стиль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55" autoAdjust="0"/>
    <p:restoredTop sz="82230" autoAdjust="0"/>
  </p:normalViewPr>
  <p:slideViewPr>
    <p:cSldViewPr snapToGrid="0" showGuides="1">
      <p:cViewPr varScale="1">
        <p:scale>
          <a:sx n="95" d="100"/>
          <a:sy n="95" d="100"/>
        </p:scale>
        <p:origin x="-1020" y="-108"/>
      </p:cViewPr>
      <p:guideLst>
        <p:guide orient="horz" pos="2160"/>
        <p:guide pos="3840"/>
      </p:guideLst>
    </p:cSldViewPr>
  </p:slideViewPr>
  <p:outlineViewPr>
    <p:cViewPr>
      <p:scale>
        <a:sx n="33" d="100"/>
        <a:sy n="33" d="100"/>
      </p:scale>
      <p:origin x="0" y="0"/>
    </p:cViewPr>
  </p:outlineViewPr>
  <p:notesTextViewPr>
    <p:cViewPr>
      <p:scale>
        <a:sx n="20" d="100"/>
        <a:sy n="20" d="100"/>
      </p:scale>
      <p:origin x="0" y="0"/>
    </p:cViewPr>
  </p:notesTextViewPr>
  <p:notesViewPr>
    <p:cSldViewPr snapToGrid="0">
      <p:cViewPr varScale="1">
        <p:scale>
          <a:sx n="82" d="100"/>
          <a:sy n="82" d="100"/>
        </p:scale>
        <p:origin x="3966"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55925" cy="4968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62388" y="0"/>
            <a:ext cx="2955925" cy="496888"/>
          </a:xfrm>
          <a:prstGeom prst="rect">
            <a:avLst/>
          </a:prstGeom>
        </p:spPr>
        <p:txBody>
          <a:bodyPr vert="horz" lIns="91440" tIns="45720" rIns="91440" bIns="45720" rtlCol="0"/>
          <a:lstStyle>
            <a:lvl1pPr algn="r">
              <a:defRPr sz="1200"/>
            </a:lvl1pPr>
          </a:lstStyle>
          <a:p>
            <a:fld id="{3324F9EE-FA0E-4DFB-A5A9-EFC52585C201}" type="datetimeFigureOut">
              <a:rPr lang="ru-RU" smtClean="0"/>
              <a:t>17.11.2023</a:t>
            </a:fld>
            <a:endParaRPr lang="ru-RU"/>
          </a:p>
        </p:txBody>
      </p:sp>
      <p:sp>
        <p:nvSpPr>
          <p:cNvPr id="4" name="Нижний колонтитул 3"/>
          <p:cNvSpPr>
            <a:spLocks noGrp="1"/>
          </p:cNvSpPr>
          <p:nvPr>
            <p:ph type="ftr" sz="quarter" idx="2"/>
          </p:nvPr>
        </p:nvSpPr>
        <p:spPr>
          <a:xfrm>
            <a:off x="0" y="9421813"/>
            <a:ext cx="2955925" cy="496887"/>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62388" y="9421813"/>
            <a:ext cx="2955925" cy="496887"/>
          </a:xfrm>
          <a:prstGeom prst="rect">
            <a:avLst/>
          </a:prstGeom>
        </p:spPr>
        <p:txBody>
          <a:bodyPr vert="horz" lIns="91440" tIns="45720" rIns="91440" bIns="45720" rtlCol="0" anchor="b"/>
          <a:lstStyle>
            <a:lvl1pPr algn="r">
              <a:defRPr sz="1200"/>
            </a:lvl1pPr>
          </a:lstStyle>
          <a:p>
            <a:fld id="{0F690EFC-CE50-4799-905C-A44ADB93E4BA}" type="slidenum">
              <a:rPr lang="ru-RU" smtClean="0"/>
              <a:t>‹#›</a:t>
            </a:fld>
            <a:endParaRPr lang="ru-RU"/>
          </a:p>
        </p:txBody>
      </p:sp>
    </p:spTree>
    <p:extLst>
      <p:ext uri="{BB962C8B-B14F-4D97-AF65-F5344CB8AC3E}">
        <p14:creationId xmlns:p14="http://schemas.microsoft.com/office/powerpoint/2010/main" val="5259749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55290" cy="49765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63032" y="0"/>
            <a:ext cx="2955290" cy="497658"/>
          </a:xfrm>
          <a:prstGeom prst="rect">
            <a:avLst/>
          </a:prstGeom>
        </p:spPr>
        <p:txBody>
          <a:bodyPr vert="horz" lIns="91440" tIns="45720" rIns="91440" bIns="45720" rtlCol="0"/>
          <a:lstStyle>
            <a:lvl1pPr algn="r">
              <a:defRPr sz="1200"/>
            </a:lvl1pPr>
          </a:lstStyle>
          <a:p>
            <a:fld id="{71620CFA-C76D-41D5-AC3C-DFC6FDF4C7C3}" type="datetimeFigureOut">
              <a:rPr lang="ru-RU" smtClean="0"/>
              <a:t>17.11.2023</a:t>
            </a:fld>
            <a:endParaRPr lang="ru-RU"/>
          </a:p>
        </p:txBody>
      </p:sp>
      <p:sp>
        <p:nvSpPr>
          <p:cNvPr id="4" name="Образ слайда 3"/>
          <p:cNvSpPr>
            <a:spLocks noGrp="1" noRot="1" noChangeAspect="1"/>
          </p:cNvSpPr>
          <p:nvPr>
            <p:ph type="sldImg" idx="2"/>
          </p:nvPr>
        </p:nvSpPr>
        <p:spPr>
          <a:xfrm>
            <a:off x="434975" y="1239838"/>
            <a:ext cx="5949950" cy="3348037"/>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1990" y="4773374"/>
            <a:ext cx="5455920" cy="3905488"/>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9421044"/>
            <a:ext cx="2955290" cy="497656"/>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63032" y="9421044"/>
            <a:ext cx="2955290" cy="497656"/>
          </a:xfrm>
          <a:prstGeom prst="rect">
            <a:avLst/>
          </a:prstGeom>
        </p:spPr>
        <p:txBody>
          <a:bodyPr vert="horz" lIns="91440" tIns="45720" rIns="91440" bIns="45720" rtlCol="0" anchor="b"/>
          <a:lstStyle>
            <a:lvl1pPr algn="r">
              <a:defRPr sz="1200"/>
            </a:lvl1pPr>
          </a:lstStyle>
          <a:p>
            <a:fld id="{14696552-920F-4B31-9AF9-C3E3BD6AAE55}" type="slidenum">
              <a:rPr lang="ru-RU" smtClean="0"/>
              <a:t>‹#›</a:t>
            </a:fld>
            <a:endParaRPr lang="ru-RU"/>
          </a:p>
        </p:txBody>
      </p:sp>
    </p:spTree>
    <p:extLst>
      <p:ext uri="{BB962C8B-B14F-4D97-AF65-F5344CB8AC3E}">
        <p14:creationId xmlns:p14="http://schemas.microsoft.com/office/powerpoint/2010/main" val="1083784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11337603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2</a:t>
            </a:fld>
            <a:endParaRPr lang="ru-RU"/>
          </a:p>
        </p:txBody>
      </p:sp>
    </p:spTree>
    <p:extLst>
      <p:ext uri="{BB962C8B-B14F-4D97-AF65-F5344CB8AC3E}">
        <p14:creationId xmlns:p14="http://schemas.microsoft.com/office/powerpoint/2010/main" val="6558407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3</a:t>
            </a:fld>
            <a:endParaRPr lang="ru-RU"/>
          </a:p>
        </p:txBody>
      </p:sp>
    </p:spTree>
    <p:extLst>
      <p:ext uri="{BB962C8B-B14F-4D97-AF65-F5344CB8AC3E}">
        <p14:creationId xmlns:p14="http://schemas.microsoft.com/office/powerpoint/2010/main" val="42730174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4</a:t>
            </a:fld>
            <a:endParaRPr lang="ru-RU"/>
          </a:p>
        </p:txBody>
      </p:sp>
    </p:spTree>
    <p:extLst>
      <p:ext uri="{BB962C8B-B14F-4D97-AF65-F5344CB8AC3E}">
        <p14:creationId xmlns:p14="http://schemas.microsoft.com/office/powerpoint/2010/main" val="12218517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5</a:t>
            </a:fld>
            <a:endParaRPr lang="ru-RU"/>
          </a:p>
        </p:txBody>
      </p:sp>
    </p:spTree>
    <p:extLst>
      <p:ext uri="{BB962C8B-B14F-4D97-AF65-F5344CB8AC3E}">
        <p14:creationId xmlns:p14="http://schemas.microsoft.com/office/powerpoint/2010/main" val="28668182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6</a:t>
            </a:fld>
            <a:endParaRPr lang="ru-RU"/>
          </a:p>
        </p:txBody>
      </p:sp>
    </p:spTree>
    <p:extLst>
      <p:ext uri="{BB962C8B-B14F-4D97-AF65-F5344CB8AC3E}">
        <p14:creationId xmlns:p14="http://schemas.microsoft.com/office/powerpoint/2010/main" val="2107484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7</a:t>
            </a:fld>
            <a:endParaRPr lang="ru-RU"/>
          </a:p>
        </p:txBody>
      </p:sp>
    </p:spTree>
    <p:extLst>
      <p:ext uri="{BB962C8B-B14F-4D97-AF65-F5344CB8AC3E}">
        <p14:creationId xmlns:p14="http://schemas.microsoft.com/office/powerpoint/2010/main" val="29510098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8</a:t>
            </a:fld>
            <a:endParaRPr lang="ru-RU"/>
          </a:p>
        </p:txBody>
      </p:sp>
    </p:spTree>
    <p:extLst>
      <p:ext uri="{BB962C8B-B14F-4D97-AF65-F5344CB8AC3E}">
        <p14:creationId xmlns:p14="http://schemas.microsoft.com/office/powerpoint/2010/main" val="35598068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9</a:t>
            </a:fld>
            <a:endParaRPr lang="ru-RU"/>
          </a:p>
        </p:txBody>
      </p:sp>
    </p:spTree>
    <p:extLst>
      <p:ext uri="{BB962C8B-B14F-4D97-AF65-F5344CB8AC3E}">
        <p14:creationId xmlns:p14="http://schemas.microsoft.com/office/powerpoint/2010/main" val="41541467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10</a:t>
            </a:fld>
            <a:endParaRPr lang="ru-RU"/>
          </a:p>
        </p:txBody>
      </p:sp>
    </p:spTree>
    <p:extLst>
      <p:ext uri="{BB962C8B-B14F-4D97-AF65-F5344CB8AC3E}">
        <p14:creationId xmlns:p14="http://schemas.microsoft.com/office/powerpoint/2010/main" val="13349835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11</a:t>
            </a:fld>
            <a:endParaRPr lang="ru-RU"/>
          </a:p>
        </p:txBody>
      </p:sp>
    </p:spTree>
    <p:extLst>
      <p:ext uri="{BB962C8B-B14F-4D97-AF65-F5344CB8AC3E}">
        <p14:creationId xmlns:p14="http://schemas.microsoft.com/office/powerpoint/2010/main" val="6355867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12</a:t>
            </a:fld>
            <a:endParaRPr lang="ru-RU"/>
          </a:p>
        </p:txBody>
      </p:sp>
    </p:spTree>
    <p:extLst>
      <p:ext uri="{BB962C8B-B14F-4D97-AF65-F5344CB8AC3E}">
        <p14:creationId xmlns:p14="http://schemas.microsoft.com/office/powerpoint/2010/main" val="38555938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13</a:t>
            </a:fld>
            <a:endParaRPr lang="ru-RU"/>
          </a:p>
        </p:txBody>
      </p:sp>
    </p:spTree>
    <p:extLst>
      <p:ext uri="{BB962C8B-B14F-4D97-AF65-F5344CB8AC3E}">
        <p14:creationId xmlns:p14="http://schemas.microsoft.com/office/powerpoint/2010/main" val="28236527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14</a:t>
            </a:fld>
            <a:endParaRPr lang="ru-RU"/>
          </a:p>
        </p:txBody>
      </p:sp>
    </p:spTree>
    <p:extLst>
      <p:ext uri="{BB962C8B-B14F-4D97-AF65-F5344CB8AC3E}">
        <p14:creationId xmlns:p14="http://schemas.microsoft.com/office/powerpoint/2010/main" val="42212624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15</a:t>
            </a:fld>
            <a:endParaRPr lang="ru-RU"/>
          </a:p>
        </p:txBody>
      </p:sp>
    </p:spTree>
    <p:extLst>
      <p:ext uri="{BB962C8B-B14F-4D97-AF65-F5344CB8AC3E}">
        <p14:creationId xmlns:p14="http://schemas.microsoft.com/office/powerpoint/2010/main" val="37987769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16</a:t>
            </a:fld>
            <a:endParaRPr lang="ru-RU"/>
          </a:p>
        </p:txBody>
      </p:sp>
    </p:spTree>
    <p:extLst>
      <p:ext uri="{BB962C8B-B14F-4D97-AF65-F5344CB8AC3E}">
        <p14:creationId xmlns:p14="http://schemas.microsoft.com/office/powerpoint/2010/main" val="12127621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17</a:t>
            </a:fld>
            <a:endParaRPr lang="ru-RU"/>
          </a:p>
        </p:txBody>
      </p:sp>
    </p:spTree>
    <p:extLst>
      <p:ext uri="{BB962C8B-B14F-4D97-AF65-F5344CB8AC3E}">
        <p14:creationId xmlns:p14="http://schemas.microsoft.com/office/powerpoint/2010/main" val="22632907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18</a:t>
            </a:fld>
            <a:endParaRPr lang="ru-RU"/>
          </a:p>
        </p:txBody>
      </p:sp>
    </p:spTree>
    <p:extLst>
      <p:ext uri="{BB962C8B-B14F-4D97-AF65-F5344CB8AC3E}">
        <p14:creationId xmlns:p14="http://schemas.microsoft.com/office/powerpoint/2010/main" val="3006845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19</a:t>
            </a:fld>
            <a:endParaRPr lang="ru-RU"/>
          </a:p>
        </p:txBody>
      </p:sp>
    </p:spTree>
    <p:extLst>
      <p:ext uri="{BB962C8B-B14F-4D97-AF65-F5344CB8AC3E}">
        <p14:creationId xmlns:p14="http://schemas.microsoft.com/office/powerpoint/2010/main" val="39123384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20</a:t>
            </a:fld>
            <a:endParaRPr lang="ru-RU"/>
          </a:p>
        </p:txBody>
      </p:sp>
    </p:spTree>
    <p:extLst>
      <p:ext uri="{BB962C8B-B14F-4D97-AF65-F5344CB8AC3E}">
        <p14:creationId xmlns:p14="http://schemas.microsoft.com/office/powerpoint/2010/main" val="33863889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21</a:t>
            </a:fld>
            <a:endParaRPr lang="ru-RU"/>
          </a:p>
        </p:txBody>
      </p:sp>
    </p:spTree>
    <p:extLst>
      <p:ext uri="{BB962C8B-B14F-4D97-AF65-F5344CB8AC3E}">
        <p14:creationId xmlns:p14="http://schemas.microsoft.com/office/powerpoint/2010/main" val="19956090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22</a:t>
            </a:fld>
            <a:endParaRPr lang="ru-RU"/>
          </a:p>
        </p:txBody>
      </p:sp>
    </p:spTree>
    <p:extLst>
      <p:ext uri="{BB962C8B-B14F-4D97-AF65-F5344CB8AC3E}">
        <p14:creationId xmlns:p14="http://schemas.microsoft.com/office/powerpoint/2010/main" val="14276652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23</a:t>
            </a:fld>
            <a:endParaRPr lang="ru-RU"/>
          </a:p>
        </p:txBody>
      </p:sp>
    </p:spTree>
    <p:extLst>
      <p:ext uri="{BB962C8B-B14F-4D97-AF65-F5344CB8AC3E}">
        <p14:creationId xmlns:p14="http://schemas.microsoft.com/office/powerpoint/2010/main" val="33754660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24</a:t>
            </a:fld>
            <a:endParaRPr lang="ru-RU"/>
          </a:p>
        </p:txBody>
      </p:sp>
    </p:spTree>
    <p:extLst>
      <p:ext uri="{BB962C8B-B14F-4D97-AF65-F5344CB8AC3E}">
        <p14:creationId xmlns:p14="http://schemas.microsoft.com/office/powerpoint/2010/main" val="15073119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25</a:t>
            </a:fld>
            <a:endParaRPr lang="ru-RU"/>
          </a:p>
        </p:txBody>
      </p:sp>
    </p:spTree>
    <p:extLst>
      <p:ext uri="{BB962C8B-B14F-4D97-AF65-F5344CB8AC3E}">
        <p14:creationId xmlns:p14="http://schemas.microsoft.com/office/powerpoint/2010/main" val="20958774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26</a:t>
            </a:fld>
            <a:endParaRPr lang="ru-RU"/>
          </a:p>
        </p:txBody>
      </p:sp>
    </p:spTree>
    <p:extLst>
      <p:ext uri="{BB962C8B-B14F-4D97-AF65-F5344CB8AC3E}">
        <p14:creationId xmlns:p14="http://schemas.microsoft.com/office/powerpoint/2010/main" val="37318976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27</a:t>
            </a:fld>
            <a:endParaRPr lang="ru-RU"/>
          </a:p>
        </p:txBody>
      </p:sp>
    </p:spTree>
    <p:extLst>
      <p:ext uri="{BB962C8B-B14F-4D97-AF65-F5344CB8AC3E}">
        <p14:creationId xmlns:p14="http://schemas.microsoft.com/office/powerpoint/2010/main" val="12547182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28</a:t>
            </a:fld>
            <a:endParaRPr lang="ru-RU"/>
          </a:p>
        </p:txBody>
      </p:sp>
    </p:spTree>
    <p:extLst>
      <p:ext uri="{BB962C8B-B14F-4D97-AF65-F5344CB8AC3E}">
        <p14:creationId xmlns:p14="http://schemas.microsoft.com/office/powerpoint/2010/main" val="40222436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29</a:t>
            </a:fld>
            <a:endParaRPr lang="ru-RU"/>
          </a:p>
        </p:txBody>
      </p:sp>
    </p:spTree>
    <p:extLst>
      <p:ext uri="{BB962C8B-B14F-4D97-AF65-F5344CB8AC3E}">
        <p14:creationId xmlns:p14="http://schemas.microsoft.com/office/powerpoint/2010/main" val="26645959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30</a:t>
            </a:fld>
            <a:endParaRPr lang="ru-RU"/>
          </a:p>
        </p:txBody>
      </p:sp>
    </p:spTree>
    <p:extLst>
      <p:ext uri="{BB962C8B-B14F-4D97-AF65-F5344CB8AC3E}">
        <p14:creationId xmlns:p14="http://schemas.microsoft.com/office/powerpoint/2010/main" val="38215845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31</a:t>
            </a:fld>
            <a:endParaRPr lang="ru-RU"/>
          </a:p>
        </p:txBody>
      </p:sp>
    </p:spTree>
    <p:extLst>
      <p:ext uri="{BB962C8B-B14F-4D97-AF65-F5344CB8AC3E}">
        <p14:creationId xmlns:p14="http://schemas.microsoft.com/office/powerpoint/2010/main" val="30527506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32</a:t>
            </a:fld>
            <a:endParaRPr lang="ru-RU"/>
          </a:p>
        </p:txBody>
      </p:sp>
    </p:spTree>
    <p:extLst>
      <p:ext uri="{BB962C8B-B14F-4D97-AF65-F5344CB8AC3E}">
        <p14:creationId xmlns:p14="http://schemas.microsoft.com/office/powerpoint/2010/main" val="7329243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33</a:t>
            </a:fld>
            <a:endParaRPr lang="ru-RU"/>
          </a:p>
        </p:txBody>
      </p:sp>
    </p:spTree>
    <p:extLst>
      <p:ext uri="{BB962C8B-B14F-4D97-AF65-F5344CB8AC3E}">
        <p14:creationId xmlns:p14="http://schemas.microsoft.com/office/powerpoint/2010/main" val="17219756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34</a:t>
            </a:fld>
            <a:endParaRPr lang="ru-RU"/>
          </a:p>
        </p:txBody>
      </p:sp>
    </p:spTree>
    <p:extLst>
      <p:ext uri="{BB962C8B-B14F-4D97-AF65-F5344CB8AC3E}">
        <p14:creationId xmlns:p14="http://schemas.microsoft.com/office/powerpoint/2010/main" val="37359119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35</a:t>
            </a:fld>
            <a:endParaRPr lang="ru-RU"/>
          </a:p>
        </p:txBody>
      </p:sp>
    </p:spTree>
    <p:extLst>
      <p:ext uri="{BB962C8B-B14F-4D97-AF65-F5344CB8AC3E}">
        <p14:creationId xmlns:p14="http://schemas.microsoft.com/office/powerpoint/2010/main" val="18432719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4696552-920F-4B31-9AF9-C3E3BD6AAE55}" type="slidenum">
              <a:rPr lang="ru-RU" smtClean="0"/>
              <a:t>36</a:t>
            </a:fld>
            <a:endParaRPr lang="ru-RU"/>
          </a:p>
        </p:txBody>
      </p:sp>
    </p:spTree>
    <p:extLst>
      <p:ext uri="{BB962C8B-B14F-4D97-AF65-F5344CB8AC3E}">
        <p14:creationId xmlns:p14="http://schemas.microsoft.com/office/powerpoint/2010/main" val="20801454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p>
            <a:fld id="{8F562DA2-CF12-4F1C-A519-2089C76E941F}" type="datetimeFigureOut">
              <a:rPr lang="ru-RU" smtClean="0"/>
              <a:t>17.11.2023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C4A6F70-B317-4A4F-98B4-679CD3E73B83}" type="slidenum">
              <a:rPr lang="ru-RU" smtClean="0"/>
              <a:t>‹#›</a:t>
            </a:fld>
            <a:endParaRPr lang="ru-RU"/>
          </a:p>
        </p:txBody>
      </p:sp>
    </p:spTree>
    <p:extLst>
      <p:ext uri="{BB962C8B-B14F-4D97-AF65-F5344CB8AC3E}">
        <p14:creationId xmlns:p14="http://schemas.microsoft.com/office/powerpoint/2010/main" val="36083061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8F562DA2-CF12-4F1C-A519-2089C76E941F}" type="datetimeFigureOut">
              <a:rPr lang="ru-RU" smtClean="0"/>
              <a:t>17.11.2023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C4A6F70-B317-4A4F-98B4-679CD3E73B83}" type="slidenum">
              <a:rPr lang="ru-RU" smtClean="0"/>
              <a:t>‹#›</a:t>
            </a:fld>
            <a:endParaRPr lang="ru-RU"/>
          </a:p>
        </p:txBody>
      </p:sp>
    </p:spTree>
    <p:extLst>
      <p:ext uri="{BB962C8B-B14F-4D97-AF65-F5344CB8AC3E}">
        <p14:creationId xmlns:p14="http://schemas.microsoft.com/office/powerpoint/2010/main" val="24218799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8F562DA2-CF12-4F1C-A519-2089C76E941F}" type="datetimeFigureOut">
              <a:rPr lang="ru-RU" smtClean="0"/>
              <a:t>17.11.2023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C4A6F70-B317-4A4F-98B4-679CD3E73B83}" type="slidenum">
              <a:rPr lang="ru-RU" smtClean="0"/>
              <a:t>‹#›</a:t>
            </a:fld>
            <a:endParaRPr lang="ru-RU"/>
          </a:p>
        </p:txBody>
      </p:sp>
    </p:spTree>
    <p:extLst>
      <p:ext uri="{BB962C8B-B14F-4D97-AF65-F5344CB8AC3E}">
        <p14:creationId xmlns:p14="http://schemas.microsoft.com/office/powerpoint/2010/main" val="2264850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8F562DA2-CF12-4F1C-A519-2089C76E941F}" type="datetimeFigureOut">
              <a:rPr lang="ru-RU" smtClean="0"/>
              <a:t>17.11.2023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C4A6F70-B317-4A4F-98B4-679CD3E73B83}" type="slidenum">
              <a:rPr lang="ru-RU" smtClean="0"/>
              <a:t>‹#›</a:t>
            </a:fld>
            <a:endParaRPr lang="ru-RU"/>
          </a:p>
        </p:txBody>
      </p:sp>
    </p:spTree>
    <p:extLst>
      <p:ext uri="{BB962C8B-B14F-4D97-AF65-F5344CB8AC3E}">
        <p14:creationId xmlns:p14="http://schemas.microsoft.com/office/powerpoint/2010/main" val="28141391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8F562DA2-CF12-4F1C-A519-2089C76E941F}" type="datetimeFigureOut">
              <a:rPr lang="ru-RU" smtClean="0"/>
              <a:t>17.11.2023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5C4A6F70-B317-4A4F-98B4-679CD3E73B83}" type="slidenum">
              <a:rPr lang="ru-RU" smtClean="0"/>
              <a:t>‹#›</a:t>
            </a:fld>
            <a:endParaRPr lang="ru-RU"/>
          </a:p>
        </p:txBody>
      </p:sp>
    </p:spTree>
    <p:extLst>
      <p:ext uri="{BB962C8B-B14F-4D97-AF65-F5344CB8AC3E}">
        <p14:creationId xmlns:p14="http://schemas.microsoft.com/office/powerpoint/2010/main" val="24126327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8F562DA2-CF12-4F1C-A519-2089C76E941F}" type="datetimeFigureOut">
              <a:rPr lang="ru-RU" smtClean="0"/>
              <a:t>17.11.2023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C4A6F70-B317-4A4F-98B4-679CD3E73B83}" type="slidenum">
              <a:rPr lang="ru-RU" smtClean="0"/>
              <a:t>‹#›</a:t>
            </a:fld>
            <a:endParaRPr lang="ru-RU"/>
          </a:p>
        </p:txBody>
      </p:sp>
    </p:spTree>
    <p:extLst>
      <p:ext uri="{BB962C8B-B14F-4D97-AF65-F5344CB8AC3E}">
        <p14:creationId xmlns:p14="http://schemas.microsoft.com/office/powerpoint/2010/main" val="1861776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8F562DA2-CF12-4F1C-A519-2089C76E941F}" type="datetimeFigureOut">
              <a:rPr lang="ru-RU" smtClean="0"/>
              <a:t>17.11.2023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5C4A6F70-B317-4A4F-98B4-679CD3E73B83}" type="slidenum">
              <a:rPr lang="ru-RU" smtClean="0"/>
              <a:t>‹#›</a:t>
            </a:fld>
            <a:endParaRPr lang="ru-RU"/>
          </a:p>
        </p:txBody>
      </p:sp>
    </p:spTree>
    <p:extLst>
      <p:ext uri="{BB962C8B-B14F-4D97-AF65-F5344CB8AC3E}">
        <p14:creationId xmlns:p14="http://schemas.microsoft.com/office/powerpoint/2010/main" val="503666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8F562DA2-CF12-4F1C-A519-2089C76E941F}" type="datetimeFigureOut">
              <a:rPr lang="ru-RU" smtClean="0"/>
              <a:t>17.11.2023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C4A6F70-B317-4A4F-98B4-679CD3E73B83}" type="slidenum">
              <a:rPr lang="ru-RU" smtClean="0"/>
              <a:t>‹#›</a:t>
            </a:fld>
            <a:endParaRPr lang="ru-RU"/>
          </a:p>
        </p:txBody>
      </p:sp>
    </p:spTree>
    <p:extLst>
      <p:ext uri="{BB962C8B-B14F-4D97-AF65-F5344CB8AC3E}">
        <p14:creationId xmlns:p14="http://schemas.microsoft.com/office/powerpoint/2010/main" val="33330789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8F562DA2-CF12-4F1C-A519-2089C76E941F}" type="datetimeFigureOut">
              <a:rPr lang="ru-RU" smtClean="0"/>
              <a:t>17.11.2023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C4A6F70-B317-4A4F-98B4-679CD3E73B83}" type="slidenum">
              <a:rPr lang="ru-RU" smtClean="0"/>
              <a:t>‹#›</a:t>
            </a:fld>
            <a:endParaRPr lang="ru-RU"/>
          </a:p>
        </p:txBody>
      </p:sp>
    </p:spTree>
    <p:extLst>
      <p:ext uri="{BB962C8B-B14F-4D97-AF65-F5344CB8AC3E}">
        <p14:creationId xmlns:p14="http://schemas.microsoft.com/office/powerpoint/2010/main" val="12664330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8F562DA2-CF12-4F1C-A519-2089C76E941F}" type="datetimeFigureOut">
              <a:rPr lang="ru-RU" smtClean="0"/>
              <a:t>17.11.2023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C4A6F70-B317-4A4F-98B4-679CD3E73B83}" type="slidenum">
              <a:rPr lang="ru-RU" smtClean="0"/>
              <a:t>‹#›</a:t>
            </a:fld>
            <a:endParaRPr lang="ru-RU"/>
          </a:p>
        </p:txBody>
      </p:sp>
    </p:spTree>
    <p:extLst>
      <p:ext uri="{BB962C8B-B14F-4D97-AF65-F5344CB8AC3E}">
        <p14:creationId xmlns:p14="http://schemas.microsoft.com/office/powerpoint/2010/main" val="27665272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8F562DA2-CF12-4F1C-A519-2089C76E941F}" type="datetimeFigureOut">
              <a:rPr lang="ru-RU" smtClean="0"/>
              <a:t>17.11.2023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C4A6F70-B317-4A4F-98B4-679CD3E73B83}" type="slidenum">
              <a:rPr lang="ru-RU" smtClean="0"/>
              <a:t>‹#›</a:t>
            </a:fld>
            <a:endParaRPr lang="ru-RU"/>
          </a:p>
        </p:txBody>
      </p:sp>
    </p:spTree>
    <p:extLst>
      <p:ext uri="{BB962C8B-B14F-4D97-AF65-F5344CB8AC3E}">
        <p14:creationId xmlns:p14="http://schemas.microsoft.com/office/powerpoint/2010/main" val="8510835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6DA8EFD5-C4C6-40CD-A9AD-D1543BB31E4A}" type="datetime1">
              <a:rPr lang="en-US" smtClean="0"/>
              <a:t>11/17/2023</a:t>
            </a:fld>
            <a:endParaRPr lang="en-US" dirty="0"/>
          </a:p>
        </p:txBody>
      </p:sp>
      <p:sp>
        <p:nvSpPr>
          <p:cNvPr id="5" name="Holder 5">
            <a:extLst>
              <a:ext uri="{FF2B5EF4-FFF2-40B4-BE49-F238E27FC236}">
                <a16:creationId xmlns:a16="http://schemas.microsoft.com/office/drawing/2014/main" xmlns="" id="{4E065825-85CD-4AFB-994B-2E973E9F02EE}"/>
              </a:ext>
            </a:extLst>
          </p:cNvPr>
          <p:cNvSpPr>
            <a:spLocks noGrp="1"/>
          </p:cNvSpPr>
          <p:nvPr>
            <p:ph type="sldNum" sz="quarter" idx="7"/>
          </p:nvPr>
        </p:nvSpPr>
        <p:spPr>
          <a:xfrm>
            <a:off x="9253569" y="6394480"/>
            <a:ext cx="2804161" cy="358445"/>
          </a:xfrm>
        </p:spPr>
        <p:txBody>
          <a:bodyPr lIns="0" tIns="0" rIns="0" bIns="0"/>
          <a:lstStyle>
            <a:lvl1pPr algn="r">
              <a:defRPr>
                <a:solidFill>
                  <a:schemeClr val="tx2"/>
                </a:solidFill>
              </a:defRPr>
            </a:lvl1pPr>
          </a:lstStyle>
          <a:p>
            <a:fld id="{B6F15528-21DE-4FAA-801E-634DDDAF4B2B}" type="slidenum">
              <a:rPr lang="ru-RU" smtClean="0"/>
              <a:pPr/>
              <a:t>‹#›</a:t>
            </a:fld>
            <a:endParaRPr lang="ru-RU" dirty="0"/>
          </a:p>
        </p:txBody>
      </p:sp>
      <p:sp>
        <p:nvSpPr>
          <p:cNvPr id="6" name="Holder 2">
            <a:extLst>
              <a:ext uri="{FF2B5EF4-FFF2-40B4-BE49-F238E27FC236}">
                <a16:creationId xmlns:a16="http://schemas.microsoft.com/office/drawing/2014/main" xmlns="" id="{E801F513-37A4-4436-BBD3-3D2847934C8A}"/>
              </a:ext>
            </a:extLst>
          </p:cNvPr>
          <p:cNvSpPr>
            <a:spLocks noGrp="1"/>
          </p:cNvSpPr>
          <p:nvPr>
            <p:ph type="title"/>
          </p:nvPr>
        </p:nvSpPr>
        <p:spPr>
          <a:xfrm>
            <a:off x="6267763" y="46977"/>
            <a:ext cx="5789968" cy="358445"/>
          </a:xfrm>
          <a:prstGeom prst="rect">
            <a:avLst/>
          </a:prstGeom>
        </p:spPr>
        <p:txBody>
          <a:bodyPr lIns="0" tIns="0" rIns="0" bIns="0"/>
          <a:lstStyle>
            <a:lvl1pPr algn="r">
              <a:defRPr sz="2329" b="1" i="0">
                <a:solidFill>
                  <a:schemeClr val="tx2"/>
                </a:solidFill>
                <a:latin typeface="Arial"/>
                <a:cs typeface="Arial"/>
              </a:defRPr>
            </a:lvl1pPr>
          </a:lstStyle>
          <a:p>
            <a:endParaRPr dirty="0"/>
          </a:p>
        </p:txBody>
      </p:sp>
      <p:sp>
        <p:nvSpPr>
          <p:cNvPr id="7" name="object 2">
            <a:extLst>
              <a:ext uri="{FF2B5EF4-FFF2-40B4-BE49-F238E27FC236}">
                <a16:creationId xmlns:a16="http://schemas.microsoft.com/office/drawing/2014/main" xmlns="" id="{59F58909-8CF7-4B59-B73D-6D9E4358D6C5}"/>
              </a:ext>
            </a:extLst>
          </p:cNvPr>
          <p:cNvSpPr/>
          <p:nvPr userDrawn="1"/>
        </p:nvSpPr>
        <p:spPr>
          <a:xfrm flipV="1">
            <a:off x="1" y="530119"/>
            <a:ext cx="12192000" cy="374445"/>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sz="3808" dirty="0"/>
          </a:p>
        </p:txBody>
      </p:sp>
    </p:spTree>
    <p:extLst>
      <p:ext uri="{BB962C8B-B14F-4D97-AF65-F5344CB8AC3E}">
        <p14:creationId xmlns:p14="http://schemas.microsoft.com/office/powerpoint/2010/main" val="5395627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Пустой слайд">
    <p:spTree>
      <p:nvGrpSpPr>
        <p:cNvPr id="1" name=""/>
        <p:cNvGrpSpPr/>
        <p:nvPr/>
      </p:nvGrpSpPr>
      <p:grpSpPr>
        <a:xfrm>
          <a:off x="0" y="0"/>
          <a:ext cx="0" cy="0"/>
          <a:chOff x="0" y="0"/>
          <a:chExt cx="0" cy="0"/>
        </a:xfrm>
      </p:grpSpPr>
      <p:cxnSp>
        <p:nvCxnSpPr>
          <p:cNvPr id="3" name="Прямая соединительная линия 2"/>
          <p:cNvCxnSpPr>
            <a:cxnSpLocks/>
          </p:cNvCxnSpPr>
          <p:nvPr userDrawn="1"/>
        </p:nvCxnSpPr>
        <p:spPr>
          <a:xfrm>
            <a:off x="90488" y="990600"/>
            <a:ext cx="12012612"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1" name="Заголовок 30"/>
          <p:cNvSpPr>
            <a:spLocks noGrp="1"/>
          </p:cNvSpPr>
          <p:nvPr>
            <p:ph type="title"/>
          </p:nvPr>
        </p:nvSpPr>
        <p:spPr>
          <a:xfrm>
            <a:off x="3102000" y="90000"/>
            <a:ext cx="9000000" cy="900000"/>
          </a:xfrm>
          <a:prstGeom prst="rect">
            <a:avLst/>
          </a:prstGeom>
        </p:spPr>
        <p:txBody>
          <a:bodyPr lIns="0" tIns="0" rIns="0" bIns="0" anchor="ctr"/>
          <a:lstStyle>
            <a:lvl1pPr algn="r">
              <a:defRPr sz="2200"/>
            </a:lvl1pPr>
          </a:lstStyle>
          <a:p>
            <a:r>
              <a:rPr lang="ru-RU"/>
              <a:t>Образец заголовка</a:t>
            </a:r>
            <a:endParaRPr lang="ru-RU" dirty="0"/>
          </a:p>
        </p:txBody>
      </p:sp>
      <p:sp>
        <p:nvSpPr>
          <p:cNvPr id="4" name="Нижний колонтитул 2"/>
          <p:cNvSpPr>
            <a:spLocks noGrp="1"/>
          </p:cNvSpPr>
          <p:nvPr>
            <p:ph type="ftr" sz="quarter" idx="10"/>
          </p:nvPr>
        </p:nvSpPr>
        <p:spPr>
          <a:xfrm>
            <a:off x="2495550" y="6408739"/>
            <a:ext cx="7200900" cy="358775"/>
          </a:xfrm>
          <a:prstGeom prst="rect">
            <a:avLst/>
          </a:prstGeom>
        </p:spPr>
        <p:txBody>
          <a:bodyPr lIns="0" tIns="0" rIns="0" bIns="0" anchor="b"/>
          <a:lstStyle>
            <a:lvl1pPr algn="ctr" eaLnBrk="1" fontAlgn="auto" hangingPunct="1">
              <a:spcBef>
                <a:spcPts val="0"/>
              </a:spcBef>
              <a:spcAft>
                <a:spcPts val="0"/>
              </a:spcAft>
              <a:defRPr sz="1400">
                <a:solidFill>
                  <a:prstClr val="black">
                    <a:lumMod val="50000"/>
                    <a:lumOff val="50000"/>
                  </a:prstClr>
                </a:solidFill>
                <a:latin typeface="+mj-lt"/>
                <a:cs typeface="Arial" panose="020B0604020202020204" pitchFamily="34" charset="0"/>
              </a:defRPr>
            </a:lvl1pPr>
          </a:lstStyle>
          <a:p>
            <a:pPr>
              <a:defRPr/>
            </a:pPr>
            <a:endParaRPr lang="ru-RU"/>
          </a:p>
        </p:txBody>
      </p:sp>
      <p:sp>
        <p:nvSpPr>
          <p:cNvPr id="5" name="Номер слайда 3"/>
          <p:cNvSpPr>
            <a:spLocks noGrp="1"/>
          </p:cNvSpPr>
          <p:nvPr>
            <p:ph type="sldNum" sz="quarter" idx="11"/>
          </p:nvPr>
        </p:nvSpPr>
        <p:spPr>
          <a:xfrm>
            <a:off x="11742738" y="6552070"/>
            <a:ext cx="360362" cy="215444"/>
          </a:xfrm>
          <a:prstGeom prst="rect">
            <a:avLst/>
          </a:prstGeom>
        </p:spPr>
        <p:txBody>
          <a:bodyPr vert="horz" wrap="square" lIns="0" tIns="0" rIns="0" bIns="0" numCol="1" anchor="b" anchorCtr="0" compatLnSpc="1">
            <a:prstTxWarp prst="textNoShape">
              <a:avLst/>
            </a:prstTxWarp>
          </a:bodyPr>
          <a:lstStyle>
            <a:lvl1pPr algn="r" eaLnBrk="1" hangingPunct="1">
              <a:defRPr sz="1400">
                <a:solidFill>
                  <a:srgbClr val="7F7F7F"/>
                </a:solidFill>
                <a:latin typeface="Arial" charset="0"/>
                <a:cs typeface="Arial" charset="0"/>
              </a:defRPr>
            </a:lvl1pPr>
          </a:lstStyle>
          <a:p>
            <a:pPr>
              <a:defRPr/>
            </a:pPr>
            <a:fld id="{6DCFD259-276A-48CF-AAAF-66CD61FCC4F6}" type="slidenum">
              <a:rPr lang="ru-RU" altLang="ru-RU"/>
              <a:pPr>
                <a:defRPr/>
              </a:pPr>
              <a:t>‹#›</a:t>
            </a:fld>
            <a:endParaRPr lang="ru-RU" altLang="ru-RU"/>
          </a:p>
        </p:txBody>
      </p:sp>
    </p:spTree>
    <p:extLst>
      <p:ext uri="{BB962C8B-B14F-4D97-AF65-F5344CB8AC3E}">
        <p14:creationId xmlns:p14="http://schemas.microsoft.com/office/powerpoint/2010/main" val="6721335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a:xfrm>
            <a:off x="609625" y="6377969"/>
            <a:ext cx="2804161" cy="574516"/>
          </a:xfrm>
          <a:prstGeom prst="rect">
            <a:avLst/>
          </a:prstGeom>
        </p:spPr>
        <p:txBody>
          <a:bodyPr/>
          <a:lstStyle/>
          <a:p>
            <a:fld id="{B528B1B3-B3CA-4F85-AE11-7CC9DC0A9851}" type="datetime1">
              <a:rPr lang="ru-RU" smtClean="0">
                <a:solidFill>
                  <a:prstClr val="black">
                    <a:tint val="75000"/>
                  </a:prstClr>
                </a:solidFill>
              </a:rPr>
              <a:t>17.11.2023</a:t>
            </a:fld>
            <a:endParaRPr lang="ru-RU" dirty="0">
              <a:solidFill>
                <a:prstClr val="black">
                  <a:tint val="75000"/>
                </a:prstClr>
              </a:solidFill>
            </a:endParaRPr>
          </a:p>
        </p:txBody>
      </p:sp>
      <p:sp>
        <p:nvSpPr>
          <p:cNvPr id="3" name="Нижний колонтитул 2"/>
          <p:cNvSpPr>
            <a:spLocks noGrp="1"/>
          </p:cNvSpPr>
          <p:nvPr>
            <p:ph type="ftr" sz="quarter" idx="11"/>
          </p:nvPr>
        </p:nvSpPr>
        <p:spPr>
          <a:xfrm>
            <a:off x="4145281" y="6377971"/>
            <a:ext cx="3901440" cy="574516"/>
          </a:xfrm>
          <a:prstGeom prst="rect">
            <a:avLst/>
          </a:prstGeom>
        </p:spPr>
        <p:txBody>
          <a:bodyPr/>
          <a:lstStyle/>
          <a:p>
            <a:endParaRPr lang="ru-RU" dirty="0">
              <a:solidFill>
                <a:prstClr val="black">
                  <a:tint val="75000"/>
                </a:prstClr>
              </a:solidFill>
            </a:endParaRPr>
          </a:p>
        </p:txBody>
      </p:sp>
      <p:sp>
        <p:nvSpPr>
          <p:cNvPr id="5" name="Holder 5">
            <a:extLst>
              <a:ext uri="{FF2B5EF4-FFF2-40B4-BE49-F238E27FC236}">
                <a16:creationId xmlns:a16="http://schemas.microsoft.com/office/drawing/2014/main" xmlns="" id="{2C64C0D2-3B01-4D89-AC3D-D015BF578CA3}"/>
              </a:ext>
            </a:extLst>
          </p:cNvPr>
          <p:cNvSpPr>
            <a:spLocks noGrp="1"/>
          </p:cNvSpPr>
          <p:nvPr>
            <p:ph type="sldNum" sz="quarter" idx="7"/>
          </p:nvPr>
        </p:nvSpPr>
        <p:spPr>
          <a:xfrm>
            <a:off x="9253594" y="6394481"/>
            <a:ext cx="2804161" cy="348813"/>
          </a:xfrm>
        </p:spPr>
        <p:txBody>
          <a:bodyPr lIns="0" tIns="0" rIns="0" bIns="0"/>
          <a:lstStyle>
            <a:lvl1pPr algn="r">
              <a:defRPr>
                <a:solidFill>
                  <a:schemeClr val="tx2"/>
                </a:solidFill>
              </a:defRPr>
            </a:lvl1pPr>
          </a:lstStyle>
          <a:p>
            <a:fld id="{B6F15528-21DE-4FAA-801E-634DDDAF4B2B}" type="slidenum">
              <a:rPr lang="ru-RU" smtClean="0">
                <a:solidFill>
                  <a:srgbClr val="44546A"/>
                </a:solidFill>
              </a:rPr>
              <a:pPr/>
              <a:t>‹#›</a:t>
            </a:fld>
            <a:endParaRPr lang="ru-RU" dirty="0">
              <a:solidFill>
                <a:srgbClr val="44546A"/>
              </a:solidFill>
            </a:endParaRPr>
          </a:p>
        </p:txBody>
      </p:sp>
      <p:sp>
        <p:nvSpPr>
          <p:cNvPr id="6" name="Holder 2">
            <a:extLst>
              <a:ext uri="{FF2B5EF4-FFF2-40B4-BE49-F238E27FC236}">
                <a16:creationId xmlns:a16="http://schemas.microsoft.com/office/drawing/2014/main" xmlns="" id="{ACA70A9C-BB1B-495B-A91D-4FFE807FDF62}"/>
              </a:ext>
            </a:extLst>
          </p:cNvPr>
          <p:cNvSpPr>
            <a:spLocks noGrp="1"/>
          </p:cNvSpPr>
          <p:nvPr>
            <p:ph type="title"/>
          </p:nvPr>
        </p:nvSpPr>
        <p:spPr>
          <a:xfrm>
            <a:off x="6267763" y="46981"/>
            <a:ext cx="5789968" cy="348813"/>
          </a:xfrm>
          <a:prstGeom prst="rect">
            <a:avLst/>
          </a:prstGeom>
        </p:spPr>
        <p:txBody>
          <a:bodyPr lIns="0" tIns="0" rIns="0" bIns="0"/>
          <a:lstStyle>
            <a:lvl1pPr algn="r">
              <a:defRPr sz="2267" b="1" i="0">
                <a:solidFill>
                  <a:schemeClr val="tx2"/>
                </a:solidFill>
                <a:latin typeface="Arial"/>
                <a:cs typeface="Arial"/>
              </a:defRPr>
            </a:lvl1pPr>
          </a:lstStyle>
          <a:p>
            <a:endParaRPr dirty="0"/>
          </a:p>
        </p:txBody>
      </p:sp>
      <p:sp>
        <p:nvSpPr>
          <p:cNvPr id="7" name="object 2">
            <a:extLst>
              <a:ext uri="{FF2B5EF4-FFF2-40B4-BE49-F238E27FC236}">
                <a16:creationId xmlns:a16="http://schemas.microsoft.com/office/drawing/2014/main" xmlns="" id="{D1FFA894-E666-4AAB-90B4-A00984BD322C}"/>
              </a:ext>
            </a:extLst>
          </p:cNvPr>
          <p:cNvSpPr/>
          <p:nvPr userDrawn="1"/>
        </p:nvSpPr>
        <p:spPr>
          <a:xfrm flipV="1">
            <a:off x="1" y="530121"/>
            <a:ext cx="12192000" cy="374445"/>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pPr algn="l" defTabSz="914400" hangingPunct="1"/>
            <a:endParaRPr sz="3867" b="0" kern="1200" dirty="0">
              <a:solidFill>
                <a:prstClr val="black"/>
              </a:solidFill>
              <a:latin typeface="Calibri" panose="020F0502020204030204"/>
              <a:ea typeface="+mn-ea"/>
              <a:cs typeface="+mn-cs"/>
            </a:endParaRPr>
          </a:p>
        </p:txBody>
      </p:sp>
    </p:spTree>
    <p:extLst>
      <p:ext uri="{BB962C8B-B14F-4D97-AF65-F5344CB8AC3E}">
        <p14:creationId xmlns:p14="http://schemas.microsoft.com/office/powerpoint/2010/main" val="300848529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562DA2-CF12-4F1C-A519-2089C76E941F}" type="datetimeFigureOut">
              <a:rPr lang="ru-RU" smtClean="0"/>
              <a:t>17.11.2023</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4A6F70-B317-4A4F-98B4-679CD3E73B83}" type="slidenum">
              <a:rPr lang="ru-RU" smtClean="0"/>
              <a:t>‹#›</a:t>
            </a:fld>
            <a:endParaRPr lang="ru-RU"/>
          </a:p>
        </p:txBody>
      </p:sp>
    </p:spTree>
    <p:extLst>
      <p:ext uri="{BB962C8B-B14F-4D97-AF65-F5344CB8AC3E}">
        <p14:creationId xmlns:p14="http://schemas.microsoft.com/office/powerpoint/2010/main" val="32278876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4.xml"/><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4.xml"/><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4.xml"/><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4.xml"/><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4.xml"/><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4.xml"/><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4.xml"/><Relationship Id="rId6" Type="http://schemas.openxmlformats.org/officeDocument/2006/relationships/image" Target="../media/image2.png"/><Relationship Id="rId5" Type="http://schemas.openxmlformats.org/officeDocument/2006/relationships/image" Target="../media/image10.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4.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4.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4.xml"/><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8" Type="http://schemas.openxmlformats.org/officeDocument/2006/relationships/hyperlink" Target="1.3%20%200510440%20&#1087;&#1088;&#1077;&#1082;&#1088;&#1072;&#1097;&#1077;&#1085;&#1080;&#1077;%20&#1087;&#1088;&#1080;&#1079;&#1085;&#1072;&#1085;&#1080;&#1103;%20&#1072;&#1082;&#1090;&#1080;&#1074;&#1086;&#1084;.xlsx" TargetMode="External"/><Relationship Id="rId3" Type="http://schemas.openxmlformats.org/officeDocument/2006/relationships/hyperlink" Target="11.%200510439%20&#1056;&#1077;&#1096;&#1077;&#1085;&#1080;&#1077;%20&#1086;%20&#1087;&#1088;&#1086;&#1074;&#1077;&#1076;&#1077;&#1085;&#1080;&#1080;%20&#1080;&#1085;&#1074;&#1077;&#1085;&#1090;&#1072;&#1088;&#1080;&#1079;&#1072;&#1094;&#1080;&#1080;.xlsx" TargetMode="External"/><Relationship Id="rId7" Type="http://schemas.openxmlformats.org/officeDocument/2006/relationships/hyperlink" Target="2.4%200510448%20&#1040;&#1082;&#1090;%20&#1086;%20&#1087;&#1088;&#1080;&#1077;&#1084;&#1082;&#1077;-&#1087;&#1077;&#1088;&#1077;&#1076;&#1072;&#1095;&#1080;%20&#1053;&#1060;&#1040;.xls" TargetMode="External"/><Relationship Id="rId12"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4.xml"/><Relationship Id="rId6" Type="http://schemas.openxmlformats.org/officeDocument/2006/relationships/hyperlink" Target="0510463_&#1062;&#1074;&#1077;&#1090;&#1085;&#1086;&#1081;%20&#1073;&#1083;&#1072;&#1085;&#1082;_&#1087;&#1088;&#1080;&#1084;&#1077;&#1088;_&#1040;&#1082;&#1090;%20&#1086;%20&#1088;&#1077;&#1079;&#1091;&#1083;&#1100;&#1090;&#1072;&#1090;&#1072;&#1093;%20&#1080;&#1085;&#1074;&#1077;&#1085;&#1090;&#1072;&#1088;&#1080;&#1079;&#1072;&#1094;&#1080;&#1080;.xlsx" TargetMode="External"/><Relationship Id="rId11" Type="http://schemas.openxmlformats.org/officeDocument/2006/relationships/image" Target="../media/image2.png"/><Relationship Id="rId5" Type="http://schemas.openxmlformats.org/officeDocument/2006/relationships/hyperlink" Target="&#1092;.0510466%20&#1073;&#1077;&#1083;&#1099;&#1081;%20&#1073;&#1083;&#1072;&#1085;&#1082;.xlsx" TargetMode="External"/><Relationship Id="rId10" Type="http://schemas.openxmlformats.org/officeDocument/2006/relationships/image" Target="../media/image6.png"/><Relationship Id="rId4" Type="http://schemas.openxmlformats.org/officeDocument/2006/relationships/hyperlink" Target="0510447%20%20&#1055;&#1088;&#1080;&#1083;&#1086;&#1078;&#1077;&#1085;&#1080;&#1077;%20&#8470;%205%20&#1082;%20&#1080;&#1079;&#1084;&#1077;&#1085;&#1077;&#1085;&#1080;&#1103;&#1084;.xlsx" TargetMode="External"/><Relationship Id="rId9"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4.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14.xml"/><Relationship Id="rId5" Type="http://schemas.openxmlformats.org/officeDocument/2006/relationships/image" Target="../media/image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hyperlink" Target="1.3%20%200510440%20&#1087;&#1088;&#1077;&#1082;&#1088;&#1072;&#1097;&#1077;&#1085;&#1080;&#1077;%20&#1087;&#1088;&#1080;&#1079;&#1085;&#1072;&#1085;&#1080;&#1103;%20&#1072;&#1082;&#1090;&#1080;&#1074;&#1086;&#1084;.xlsx" TargetMode="External"/><Relationship Id="rId7"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14.xml"/><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hyperlink" Target="0510463_&#1062;&#1074;&#1077;&#1090;&#1085;&#1086;&#1081;%20&#1073;&#1083;&#1072;&#1085;&#1082;_&#1087;&#1088;&#1080;&#1084;&#1077;&#1088;_&#1040;&#1082;&#1090;%20&#1086;%20&#1088;&#1077;&#1079;&#1091;&#1083;&#1100;&#1090;&#1072;&#1090;&#1072;&#1093;%20&#1080;&#1085;&#1074;&#1077;&#1085;&#1090;&#1072;&#1088;&#1080;&#1079;&#1072;&#1094;&#1080;&#1080;.xlsx" TargetMode="External"/><Relationship Id="rId7"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14.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hyperlink" Target="0510463_&#1062;&#1074;&#1077;&#1090;&#1085;&#1086;&#1081;%20&#1073;&#1083;&#1072;&#1085;&#1082;_&#1087;&#1088;&#1080;&#1084;&#1077;&#1088;_&#1040;&#1082;&#1090;%20&#1086;%20&#1088;&#1077;&#1079;&#1091;&#1083;&#1100;&#1090;&#1072;&#1090;&#1072;&#1093;%20&#1080;&#1085;&#1074;&#1077;&#1085;&#1090;&#1072;&#1088;&#1080;&#1079;&#1072;&#1094;&#1080;&#1080;.xlsx" TargetMode="External"/><Relationship Id="rId7"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14.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14.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14.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14.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4.xml"/><Relationship Id="rId5" Type="http://schemas.openxmlformats.org/officeDocument/2006/relationships/image" Target="../media/image4.jpe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4.jpeg"/><Relationship Id="rId2" Type="http://schemas.openxmlformats.org/officeDocument/2006/relationships/notesSlide" Target="../notesSlides/notesSlide27.xml"/><Relationship Id="rId1" Type="http://schemas.openxmlformats.org/officeDocument/2006/relationships/slideLayout" Target="../slideLayouts/slideLayout14.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8.png"/></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4.jpeg"/><Relationship Id="rId2" Type="http://schemas.openxmlformats.org/officeDocument/2006/relationships/notesSlide" Target="../notesSlides/notesSlide28.xml"/><Relationship Id="rId1" Type="http://schemas.openxmlformats.org/officeDocument/2006/relationships/slideLayout" Target="../slideLayouts/slideLayout14.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20.png"/></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9.xml"/><Relationship Id="rId1" Type="http://schemas.openxmlformats.org/officeDocument/2006/relationships/slideLayout" Target="../slideLayouts/slideLayout14.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0.xml"/><Relationship Id="rId1" Type="http://schemas.openxmlformats.org/officeDocument/2006/relationships/slideLayout" Target="../slideLayouts/slideLayout14.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4.jpeg"/><Relationship Id="rId2" Type="http://schemas.openxmlformats.org/officeDocument/2006/relationships/notesSlide" Target="../notesSlides/notesSlide31.xml"/><Relationship Id="rId1" Type="http://schemas.openxmlformats.org/officeDocument/2006/relationships/slideLayout" Target="../slideLayouts/slideLayout14.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23.png"/></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4.jpeg"/><Relationship Id="rId2" Type="http://schemas.openxmlformats.org/officeDocument/2006/relationships/notesSlide" Target="../notesSlides/notesSlide32.xml"/><Relationship Id="rId1" Type="http://schemas.openxmlformats.org/officeDocument/2006/relationships/slideLayout" Target="../slideLayouts/slideLayout14.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25.png"/></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3.xml"/><Relationship Id="rId1" Type="http://schemas.openxmlformats.org/officeDocument/2006/relationships/slideLayout" Target="../slideLayouts/slideLayout14.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8" Type="http://schemas.openxmlformats.org/officeDocument/2006/relationships/image" Target="../media/image29.jpg"/><Relationship Id="rId3" Type="http://schemas.openxmlformats.org/officeDocument/2006/relationships/image" Target="../media/image27.png"/><Relationship Id="rId7" Type="http://schemas.openxmlformats.org/officeDocument/2006/relationships/image" Target="../media/image4.jpeg"/><Relationship Id="rId2" Type="http://schemas.openxmlformats.org/officeDocument/2006/relationships/notesSlide" Target="../notesSlides/notesSlide34.xml"/><Relationship Id="rId1" Type="http://schemas.openxmlformats.org/officeDocument/2006/relationships/slideLayout" Target="../slideLayouts/slideLayout14.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28.png"/></Relationships>
</file>

<file path=ppt/slides/_rels/slide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5.xml"/><Relationship Id="rId1" Type="http://schemas.openxmlformats.org/officeDocument/2006/relationships/slideLayout" Target="../slideLayouts/slideLayout14.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4.jpeg"/><Relationship Id="rId2" Type="http://schemas.openxmlformats.org/officeDocument/2006/relationships/notesSlide" Target="../notesSlides/notesSlide36.xml"/><Relationship Id="rId1" Type="http://schemas.openxmlformats.org/officeDocument/2006/relationships/slideLayout" Target="../slideLayouts/slideLayout14.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32.png"/></Relationships>
</file>

<file path=ppt/slides/_rels/slide37.xml.rels><?xml version="1.0" encoding="UTF-8" standalone="yes"?>
<Relationships xmlns="http://schemas.openxmlformats.org/package/2006/relationships"><Relationship Id="rId3" Type="http://schemas.openxmlformats.org/officeDocument/2006/relationships/hyperlink" Target="mailto:buh_support@roskazna.ru" TargetMode="External"/><Relationship Id="rId2" Type="http://schemas.openxmlformats.org/officeDocument/2006/relationships/image" Target="../media/image7.png"/><Relationship Id="rId1" Type="http://schemas.openxmlformats.org/officeDocument/2006/relationships/slideLayout" Target="../slideLayouts/slideLayout14.xml"/><Relationship Id="rId5" Type="http://schemas.openxmlformats.org/officeDocument/2006/relationships/image" Target="../media/image3.png"/><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mailto:buh_support@roskazna.ru" TargetMode="External"/><Relationship Id="rId1" Type="http://schemas.openxmlformats.org/officeDocument/2006/relationships/slideLayout" Target="../slideLayouts/slideLayout14.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Прямая со стрелкой 14"/>
          <p:cNvCxnSpPr/>
          <p:nvPr/>
        </p:nvCxnSpPr>
        <p:spPr>
          <a:xfrm>
            <a:off x="558800" y="6242878"/>
            <a:ext cx="10951535"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sp>
        <p:nvSpPr>
          <p:cNvPr id="19" name="Rectangle 27"/>
          <p:cNvSpPr/>
          <p:nvPr/>
        </p:nvSpPr>
        <p:spPr>
          <a:xfrm>
            <a:off x="6531" y="0"/>
            <a:ext cx="12192000" cy="37719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0"/>
              </a:spcBef>
              <a:buFont typeface="Arial" pitchFamily="34" charset="0"/>
              <a:buNone/>
              <a:tabLst>
                <a:tab pos="7086600" algn="l"/>
              </a:tabLst>
              <a:defRPr/>
            </a:pPr>
            <a:r>
              <a:rPr lang="ru-RU" dirty="0" smtClean="0">
                <a:solidFill>
                  <a:schemeClr val="bg1"/>
                </a:solidFill>
              </a:rPr>
              <a:t>    </a:t>
            </a:r>
            <a:endParaRPr lang="ru-RU" altLang="ru-RU" b="1" dirty="0">
              <a:solidFill>
                <a:schemeClr val="bg1"/>
              </a:solidFill>
            </a:endParaRPr>
          </a:p>
        </p:txBody>
      </p:sp>
      <p:sp>
        <p:nvSpPr>
          <p:cNvPr id="9" name="Заголовок 1"/>
          <p:cNvSpPr txBox="1">
            <a:spLocks/>
          </p:cNvSpPr>
          <p:nvPr/>
        </p:nvSpPr>
        <p:spPr>
          <a:xfrm>
            <a:off x="558800" y="760260"/>
            <a:ext cx="9499729" cy="25193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b">
            <a:noAutofit/>
          </a:bodyPr>
          <a:lstStyle>
            <a:lvl1pPr marL="0" marR="0" indent="0" algn="r" defTabSz="825500" rtl="0" latinLnBrk="0">
              <a:lnSpc>
                <a:spcPct val="100000"/>
              </a:lnSpc>
              <a:spcBef>
                <a:spcPts val="0"/>
              </a:spcBef>
              <a:spcAft>
                <a:spcPts val="0"/>
              </a:spcAft>
              <a:buClrTx/>
              <a:buSzTx/>
              <a:buFontTx/>
              <a:buNone/>
              <a:tabLst/>
              <a:defRPr sz="4534" b="1" i="0" u="none" strike="noStrike" cap="none" spc="0" baseline="0">
                <a:solidFill>
                  <a:schemeClr val="tx2"/>
                </a:solidFill>
                <a:uFillTx/>
                <a:latin typeface="Arial"/>
                <a:ea typeface="+mn-ea"/>
                <a:cs typeface="Arial"/>
                <a:sym typeface="Helvetica Neue Medium"/>
              </a:defRPr>
            </a:lvl1pPr>
            <a:lvl2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algn="l" hangingPunct="1"/>
            <a:endParaRPr lang="ru-RU" sz="2800" dirty="0" smtClean="0">
              <a:solidFill>
                <a:schemeClr val="bg1"/>
              </a:solidFill>
              <a:latin typeface="Segoe UI Light" panose="020B0502040204020203" pitchFamily="34" charset="0"/>
              <a:ea typeface="Segoe UI Historic" panose="020B0502040204020203" pitchFamily="34" charset="0"/>
              <a:cs typeface="Segoe UI Light" panose="020B0502040204020203" pitchFamily="34" charset="0"/>
            </a:endParaRPr>
          </a:p>
        </p:txBody>
      </p:sp>
      <p:sp>
        <p:nvSpPr>
          <p:cNvPr id="10" name="TextBox 9"/>
          <p:cNvSpPr txBox="1"/>
          <p:nvPr/>
        </p:nvSpPr>
        <p:spPr>
          <a:xfrm>
            <a:off x="949053" y="4009995"/>
            <a:ext cx="8243563" cy="646123"/>
          </a:xfrm>
          <a:prstGeom prst="rect">
            <a:avLst/>
          </a:prstGeom>
          <a:noFill/>
        </p:spPr>
        <p:txBody>
          <a:bodyPr wrap="square" lIns="91254" tIns="45617" rIns="91254" bIns="45617" rtlCol="0">
            <a:spAutoFit/>
          </a:bodyPr>
          <a:lstStyle/>
          <a:p>
            <a:r>
              <a:rPr lang="ru-RU" b="1" dirty="0" smtClean="0">
                <a:solidFill>
                  <a:srgbClr val="002060"/>
                </a:solidFill>
                <a:latin typeface="Cambria" panose="02040503050406030204" pitchFamily="18" charset="0"/>
                <a:ea typeface="Cambria" panose="02040503050406030204" pitchFamily="18" charset="0"/>
                <a:cs typeface="Times New Roman" panose="02020603050405020304" pitchFamily="18" charset="0"/>
              </a:rPr>
              <a:t>Нестеренко</a:t>
            </a:r>
            <a:endParaRPr lang="ru-RU" b="1" dirty="0">
              <a:solidFill>
                <a:srgbClr val="002060"/>
              </a:solidFill>
              <a:latin typeface="Cambria" panose="02040503050406030204" pitchFamily="18" charset="0"/>
              <a:ea typeface="Cambria" panose="02040503050406030204" pitchFamily="18" charset="0"/>
              <a:cs typeface="Times New Roman" panose="02020603050405020304" pitchFamily="18" charset="0"/>
            </a:endParaRPr>
          </a:p>
          <a:p>
            <a:r>
              <a:rPr lang="ru-RU" b="1" dirty="0" smtClean="0">
                <a:solidFill>
                  <a:srgbClr val="002060"/>
                </a:solidFill>
                <a:latin typeface="Cambria" panose="02040503050406030204" pitchFamily="18" charset="0"/>
                <a:ea typeface="Cambria" panose="02040503050406030204" pitchFamily="18" charset="0"/>
                <a:cs typeface="Times New Roman" panose="02020603050405020304" pitchFamily="18" charset="0"/>
              </a:rPr>
              <a:t>Светлана Юрьевна</a:t>
            </a:r>
            <a:endParaRPr lang="ru-RU" b="1" dirty="0">
              <a:solidFill>
                <a:srgbClr val="002060"/>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12" name="TextBox 11"/>
          <p:cNvSpPr txBox="1"/>
          <p:nvPr/>
        </p:nvSpPr>
        <p:spPr>
          <a:xfrm>
            <a:off x="206279" y="1841769"/>
            <a:ext cx="7046589" cy="1815674"/>
          </a:xfrm>
          <a:prstGeom prst="rect">
            <a:avLst/>
          </a:prstGeom>
          <a:noFill/>
        </p:spPr>
        <p:txBody>
          <a:bodyPr wrap="square" lIns="91254" tIns="45617" rIns="91254" bIns="45617" rtlCol="0">
            <a:spAutoFit/>
          </a:bodyPr>
          <a:lstStyle/>
          <a:p>
            <a:r>
              <a:rPr lang="ru-RU" sz="2800" b="1" dirty="0">
                <a:solidFill>
                  <a:schemeClr val="accent1">
                    <a:lumMod val="50000"/>
                  </a:schemeClr>
                </a:solidFill>
                <a:latin typeface="Cambria" panose="02040503050406030204" pitchFamily="18" charset="0"/>
                <a:ea typeface="Cambria" panose="02040503050406030204" pitchFamily="18" charset="0"/>
                <a:cs typeface="Times New Roman" panose="02020603050405020304" pitchFamily="18" charset="0"/>
              </a:rPr>
              <a:t>Оформление результатов инвентаризации в целях </a:t>
            </a:r>
            <a:r>
              <a:rPr lang="ru-RU" sz="2800" b="1" dirty="0" smtClean="0">
                <a:solidFill>
                  <a:schemeClr val="accent1">
                    <a:lumMod val="50000"/>
                  </a:schemeClr>
                </a:solidFill>
                <a:latin typeface="Cambria" panose="02040503050406030204" pitchFamily="18" charset="0"/>
                <a:ea typeface="Cambria" panose="02040503050406030204" pitchFamily="18" charset="0"/>
                <a:cs typeface="Times New Roman" panose="02020603050405020304" pitchFamily="18" charset="0"/>
              </a:rPr>
              <a:t>подтверждения </a:t>
            </a:r>
            <a:r>
              <a:rPr lang="ru-RU" sz="2800" b="1" dirty="0">
                <a:solidFill>
                  <a:schemeClr val="accent1">
                    <a:lumMod val="50000"/>
                  </a:schemeClr>
                </a:solidFill>
                <a:latin typeface="Cambria" panose="02040503050406030204" pitchFamily="18" charset="0"/>
                <a:ea typeface="Cambria" panose="02040503050406030204" pitchFamily="18" charset="0"/>
                <a:cs typeface="Times New Roman" panose="02020603050405020304" pitchFamily="18" charset="0"/>
              </a:rPr>
              <a:t>достоверности </a:t>
            </a:r>
            <a:endParaRPr lang="ru-RU" sz="2800" b="1" dirty="0" smtClean="0">
              <a:solidFill>
                <a:schemeClr val="accent1">
                  <a:lumMod val="50000"/>
                </a:schemeClr>
              </a:solidFill>
              <a:latin typeface="Cambria" panose="02040503050406030204" pitchFamily="18" charset="0"/>
              <a:ea typeface="Cambria" panose="02040503050406030204" pitchFamily="18" charset="0"/>
              <a:cs typeface="Times New Roman" panose="02020603050405020304" pitchFamily="18" charset="0"/>
            </a:endParaRPr>
          </a:p>
          <a:p>
            <a:r>
              <a:rPr lang="ru-RU" sz="2800" b="1" dirty="0" smtClean="0">
                <a:solidFill>
                  <a:schemeClr val="accent1">
                    <a:lumMod val="50000"/>
                  </a:schemeClr>
                </a:solidFill>
                <a:latin typeface="Cambria" panose="02040503050406030204" pitchFamily="18" charset="0"/>
                <a:ea typeface="Cambria" panose="02040503050406030204" pitchFamily="18" charset="0"/>
                <a:cs typeface="Times New Roman" panose="02020603050405020304" pitchFamily="18" charset="0"/>
              </a:rPr>
              <a:t>годовой </a:t>
            </a:r>
            <a:r>
              <a:rPr lang="ru-RU" sz="2800" b="1" dirty="0">
                <a:solidFill>
                  <a:schemeClr val="accent1">
                    <a:lumMod val="50000"/>
                  </a:schemeClr>
                </a:solidFill>
                <a:latin typeface="Cambria" panose="02040503050406030204" pitchFamily="18" charset="0"/>
                <a:ea typeface="Cambria" panose="02040503050406030204" pitchFamily="18" charset="0"/>
                <a:cs typeface="Times New Roman" panose="02020603050405020304" pitchFamily="18" charset="0"/>
              </a:rPr>
              <a:t>отчетности</a:t>
            </a:r>
            <a:endParaRPr lang="ru-RU" sz="2800" b="1" dirty="0" smtClean="0">
              <a:solidFill>
                <a:schemeClr val="accent1">
                  <a:lumMod val="50000"/>
                </a:schemeClr>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13" name="TextBox 12"/>
          <p:cNvSpPr txBox="1"/>
          <p:nvPr/>
        </p:nvSpPr>
        <p:spPr>
          <a:xfrm>
            <a:off x="1019392" y="6374368"/>
            <a:ext cx="3638149" cy="369332"/>
          </a:xfrm>
          <a:prstGeom prst="rect">
            <a:avLst/>
          </a:prstGeom>
          <a:noFill/>
        </p:spPr>
        <p:txBody>
          <a:bodyPr wrap="square" rtlCol="0">
            <a:spAutoFit/>
          </a:bodyPr>
          <a:lstStyle/>
          <a:p>
            <a:r>
              <a:rPr lang="en-US" dirty="0" smtClean="0">
                <a:solidFill>
                  <a:schemeClr val="bg1">
                    <a:lumMod val="50000"/>
                  </a:schemeClr>
                </a:solidFill>
                <a:latin typeface="Times New Roman" panose="02020603050405020304" pitchFamily="18" charset="0"/>
                <a:cs typeface="Times New Roman" panose="02020603050405020304" pitchFamily="18" charset="0"/>
              </a:rPr>
              <a:t>www.mbufk.roskazna.gov.ru</a:t>
            </a:r>
            <a:endParaRPr lang="ru-RU" dirty="0">
              <a:solidFill>
                <a:schemeClr val="bg1">
                  <a:lumMod val="50000"/>
                </a:schemeClr>
              </a:solidFill>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1019392" y="4787607"/>
            <a:ext cx="6096000" cy="369124"/>
          </a:xfrm>
          <a:prstGeom prst="rect">
            <a:avLst/>
          </a:prstGeom>
          <a:noFill/>
        </p:spPr>
        <p:txBody>
          <a:bodyPr wrap="square" lIns="91254" tIns="45617" rIns="91254" bIns="45617" rtlCol="0">
            <a:spAutoFit/>
          </a:bodyPr>
          <a:lstStyle/>
          <a:p>
            <a:r>
              <a:rPr lang="ru-RU" dirty="0" smtClean="0">
                <a:solidFill>
                  <a:srgbClr val="002060"/>
                </a:solidFill>
                <a:latin typeface="Cambria" panose="02040503050406030204" pitchFamily="18" charset="0"/>
                <a:ea typeface="Cambria" panose="02040503050406030204" pitchFamily="18" charset="0"/>
                <a:cs typeface="Times New Roman" panose="02020603050405020304" pitchFamily="18" charset="0"/>
              </a:rPr>
              <a:t>ВРИО заместителя руководителя МБУ ФК</a:t>
            </a:r>
          </a:p>
        </p:txBody>
      </p:sp>
      <p:pic>
        <p:nvPicPr>
          <p:cNvPr id="11" name="Picture 14"/>
          <p:cNvPicPr>
            <a:picLocks noChangeAspect="1"/>
          </p:cNvPicPr>
          <p:nvPr/>
        </p:nvPicPr>
        <p:blipFill>
          <a:blip r:embed="rId3"/>
          <a:srcRect/>
          <a:stretch>
            <a:fillRect/>
          </a:stretch>
        </p:blipFill>
        <p:spPr>
          <a:xfrm>
            <a:off x="7115392" y="88658"/>
            <a:ext cx="4787539" cy="5895609"/>
          </a:xfrm>
          <a:prstGeom prst="rect">
            <a:avLst/>
          </a:prstGeom>
        </p:spPr>
      </p:pic>
    </p:spTree>
    <p:extLst>
      <p:ext uri="{BB962C8B-B14F-4D97-AF65-F5344CB8AC3E}">
        <p14:creationId xmlns:p14="http://schemas.microsoft.com/office/powerpoint/2010/main" val="295228563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1"/>
          <p:cNvSpPr txBox="1">
            <a:spLocks/>
          </p:cNvSpPr>
          <p:nvPr/>
        </p:nvSpPr>
        <p:spPr>
          <a:xfrm>
            <a:off x="3152019" y="139511"/>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a:solidFill>
                  <a:srgbClr val="002060"/>
                </a:solidFill>
                <a:latin typeface="Cambria" panose="02040503050406030204" pitchFamily="18" charset="0"/>
                <a:ea typeface="Cambria" panose="02040503050406030204" pitchFamily="18" charset="0"/>
                <a:cs typeface="Times New Roman" panose="02020603050405020304" pitchFamily="18" charset="0"/>
              </a:rPr>
              <a:t>Приказ Федерального казначейства от 21 ноября 2022 г. N 31н "Об утверждении Графика документооборота при централизации учета" </a:t>
            </a:r>
            <a:endParaRPr lang="ru-RU" sz="2000" dirty="0">
              <a:solidFill>
                <a:schemeClr val="accent5">
                  <a:lumMod val="75000"/>
                </a:schemeClr>
              </a:solidFill>
              <a:latin typeface="Cambria" panose="02040503050406030204" pitchFamily="18" charset="0"/>
              <a:ea typeface="Cambria" panose="02040503050406030204" pitchFamily="18" charset="0"/>
              <a:cs typeface="Times New Roman" panose="02020603050405020304" pitchFamily="18" charset="0"/>
            </a:endParaRPr>
          </a:p>
        </p:txBody>
      </p:sp>
      <p:cxnSp>
        <p:nvCxnSpPr>
          <p:cNvPr id="5" name="Прямая со стрелкой 4"/>
          <p:cNvCxnSpPr/>
          <p:nvPr/>
        </p:nvCxnSpPr>
        <p:spPr>
          <a:xfrm flipV="1">
            <a:off x="-7667" y="924560"/>
            <a:ext cx="12132000" cy="231"/>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6" name="Группа 5"/>
          <p:cNvGrpSpPr/>
          <p:nvPr/>
        </p:nvGrpSpPr>
        <p:grpSpPr>
          <a:xfrm>
            <a:off x="2708017" y="214478"/>
            <a:ext cx="9909" cy="547802"/>
            <a:chOff x="2701193" y="252079"/>
            <a:chExt cx="9909" cy="547802"/>
          </a:xfrm>
        </p:grpSpPr>
        <p:cxnSp>
          <p:nvCxnSpPr>
            <p:cNvPr id="7" name="Прямая соединительная линия 6"/>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aphicFrame>
        <p:nvGraphicFramePr>
          <p:cNvPr id="18" name="Таблица 17"/>
          <p:cNvGraphicFramePr>
            <a:graphicFrameLocks noGrp="1"/>
          </p:cNvGraphicFramePr>
          <p:nvPr>
            <p:extLst>
              <p:ext uri="{D42A27DB-BD31-4B8C-83A1-F6EECF244321}">
                <p14:modId xmlns:p14="http://schemas.microsoft.com/office/powerpoint/2010/main" val="3592875331"/>
              </p:ext>
            </p:extLst>
          </p:nvPr>
        </p:nvGraphicFramePr>
        <p:xfrm>
          <a:off x="241663" y="1528350"/>
          <a:ext cx="11593288" cy="4073222"/>
        </p:xfrm>
        <a:graphic>
          <a:graphicData uri="http://schemas.openxmlformats.org/drawingml/2006/table">
            <a:tbl>
              <a:tblPr>
                <a:tableStyleId>{5C22544A-7EE6-4342-B048-85BDC9FD1C3A}</a:tableStyleId>
              </a:tblPr>
              <a:tblGrid>
                <a:gridCol w="666206">
                  <a:extLst>
                    <a:ext uri="{9D8B030D-6E8A-4147-A177-3AD203B41FA5}">
                      <a16:colId xmlns:a16="http://schemas.microsoft.com/office/drawing/2014/main" xmlns="" val="20000"/>
                    </a:ext>
                  </a:extLst>
                </a:gridCol>
                <a:gridCol w="1809205">
                  <a:extLst>
                    <a:ext uri="{9D8B030D-6E8A-4147-A177-3AD203B41FA5}">
                      <a16:colId xmlns:a16="http://schemas.microsoft.com/office/drawing/2014/main" xmlns="" val="20001"/>
                    </a:ext>
                  </a:extLst>
                </a:gridCol>
                <a:gridCol w="1103812">
                  <a:extLst>
                    <a:ext uri="{9D8B030D-6E8A-4147-A177-3AD203B41FA5}">
                      <a16:colId xmlns:a16="http://schemas.microsoft.com/office/drawing/2014/main" xmlns="" val="20002"/>
                    </a:ext>
                  </a:extLst>
                </a:gridCol>
                <a:gridCol w="1195251">
                  <a:extLst>
                    <a:ext uri="{9D8B030D-6E8A-4147-A177-3AD203B41FA5}">
                      <a16:colId xmlns:a16="http://schemas.microsoft.com/office/drawing/2014/main" xmlns="" val="20003"/>
                    </a:ext>
                  </a:extLst>
                </a:gridCol>
                <a:gridCol w="1149532">
                  <a:extLst>
                    <a:ext uri="{9D8B030D-6E8A-4147-A177-3AD203B41FA5}">
                      <a16:colId xmlns:a16="http://schemas.microsoft.com/office/drawing/2014/main" xmlns="" val="20004"/>
                    </a:ext>
                  </a:extLst>
                </a:gridCol>
                <a:gridCol w="1306285">
                  <a:extLst>
                    <a:ext uri="{9D8B030D-6E8A-4147-A177-3AD203B41FA5}">
                      <a16:colId xmlns:a16="http://schemas.microsoft.com/office/drawing/2014/main" xmlns="" val="20005"/>
                    </a:ext>
                  </a:extLst>
                </a:gridCol>
                <a:gridCol w="1212739">
                  <a:extLst>
                    <a:ext uri="{9D8B030D-6E8A-4147-A177-3AD203B41FA5}">
                      <a16:colId xmlns:a16="http://schemas.microsoft.com/office/drawing/2014/main" xmlns="" val="20006"/>
                    </a:ext>
                  </a:extLst>
                </a:gridCol>
                <a:gridCol w="1050086">
                  <a:extLst>
                    <a:ext uri="{9D8B030D-6E8A-4147-A177-3AD203B41FA5}">
                      <a16:colId xmlns:a16="http://schemas.microsoft.com/office/drawing/2014/main" xmlns="" val="20007"/>
                    </a:ext>
                  </a:extLst>
                </a:gridCol>
                <a:gridCol w="1050086">
                  <a:extLst>
                    <a:ext uri="{9D8B030D-6E8A-4147-A177-3AD203B41FA5}">
                      <a16:colId xmlns:a16="http://schemas.microsoft.com/office/drawing/2014/main" xmlns="" val="20008"/>
                    </a:ext>
                  </a:extLst>
                </a:gridCol>
                <a:gridCol w="1050086">
                  <a:extLst>
                    <a:ext uri="{9D8B030D-6E8A-4147-A177-3AD203B41FA5}">
                      <a16:colId xmlns:a16="http://schemas.microsoft.com/office/drawing/2014/main" xmlns="" val="20009"/>
                    </a:ext>
                  </a:extLst>
                </a:gridCol>
              </a:tblGrid>
              <a:tr h="323766">
                <a:tc rowSpan="2">
                  <a:txBody>
                    <a:bodyPr/>
                    <a:lstStyle/>
                    <a:p>
                      <a:pPr algn="ctr" fontAlgn="ctr"/>
                      <a:r>
                        <a:rPr lang="en-US" sz="1000" b="1" u="none" strike="noStrike" dirty="0">
                          <a:effectLst/>
                          <a:latin typeface="Cambria" panose="02040503050406030204" pitchFamily="18" charset="0"/>
                          <a:ea typeface="Cambria" panose="02040503050406030204" pitchFamily="18" charset="0"/>
                        </a:rPr>
                        <a:t>N </a:t>
                      </a:r>
                      <a:r>
                        <a:rPr lang="ru-RU" sz="1000" b="1" u="none" strike="noStrike" dirty="0">
                          <a:effectLst/>
                          <a:latin typeface="Cambria" panose="02040503050406030204" pitchFamily="18" charset="0"/>
                          <a:ea typeface="Cambria" panose="02040503050406030204" pitchFamily="18" charset="0"/>
                        </a:rPr>
                        <a:t>п/п</a:t>
                      </a:r>
                      <a:endParaRPr lang="ru-RU" sz="1000" b="1" i="0" u="none" strike="noStrike" dirty="0">
                        <a:solidFill>
                          <a:srgbClr val="000000"/>
                        </a:solidFill>
                        <a:effectLst/>
                        <a:latin typeface="Cambria" panose="02040503050406030204" pitchFamily="18" charset="0"/>
                        <a:ea typeface="Cambria" panose="02040503050406030204" pitchFamily="18" charset="0"/>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rowSpan="2">
                  <a:txBody>
                    <a:bodyPr/>
                    <a:lstStyle/>
                    <a:p>
                      <a:pPr algn="ctr" fontAlgn="ctr"/>
                      <a:r>
                        <a:rPr lang="ru-RU" sz="1000" b="1" u="none" strike="noStrike" dirty="0">
                          <a:effectLst/>
                          <a:latin typeface="Cambria" panose="02040503050406030204" pitchFamily="18" charset="0"/>
                          <a:ea typeface="Cambria" panose="02040503050406030204" pitchFamily="18" charset="0"/>
                        </a:rPr>
                        <a:t>Наименование документов/ информации</a:t>
                      </a:r>
                      <a:endParaRPr lang="ru-RU" sz="1000" b="1" i="0" u="none" strike="noStrike" dirty="0">
                        <a:solidFill>
                          <a:srgbClr val="000000"/>
                        </a:solidFill>
                        <a:effectLst/>
                        <a:latin typeface="Cambria" panose="02040503050406030204" pitchFamily="18" charset="0"/>
                        <a:ea typeface="Cambria" panose="02040503050406030204" pitchFamily="18" charset="0"/>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rowSpan="2">
                  <a:txBody>
                    <a:bodyPr/>
                    <a:lstStyle/>
                    <a:p>
                      <a:pPr algn="ctr" fontAlgn="ctr"/>
                      <a:r>
                        <a:rPr lang="ru-RU" sz="1000" b="1" u="none" strike="noStrike" dirty="0">
                          <a:effectLst/>
                          <a:latin typeface="Cambria" panose="02040503050406030204" pitchFamily="18" charset="0"/>
                          <a:ea typeface="Cambria" panose="02040503050406030204" pitchFamily="18" charset="0"/>
                        </a:rPr>
                        <a:t>Приказ по которому формируется входящий документ</a:t>
                      </a:r>
                      <a:endParaRPr lang="ru-RU" sz="1000" b="1" i="0" u="none" strike="noStrike" dirty="0">
                        <a:solidFill>
                          <a:srgbClr val="000000"/>
                        </a:solidFill>
                        <a:effectLst/>
                        <a:latin typeface="Cambria" panose="02040503050406030204" pitchFamily="18" charset="0"/>
                        <a:ea typeface="Cambria" panose="02040503050406030204" pitchFamily="18" charset="0"/>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rowSpan="2">
                  <a:txBody>
                    <a:bodyPr/>
                    <a:lstStyle/>
                    <a:p>
                      <a:pPr algn="ctr" fontAlgn="ctr"/>
                      <a:r>
                        <a:rPr lang="ru-RU" sz="1000" b="1" u="none" strike="noStrike" dirty="0">
                          <a:effectLst/>
                          <a:latin typeface="Cambria" panose="02040503050406030204" pitchFamily="18" charset="0"/>
                          <a:ea typeface="Cambria" panose="02040503050406030204" pitchFamily="18" charset="0"/>
                        </a:rPr>
                        <a:t>Ответственный за подготовку/ направление документа/ информации</a:t>
                      </a:r>
                      <a:endParaRPr lang="ru-RU" sz="1000" b="1" i="0" u="none" strike="noStrike" dirty="0">
                        <a:solidFill>
                          <a:srgbClr val="000000"/>
                        </a:solidFill>
                        <a:effectLst/>
                        <a:latin typeface="Cambria" panose="02040503050406030204" pitchFamily="18" charset="0"/>
                        <a:ea typeface="Cambria" panose="02040503050406030204" pitchFamily="18" charset="0"/>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rowSpan="2">
                  <a:txBody>
                    <a:bodyPr/>
                    <a:lstStyle/>
                    <a:p>
                      <a:pPr algn="ctr" fontAlgn="ctr"/>
                      <a:r>
                        <a:rPr lang="ru-RU" sz="1000" b="1" u="none" strike="noStrike" dirty="0">
                          <a:effectLst/>
                          <a:latin typeface="Cambria" panose="02040503050406030204" pitchFamily="18" charset="0"/>
                          <a:ea typeface="Cambria" panose="02040503050406030204" pitchFamily="18" charset="0"/>
                        </a:rPr>
                        <a:t>Вид представления документа/ информации </a:t>
                      </a:r>
                      <a:endParaRPr lang="ru-RU" sz="1000" b="1" i="0" u="none" strike="noStrike" dirty="0">
                        <a:solidFill>
                          <a:srgbClr val="000000"/>
                        </a:solidFill>
                        <a:effectLst/>
                        <a:latin typeface="Cambria" panose="02040503050406030204" pitchFamily="18" charset="0"/>
                        <a:ea typeface="Cambria" panose="02040503050406030204" pitchFamily="18" charset="0"/>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rowSpan="2">
                  <a:txBody>
                    <a:bodyPr/>
                    <a:lstStyle/>
                    <a:p>
                      <a:pPr algn="ctr" fontAlgn="ctr"/>
                      <a:r>
                        <a:rPr lang="ru-RU" sz="1000" b="1" u="none" strike="noStrike" dirty="0">
                          <a:effectLst/>
                          <a:latin typeface="Cambria" panose="02040503050406030204" pitchFamily="18" charset="0"/>
                          <a:ea typeface="Cambria" panose="02040503050406030204" pitchFamily="18" charset="0"/>
                        </a:rPr>
                        <a:t>Срок направления информации/ рассмотрения/ согласования/ утверждения документа</a:t>
                      </a:r>
                      <a:endParaRPr lang="ru-RU" sz="1000" b="1" i="0" u="none" strike="noStrike" dirty="0">
                        <a:solidFill>
                          <a:srgbClr val="000000"/>
                        </a:solidFill>
                        <a:effectLst/>
                        <a:latin typeface="Cambria" panose="02040503050406030204" pitchFamily="18" charset="0"/>
                        <a:ea typeface="Cambria" panose="02040503050406030204" pitchFamily="18" charset="0"/>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rowSpan="2">
                  <a:txBody>
                    <a:bodyPr/>
                    <a:lstStyle/>
                    <a:p>
                      <a:pPr algn="ctr" fontAlgn="ctr"/>
                      <a:r>
                        <a:rPr lang="ru-RU" sz="1000" b="1" u="none" strike="noStrike" dirty="0">
                          <a:effectLst/>
                          <a:latin typeface="Cambria" panose="02040503050406030204" pitchFamily="18" charset="0"/>
                          <a:ea typeface="Cambria" panose="02040503050406030204" pitchFamily="18" charset="0"/>
                        </a:rPr>
                        <a:t>Должностное лицо, подписывающее документ/ информацию</a:t>
                      </a:r>
                      <a:endParaRPr lang="ru-RU" sz="1000" b="1" i="0" u="none" strike="noStrike" dirty="0">
                        <a:solidFill>
                          <a:srgbClr val="000000"/>
                        </a:solidFill>
                        <a:effectLst/>
                        <a:latin typeface="Cambria" panose="02040503050406030204" pitchFamily="18" charset="0"/>
                        <a:ea typeface="Cambria" panose="02040503050406030204" pitchFamily="18" charset="0"/>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gridSpan="2">
                  <a:txBody>
                    <a:bodyPr/>
                    <a:lstStyle/>
                    <a:p>
                      <a:pPr algn="ctr" fontAlgn="ctr"/>
                      <a:r>
                        <a:rPr lang="ru-RU" sz="1000" b="1" u="none" strike="noStrike" dirty="0">
                          <a:effectLst/>
                          <a:latin typeface="Cambria" panose="02040503050406030204" pitchFamily="18" charset="0"/>
                          <a:ea typeface="Cambria" panose="02040503050406030204" pitchFamily="18" charset="0"/>
                        </a:rPr>
                        <a:t>Уполномоченная организация</a:t>
                      </a:r>
                      <a:endParaRPr lang="ru-RU" sz="1000" b="1" i="0" u="none" strike="noStrike" dirty="0">
                        <a:solidFill>
                          <a:srgbClr val="000000"/>
                        </a:solidFill>
                        <a:effectLst/>
                        <a:latin typeface="Cambria" panose="02040503050406030204" pitchFamily="18" charset="0"/>
                        <a:ea typeface="Cambria" panose="02040503050406030204" pitchFamily="18" charset="0"/>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hMerge="1">
                  <a:txBody>
                    <a:bodyPr/>
                    <a:lstStyle/>
                    <a:p>
                      <a:endParaRPr lang="ru-RU"/>
                    </a:p>
                  </a:txBody>
                  <a:tcPr/>
                </a:tc>
                <a:tc>
                  <a:txBody>
                    <a:bodyPr/>
                    <a:lstStyle/>
                    <a:p>
                      <a:pPr algn="ctr" fontAlgn="ctr"/>
                      <a:r>
                        <a:rPr lang="ru-RU" sz="1000" b="1" u="none" strike="noStrike" dirty="0">
                          <a:effectLst/>
                          <a:latin typeface="Cambria" panose="02040503050406030204" pitchFamily="18" charset="0"/>
                          <a:ea typeface="Cambria" panose="02040503050406030204" pitchFamily="18" charset="0"/>
                        </a:rPr>
                        <a:t>Назначение информации</a:t>
                      </a:r>
                      <a:endParaRPr lang="ru-RU" sz="1000" b="1" i="0" u="none" strike="noStrike" dirty="0">
                        <a:solidFill>
                          <a:srgbClr val="000000"/>
                        </a:solidFill>
                        <a:effectLst/>
                        <a:latin typeface="Cambria" panose="02040503050406030204" pitchFamily="18" charset="0"/>
                        <a:ea typeface="Cambria" panose="02040503050406030204" pitchFamily="18" charset="0"/>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780821">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000" b="1" u="none" strike="noStrike">
                          <a:effectLst/>
                          <a:latin typeface="Cambria" panose="02040503050406030204" pitchFamily="18" charset="0"/>
                          <a:ea typeface="Cambria" panose="02040503050406030204" pitchFamily="18" charset="0"/>
                        </a:rPr>
                        <a:t>Срок обработки/ представления/ преобразования информации</a:t>
                      </a:r>
                      <a:endParaRPr lang="ru-RU" sz="1000" b="1" i="0" u="none" strike="noStrike">
                        <a:solidFill>
                          <a:srgbClr val="000000"/>
                        </a:solidFill>
                        <a:effectLst/>
                        <a:latin typeface="Cambria" panose="02040503050406030204" pitchFamily="18" charset="0"/>
                        <a:ea typeface="Cambria" panose="02040503050406030204" pitchFamily="18" charset="0"/>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ctr"/>
                      <a:r>
                        <a:rPr lang="ru-RU" sz="1000" b="1" u="none" strike="noStrike">
                          <a:effectLst/>
                          <a:latin typeface="Cambria" panose="02040503050406030204" pitchFamily="18" charset="0"/>
                          <a:ea typeface="Cambria" panose="02040503050406030204" pitchFamily="18" charset="0"/>
                        </a:rPr>
                        <a:t>Результат обработки информации</a:t>
                      </a:r>
                      <a:endParaRPr lang="ru-RU" sz="1000" b="1" i="0" u="none" strike="noStrike">
                        <a:solidFill>
                          <a:srgbClr val="000000"/>
                        </a:solidFill>
                        <a:effectLst/>
                        <a:latin typeface="Cambria" panose="02040503050406030204" pitchFamily="18" charset="0"/>
                        <a:ea typeface="Cambria" panose="02040503050406030204" pitchFamily="18" charset="0"/>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ctr"/>
                      <a:r>
                        <a:rPr lang="ru-RU" sz="1000" b="1" u="none" strike="noStrike" dirty="0">
                          <a:effectLst/>
                          <a:latin typeface="Cambria" panose="02040503050406030204" pitchFamily="18" charset="0"/>
                          <a:ea typeface="Cambria" panose="02040503050406030204" pitchFamily="18" charset="0"/>
                        </a:rPr>
                        <a:t>Кому и в какой срок направляется обработанная информация</a:t>
                      </a:r>
                      <a:endParaRPr lang="ru-RU" sz="1000" b="1" i="0" u="none" strike="noStrike" dirty="0">
                        <a:solidFill>
                          <a:srgbClr val="000000"/>
                        </a:solidFill>
                        <a:effectLst/>
                        <a:latin typeface="Cambria" panose="02040503050406030204" pitchFamily="18" charset="0"/>
                        <a:ea typeface="Cambria" panose="02040503050406030204" pitchFamily="18" charset="0"/>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1"/>
                  </a:ext>
                </a:extLst>
              </a:tr>
              <a:tr h="164937">
                <a:tc>
                  <a:txBody>
                    <a:bodyPr/>
                    <a:lstStyle/>
                    <a:p>
                      <a:pPr algn="ctr" fontAlgn="ctr"/>
                      <a:r>
                        <a:rPr lang="ru-RU" sz="1000" u="none" strike="noStrike">
                          <a:effectLst/>
                          <a:latin typeface="Cambria" panose="02040503050406030204" pitchFamily="18" charset="0"/>
                          <a:ea typeface="Cambria" panose="02040503050406030204" pitchFamily="18" charset="0"/>
                        </a:rPr>
                        <a:t>1</a:t>
                      </a:r>
                      <a:endParaRPr lang="ru-RU" sz="1000" b="0" i="0" u="none" strike="noStrike">
                        <a:solidFill>
                          <a:srgbClr val="000000"/>
                        </a:solidFill>
                        <a:effectLst/>
                        <a:latin typeface="Cambria" panose="02040503050406030204" pitchFamily="18" charset="0"/>
                        <a:ea typeface="Cambria" panose="02040503050406030204" pitchFamily="18" charset="0"/>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ctr"/>
                      <a:r>
                        <a:rPr lang="ru-RU" sz="1000" u="none" strike="noStrike">
                          <a:effectLst/>
                          <a:latin typeface="Cambria" panose="02040503050406030204" pitchFamily="18" charset="0"/>
                          <a:ea typeface="Cambria" panose="02040503050406030204" pitchFamily="18" charset="0"/>
                        </a:rPr>
                        <a:t>2</a:t>
                      </a:r>
                      <a:endParaRPr lang="ru-RU" sz="1000" b="0" i="0" u="none" strike="noStrike">
                        <a:solidFill>
                          <a:srgbClr val="000000"/>
                        </a:solidFill>
                        <a:effectLst/>
                        <a:latin typeface="Cambria" panose="02040503050406030204" pitchFamily="18" charset="0"/>
                        <a:ea typeface="Cambria" panose="02040503050406030204" pitchFamily="18" charset="0"/>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ctr"/>
                      <a:r>
                        <a:rPr lang="ru-RU" sz="1000" u="none" strike="noStrike" dirty="0" smtClean="0">
                          <a:effectLst/>
                          <a:latin typeface="Cambria" panose="02040503050406030204" pitchFamily="18" charset="0"/>
                          <a:ea typeface="Cambria" panose="02040503050406030204" pitchFamily="18" charset="0"/>
                        </a:rPr>
                        <a:t>3</a:t>
                      </a:r>
                      <a:endParaRPr lang="ru-RU" sz="1000" b="0" i="0" u="none" strike="noStrike" dirty="0">
                        <a:solidFill>
                          <a:srgbClr val="000000"/>
                        </a:solidFill>
                        <a:effectLst/>
                        <a:latin typeface="Cambria" panose="02040503050406030204" pitchFamily="18" charset="0"/>
                        <a:ea typeface="Cambria" panose="02040503050406030204" pitchFamily="18" charset="0"/>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ctr"/>
                      <a:r>
                        <a:rPr lang="ru-RU" sz="1000" u="none" strike="noStrike" dirty="0" smtClean="0">
                          <a:effectLst/>
                          <a:latin typeface="Cambria" panose="02040503050406030204" pitchFamily="18" charset="0"/>
                          <a:ea typeface="Cambria" panose="02040503050406030204" pitchFamily="18" charset="0"/>
                        </a:rPr>
                        <a:t>4</a:t>
                      </a:r>
                      <a:endParaRPr lang="ru-RU" sz="1000" b="0" i="0" u="none" strike="noStrike" dirty="0">
                        <a:solidFill>
                          <a:srgbClr val="000000"/>
                        </a:solidFill>
                        <a:effectLst/>
                        <a:latin typeface="Cambria" panose="02040503050406030204" pitchFamily="18" charset="0"/>
                        <a:ea typeface="Cambria" panose="02040503050406030204" pitchFamily="18" charset="0"/>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ctr"/>
                      <a:r>
                        <a:rPr lang="ru-RU" sz="1000" u="none" strike="noStrike" dirty="0" smtClean="0">
                          <a:effectLst/>
                          <a:latin typeface="Cambria" panose="02040503050406030204" pitchFamily="18" charset="0"/>
                          <a:ea typeface="Cambria" panose="02040503050406030204" pitchFamily="18" charset="0"/>
                        </a:rPr>
                        <a:t>5</a:t>
                      </a:r>
                      <a:endParaRPr lang="ru-RU" sz="1000" b="0" i="0" u="none" strike="noStrike" dirty="0">
                        <a:solidFill>
                          <a:srgbClr val="000000"/>
                        </a:solidFill>
                        <a:effectLst/>
                        <a:latin typeface="Cambria" panose="02040503050406030204" pitchFamily="18" charset="0"/>
                        <a:ea typeface="Cambria" panose="02040503050406030204" pitchFamily="18" charset="0"/>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ctr"/>
                      <a:r>
                        <a:rPr lang="ru-RU" sz="1000" u="none" strike="noStrike" dirty="0" smtClean="0">
                          <a:effectLst/>
                          <a:latin typeface="Cambria" panose="02040503050406030204" pitchFamily="18" charset="0"/>
                          <a:ea typeface="Cambria" panose="02040503050406030204" pitchFamily="18" charset="0"/>
                        </a:rPr>
                        <a:t>6</a:t>
                      </a:r>
                      <a:endParaRPr lang="ru-RU" sz="1000" b="0" i="0" u="none" strike="noStrike" dirty="0">
                        <a:solidFill>
                          <a:srgbClr val="000000"/>
                        </a:solidFill>
                        <a:effectLst/>
                        <a:latin typeface="Cambria" panose="02040503050406030204" pitchFamily="18" charset="0"/>
                        <a:ea typeface="Cambria" panose="02040503050406030204" pitchFamily="18" charset="0"/>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ctr"/>
                      <a:r>
                        <a:rPr lang="ru-RU" sz="1000" u="none" strike="noStrike" dirty="0" smtClean="0">
                          <a:effectLst/>
                          <a:latin typeface="Cambria" panose="02040503050406030204" pitchFamily="18" charset="0"/>
                          <a:ea typeface="Cambria" panose="02040503050406030204" pitchFamily="18" charset="0"/>
                        </a:rPr>
                        <a:t>7</a:t>
                      </a:r>
                      <a:endParaRPr lang="ru-RU" sz="1000" b="0" i="0" u="none" strike="noStrike" dirty="0">
                        <a:solidFill>
                          <a:srgbClr val="000000"/>
                        </a:solidFill>
                        <a:effectLst/>
                        <a:latin typeface="Cambria" panose="02040503050406030204" pitchFamily="18" charset="0"/>
                        <a:ea typeface="Cambria" panose="02040503050406030204" pitchFamily="18" charset="0"/>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ctr"/>
                      <a:r>
                        <a:rPr lang="ru-RU" sz="1000" u="none" strike="noStrike" dirty="0" smtClean="0">
                          <a:effectLst/>
                          <a:latin typeface="Cambria" panose="02040503050406030204" pitchFamily="18" charset="0"/>
                          <a:ea typeface="Cambria" panose="02040503050406030204" pitchFamily="18" charset="0"/>
                        </a:rPr>
                        <a:t>8</a:t>
                      </a:r>
                      <a:endParaRPr lang="ru-RU" sz="1000" b="0" i="0" u="none" strike="noStrike" dirty="0">
                        <a:solidFill>
                          <a:srgbClr val="000000"/>
                        </a:solidFill>
                        <a:effectLst/>
                        <a:latin typeface="Cambria" panose="02040503050406030204" pitchFamily="18" charset="0"/>
                        <a:ea typeface="Cambria" panose="02040503050406030204" pitchFamily="18" charset="0"/>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ctr"/>
                      <a:r>
                        <a:rPr lang="ru-RU" sz="1000" u="none" strike="noStrike" dirty="0" smtClean="0">
                          <a:effectLst/>
                          <a:latin typeface="Cambria" panose="02040503050406030204" pitchFamily="18" charset="0"/>
                          <a:ea typeface="Cambria" panose="02040503050406030204" pitchFamily="18" charset="0"/>
                        </a:rPr>
                        <a:t>9</a:t>
                      </a:r>
                      <a:endParaRPr lang="ru-RU" sz="1000" b="0" i="0" u="none" strike="noStrike" dirty="0">
                        <a:solidFill>
                          <a:srgbClr val="000000"/>
                        </a:solidFill>
                        <a:effectLst/>
                        <a:latin typeface="Cambria" panose="02040503050406030204" pitchFamily="18" charset="0"/>
                        <a:ea typeface="Cambria" panose="02040503050406030204" pitchFamily="18" charset="0"/>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ctr"/>
                      <a:r>
                        <a:rPr lang="ru-RU" sz="1000" u="none" strike="noStrike" dirty="0" smtClean="0">
                          <a:effectLst/>
                          <a:latin typeface="Cambria" panose="02040503050406030204" pitchFamily="18" charset="0"/>
                          <a:ea typeface="Cambria" panose="02040503050406030204" pitchFamily="18" charset="0"/>
                        </a:rPr>
                        <a:t>10</a:t>
                      </a:r>
                      <a:endParaRPr lang="ru-RU" sz="1000" b="0" i="0" u="none" strike="noStrike" dirty="0">
                        <a:solidFill>
                          <a:srgbClr val="000000"/>
                        </a:solidFill>
                        <a:effectLst/>
                        <a:latin typeface="Cambria" panose="02040503050406030204" pitchFamily="18" charset="0"/>
                        <a:ea typeface="Cambria" panose="02040503050406030204" pitchFamily="18" charset="0"/>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2"/>
                  </a:ext>
                </a:extLst>
              </a:tr>
              <a:tr h="1401849">
                <a:tc>
                  <a:txBody>
                    <a:bodyPr/>
                    <a:lstStyle/>
                    <a:p>
                      <a:pPr algn="ctr" fontAlgn="ctr"/>
                      <a:r>
                        <a:rPr lang="ru-RU" sz="1000" u="none" strike="noStrike" dirty="0">
                          <a:effectLst/>
                          <a:latin typeface="Cambria" panose="02040503050406030204" pitchFamily="18" charset="0"/>
                          <a:ea typeface="Cambria" panose="02040503050406030204" pitchFamily="18" charset="0"/>
                        </a:rPr>
                        <a:t>315</a:t>
                      </a:r>
                      <a:endParaRPr lang="ru-RU" sz="1000" b="0" i="0" u="none" strike="noStrike" dirty="0">
                        <a:solidFill>
                          <a:srgbClr val="000000"/>
                        </a:solidFill>
                        <a:effectLst/>
                        <a:latin typeface="Cambria" panose="02040503050406030204" pitchFamily="18" charset="0"/>
                        <a:ea typeface="Cambria" panose="02040503050406030204" pitchFamily="18" charset="0"/>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l" fontAlgn="ctr"/>
                      <a:r>
                        <a:rPr lang="ru-RU" sz="1000" u="none" strike="noStrike" dirty="0">
                          <a:solidFill>
                            <a:srgbClr val="FF0000"/>
                          </a:solidFill>
                          <a:effectLst/>
                          <a:latin typeface="Cambria" panose="02040503050406030204" pitchFamily="18" charset="0"/>
                          <a:ea typeface="Cambria" panose="02040503050406030204" pitchFamily="18" charset="0"/>
                        </a:rPr>
                        <a:t>Решение о проведении инвентаризации (код формы по ОКУД 0510439)</a:t>
                      </a:r>
                      <a:endParaRPr lang="ru-RU" sz="1000" b="0" i="0" u="none" strike="noStrike" dirty="0">
                        <a:solidFill>
                          <a:srgbClr val="FF0000"/>
                        </a:solidFill>
                        <a:effectLst/>
                        <a:latin typeface="Cambria" panose="02040503050406030204" pitchFamily="18" charset="0"/>
                        <a:ea typeface="Cambria" panose="02040503050406030204" pitchFamily="18" charset="0"/>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l" fontAlgn="ctr"/>
                      <a:r>
                        <a:rPr lang="ru-RU" sz="1000" u="none" strike="noStrike" dirty="0">
                          <a:effectLst/>
                          <a:latin typeface="Cambria" panose="02040503050406030204" pitchFamily="18" charset="0"/>
                          <a:ea typeface="Cambria" panose="02040503050406030204" pitchFamily="18" charset="0"/>
                        </a:rPr>
                        <a:t>61н</a:t>
                      </a:r>
                      <a:endParaRPr lang="ru-RU" sz="1000" b="0" i="0" u="none" strike="noStrike" dirty="0">
                        <a:solidFill>
                          <a:srgbClr val="000000"/>
                        </a:solidFill>
                        <a:effectLst/>
                        <a:latin typeface="Cambria" panose="02040503050406030204" pitchFamily="18" charset="0"/>
                        <a:ea typeface="Cambria" panose="02040503050406030204" pitchFamily="18" charset="0"/>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l" fontAlgn="ctr"/>
                      <a:r>
                        <a:rPr lang="ru-RU" sz="1000" u="none" strike="noStrike" dirty="0">
                          <a:effectLst/>
                          <a:latin typeface="Cambria" panose="02040503050406030204" pitchFamily="18" charset="0"/>
                          <a:ea typeface="Cambria" panose="02040503050406030204" pitchFamily="18" charset="0"/>
                        </a:rPr>
                        <a:t>субъект централизованного учета</a:t>
                      </a:r>
                      <a:endParaRPr lang="ru-RU" sz="1000" b="0" i="0" u="none" strike="noStrike" dirty="0">
                        <a:solidFill>
                          <a:srgbClr val="000000"/>
                        </a:solidFill>
                        <a:effectLst/>
                        <a:latin typeface="Cambria" panose="02040503050406030204" pitchFamily="18" charset="0"/>
                        <a:ea typeface="Cambria" panose="02040503050406030204" pitchFamily="18" charset="0"/>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l" fontAlgn="ctr"/>
                      <a:r>
                        <a:rPr lang="ru-RU" sz="1000" u="none" strike="noStrike" dirty="0">
                          <a:solidFill>
                            <a:srgbClr val="FF0000"/>
                          </a:solidFill>
                          <a:effectLst/>
                          <a:latin typeface="Cambria" panose="02040503050406030204" pitchFamily="18" charset="0"/>
                          <a:ea typeface="Cambria" panose="02040503050406030204" pitchFamily="18" charset="0"/>
                        </a:rPr>
                        <a:t>электронный</a:t>
                      </a:r>
                      <a:endParaRPr lang="ru-RU" sz="1000" b="0" i="0" u="none" strike="noStrike" dirty="0">
                        <a:solidFill>
                          <a:srgbClr val="FF0000"/>
                        </a:solidFill>
                        <a:effectLst/>
                        <a:latin typeface="Cambria" panose="02040503050406030204" pitchFamily="18" charset="0"/>
                        <a:ea typeface="Cambria" panose="02040503050406030204" pitchFamily="18" charset="0"/>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l" fontAlgn="ctr"/>
                      <a:r>
                        <a:rPr lang="ru-RU" sz="1000" u="none" strike="noStrike">
                          <a:effectLst/>
                          <a:latin typeface="Cambria" panose="02040503050406030204" pitchFamily="18" charset="0"/>
                          <a:ea typeface="Cambria" panose="02040503050406030204" pitchFamily="18" charset="0"/>
                        </a:rPr>
                        <a:t>формирование средствами ГИИС "Электронный бюджет" и направление не позднее 5 рабочих дней до начала проведения инвентаризации</a:t>
                      </a:r>
                      <a:endParaRPr lang="ru-RU" sz="1000" b="0" i="0" u="none" strike="noStrike">
                        <a:solidFill>
                          <a:srgbClr val="000000"/>
                        </a:solidFill>
                        <a:effectLst/>
                        <a:latin typeface="Cambria" panose="02040503050406030204" pitchFamily="18" charset="0"/>
                        <a:ea typeface="Cambria" panose="02040503050406030204" pitchFamily="18" charset="0"/>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l" fontAlgn="ctr"/>
                      <a:r>
                        <a:rPr lang="ru-RU" sz="1000" u="none" strike="noStrike">
                          <a:effectLst/>
                          <a:latin typeface="Cambria" panose="02040503050406030204" pitchFamily="18" charset="0"/>
                          <a:ea typeface="Cambria" panose="02040503050406030204" pitchFamily="18" charset="0"/>
                        </a:rPr>
                        <a:t>ответственное лицо субъекта централизованного учета, инвентаризационная комиссия субъекта централизованного учета</a:t>
                      </a:r>
                      <a:endParaRPr lang="ru-RU" sz="1000" b="0" i="0" u="none" strike="noStrike">
                        <a:solidFill>
                          <a:srgbClr val="000000"/>
                        </a:solidFill>
                        <a:effectLst/>
                        <a:latin typeface="Cambria" panose="02040503050406030204" pitchFamily="18" charset="0"/>
                        <a:ea typeface="Cambria" panose="02040503050406030204" pitchFamily="18" charset="0"/>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l" fontAlgn="ctr"/>
                      <a:r>
                        <a:rPr lang="ru-RU" sz="1000" u="none" strike="noStrike" dirty="0">
                          <a:solidFill>
                            <a:srgbClr val="FF0000"/>
                          </a:solidFill>
                          <a:effectLst/>
                          <a:latin typeface="Cambria" panose="02040503050406030204" pitchFamily="18" charset="0"/>
                          <a:ea typeface="Cambria" panose="02040503050406030204" pitchFamily="18" charset="0"/>
                        </a:rPr>
                        <a:t>не позднее дня начала инвентаризации</a:t>
                      </a:r>
                      <a:endParaRPr lang="ru-RU" sz="1000" b="0" i="0" u="none" strike="noStrike" dirty="0">
                        <a:solidFill>
                          <a:srgbClr val="FF0000"/>
                        </a:solidFill>
                        <a:effectLst/>
                        <a:latin typeface="Cambria" panose="02040503050406030204" pitchFamily="18" charset="0"/>
                        <a:ea typeface="Cambria" panose="02040503050406030204" pitchFamily="18" charset="0"/>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l" fontAlgn="ctr"/>
                      <a:r>
                        <a:rPr lang="ru-RU" sz="1000" u="none" strike="noStrike">
                          <a:effectLst/>
                          <a:latin typeface="Cambria" panose="02040503050406030204" pitchFamily="18" charset="0"/>
                          <a:ea typeface="Cambria" panose="02040503050406030204" pitchFamily="18" charset="0"/>
                        </a:rPr>
                        <a:t>формирование проектов инвентаризационных описей</a:t>
                      </a:r>
                      <a:endParaRPr lang="ru-RU" sz="1000" b="0" i="0" u="none" strike="noStrike">
                        <a:solidFill>
                          <a:srgbClr val="000000"/>
                        </a:solidFill>
                        <a:effectLst/>
                        <a:latin typeface="Cambria" panose="02040503050406030204" pitchFamily="18" charset="0"/>
                        <a:ea typeface="Cambria" panose="02040503050406030204" pitchFamily="18" charset="0"/>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l" fontAlgn="ctr"/>
                      <a:r>
                        <a:rPr lang="ru-RU" sz="1000" u="none" strike="noStrike" dirty="0">
                          <a:solidFill>
                            <a:srgbClr val="FF0000"/>
                          </a:solidFill>
                          <a:effectLst/>
                          <a:latin typeface="Cambria" panose="02040503050406030204" pitchFamily="18" charset="0"/>
                          <a:ea typeface="Cambria" panose="02040503050406030204" pitchFamily="18" charset="0"/>
                        </a:rPr>
                        <a:t>для направления проектов инвентаризационных описей в субъект централизованного учета</a:t>
                      </a:r>
                      <a:endParaRPr lang="ru-RU" sz="1000" b="0" i="0" u="none" strike="noStrike" dirty="0">
                        <a:solidFill>
                          <a:srgbClr val="FF0000"/>
                        </a:solidFill>
                        <a:effectLst/>
                        <a:latin typeface="Cambria" panose="02040503050406030204" pitchFamily="18" charset="0"/>
                        <a:ea typeface="Cambria" panose="02040503050406030204" pitchFamily="18" charset="0"/>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3"/>
                  </a:ext>
                </a:extLst>
              </a:tr>
              <a:tr h="1401849">
                <a:tc>
                  <a:txBody>
                    <a:bodyPr/>
                    <a:lstStyle/>
                    <a:p>
                      <a:pPr algn="ctr" fontAlgn="ctr"/>
                      <a:r>
                        <a:rPr lang="ru-RU" sz="1000" u="none" strike="noStrike">
                          <a:effectLst/>
                          <a:latin typeface="Cambria" panose="02040503050406030204" pitchFamily="18" charset="0"/>
                          <a:ea typeface="Cambria" panose="02040503050406030204" pitchFamily="18" charset="0"/>
                        </a:rPr>
                        <a:t>316</a:t>
                      </a:r>
                      <a:endParaRPr lang="ru-RU" sz="1000" b="0" i="0" u="none" strike="noStrike">
                        <a:solidFill>
                          <a:srgbClr val="000000"/>
                        </a:solidFill>
                        <a:effectLst/>
                        <a:latin typeface="Cambria" panose="02040503050406030204" pitchFamily="18" charset="0"/>
                        <a:ea typeface="Cambria" panose="02040503050406030204" pitchFamily="18" charset="0"/>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l" fontAlgn="ctr"/>
                      <a:r>
                        <a:rPr lang="ru-RU" sz="1000" u="none" strike="noStrike" dirty="0">
                          <a:effectLst/>
                          <a:latin typeface="Cambria" panose="02040503050406030204" pitchFamily="18" charset="0"/>
                          <a:ea typeface="Cambria" panose="02040503050406030204" pitchFamily="18" charset="0"/>
                        </a:rPr>
                        <a:t>Изменение Решения о проведении инвентаризации (код формы по ОКУД 0510447)</a:t>
                      </a:r>
                      <a:r>
                        <a:rPr lang="ru-RU" sz="1000" u="none" strike="noStrike" baseline="30000" dirty="0">
                          <a:effectLst/>
                          <a:latin typeface="Cambria" panose="02040503050406030204" pitchFamily="18" charset="0"/>
                          <a:ea typeface="Cambria" panose="02040503050406030204" pitchFamily="18" charset="0"/>
                        </a:rPr>
                        <a:t> 96</a:t>
                      </a:r>
                      <a:endParaRPr lang="ru-RU" sz="1000" b="0" i="0" u="none" strike="noStrike" dirty="0">
                        <a:solidFill>
                          <a:srgbClr val="000000"/>
                        </a:solidFill>
                        <a:effectLst/>
                        <a:latin typeface="Cambria" panose="02040503050406030204" pitchFamily="18" charset="0"/>
                        <a:ea typeface="Cambria" panose="02040503050406030204" pitchFamily="18" charset="0"/>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l" fontAlgn="ctr"/>
                      <a:r>
                        <a:rPr lang="ru-RU" sz="1000" u="none" strike="noStrike">
                          <a:effectLst/>
                          <a:latin typeface="Cambria" panose="02040503050406030204" pitchFamily="18" charset="0"/>
                          <a:ea typeface="Cambria" panose="02040503050406030204" pitchFamily="18" charset="0"/>
                        </a:rPr>
                        <a:t>61н</a:t>
                      </a:r>
                      <a:endParaRPr lang="ru-RU" sz="1000" b="0" i="0" u="none" strike="noStrike">
                        <a:solidFill>
                          <a:srgbClr val="000000"/>
                        </a:solidFill>
                        <a:effectLst/>
                        <a:latin typeface="Cambria" panose="02040503050406030204" pitchFamily="18" charset="0"/>
                        <a:ea typeface="Cambria" panose="02040503050406030204" pitchFamily="18" charset="0"/>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l" fontAlgn="ctr"/>
                      <a:r>
                        <a:rPr lang="ru-RU" sz="1000" u="none" strike="noStrike" dirty="0">
                          <a:effectLst/>
                          <a:latin typeface="Cambria" panose="02040503050406030204" pitchFamily="18" charset="0"/>
                          <a:ea typeface="Cambria" panose="02040503050406030204" pitchFamily="18" charset="0"/>
                        </a:rPr>
                        <a:t>субъект централизованного учета</a:t>
                      </a:r>
                      <a:endParaRPr lang="ru-RU" sz="1000" b="0" i="0" u="none" strike="noStrike" dirty="0">
                        <a:solidFill>
                          <a:srgbClr val="000000"/>
                        </a:solidFill>
                        <a:effectLst/>
                        <a:latin typeface="Cambria" panose="02040503050406030204" pitchFamily="18" charset="0"/>
                        <a:ea typeface="Cambria" panose="02040503050406030204" pitchFamily="18" charset="0"/>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l" fontAlgn="ctr"/>
                      <a:r>
                        <a:rPr lang="ru-RU" sz="1000" u="none" strike="noStrike">
                          <a:effectLst/>
                          <a:latin typeface="Cambria" panose="02040503050406030204" pitchFamily="18" charset="0"/>
                          <a:ea typeface="Cambria" panose="02040503050406030204" pitchFamily="18" charset="0"/>
                        </a:rPr>
                        <a:t>электронный</a:t>
                      </a:r>
                      <a:endParaRPr lang="ru-RU" sz="1000" b="0" i="0" u="none" strike="noStrike">
                        <a:solidFill>
                          <a:srgbClr val="000000"/>
                        </a:solidFill>
                        <a:effectLst/>
                        <a:latin typeface="Cambria" panose="02040503050406030204" pitchFamily="18" charset="0"/>
                        <a:ea typeface="Cambria" panose="02040503050406030204" pitchFamily="18" charset="0"/>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l" fontAlgn="ctr"/>
                      <a:r>
                        <a:rPr lang="ru-RU" sz="1000" u="none" strike="noStrike">
                          <a:effectLst/>
                          <a:latin typeface="Cambria" panose="02040503050406030204" pitchFamily="18" charset="0"/>
                          <a:ea typeface="Cambria" panose="02040503050406030204" pitchFamily="18" charset="0"/>
                        </a:rPr>
                        <a:t>формирование средствами ГИИС "Электронный бюджет" и направление не позднее 2 рабочих дней до начала проведения инвентаризации</a:t>
                      </a:r>
                      <a:endParaRPr lang="ru-RU" sz="1000" b="0" i="0" u="none" strike="noStrike">
                        <a:solidFill>
                          <a:srgbClr val="000000"/>
                        </a:solidFill>
                        <a:effectLst/>
                        <a:latin typeface="Cambria" panose="02040503050406030204" pitchFamily="18" charset="0"/>
                        <a:ea typeface="Cambria" panose="02040503050406030204" pitchFamily="18" charset="0"/>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l" fontAlgn="ctr"/>
                      <a:r>
                        <a:rPr lang="ru-RU" sz="1000" u="none" strike="noStrike">
                          <a:effectLst/>
                          <a:latin typeface="Cambria" panose="02040503050406030204" pitchFamily="18" charset="0"/>
                          <a:ea typeface="Cambria" panose="02040503050406030204" pitchFamily="18" charset="0"/>
                        </a:rPr>
                        <a:t>ответственное лицо субъекта централизованного учета, инвентаризационная комиссия субъекта централизованного учета</a:t>
                      </a:r>
                      <a:endParaRPr lang="ru-RU" sz="1000" b="0" i="0" u="none" strike="noStrike">
                        <a:solidFill>
                          <a:srgbClr val="000000"/>
                        </a:solidFill>
                        <a:effectLst/>
                        <a:latin typeface="Cambria" panose="02040503050406030204" pitchFamily="18" charset="0"/>
                        <a:ea typeface="Cambria" panose="02040503050406030204" pitchFamily="18" charset="0"/>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l" fontAlgn="ctr"/>
                      <a:r>
                        <a:rPr lang="ru-RU" sz="1000" u="none" strike="noStrike">
                          <a:effectLst/>
                          <a:latin typeface="Cambria" panose="02040503050406030204" pitchFamily="18" charset="0"/>
                          <a:ea typeface="Cambria" panose="02040503050406030204" pitchFamily="18" charset="0"/>
                        </a:rPr>
                        <a:t>не позднее дня начала инвентаризации</a:t>
                      </a:r>
                      <a:endParaRPr lang="ru-RU" sz="1000" b="0" i="0" u="none" strike="noStrike">
                        <a:solidFill>
                          <a:srgbClr val="000000"/>
                        </a:solidFill>
                        <a:effectLst/>
                        <a:latin typeface="Cambria" panose="02040503050406030204" pitchFamily="18" charset="0"/>
                        <a:ea typeface="Cambria" panose="02040503050406030204" pitchFamily="18" charset="0"/>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l" fontAlgn="ctr"/>
                      <a:r>
                        <a:rPr lang="ru-RU" sz="1000" u="none" strike="noStrike">
                          <a:effectLst/>
                          <a:latin typeface="Cambria" panose="02040503050406030204" pitchFamily="18" charset="0"/>
                          <a:ea typeface="Cambria" panose="02040503050406030204" pitchFamily="18" charset="0"/>
                        </a:rPr>
                        <a:t>формирование проектов инвентаризационных описей</a:t>
                      </a:r>
                      <a:endParaRPr lang="ru-RU" sz="1000" b="0" i="0" u="none" strike="noStrike">
                        <a:solidFill>
                          <a:srgbClr val="000000"/>
                        </a:solidFill>
                        <a:effectLst/>
                        <a:latin typeface="Cambria" panose="02040503050406030204" pitchFamily="18" charset="0"/>
                        <a:ea typeface="Cambria" panose="02040503050406030204" pitchFamily="18" charset="0"/>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l" fontAlgn="ctr"/>
                      <a:r>
                        <a:rPr lang="ru-RU" sz="1000" u="none" strike="noStrike" dirty="0">
                          <a:effectLst/>
                          <a:latin typeface="Cambria" panose="02040503050406030204" pitchFamily="18" charset="0"/>
                          <a:ea typeface="Cambria" panose="02040503050406030204" pitchFamily="18" charset="0"/>
                        </a:rPr>
                        <a:t>для направления проектов инвентаризационных описей в субъект централизованного учета</a:t>
                      </a:r>
                      <a:endParaRPr lang="ru-RU" sz="1000" b="0" i="0" u="none" strike="noStrike" dirty="0">
                        <a:solidFill>
                          <a:srgbClr val="000000"/>
                        </a:solidFill>
                        <a:effectLst/>
                        <a:latin typeface="Cambria" panose="02040503050406030204" pitchFamily="18" charset="0"/>
                        <a:ea typeface="Cambria" panose="02040503050406030204" pitchFamily="18" charset="0"/>
                      </a:endParaRPr>
                    </a:p>
                  </a:txBody>
                  <a:tcPr marL="4453" marR="4453" marT="4453"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4"/>
                  </a:ext>
                </a:extLst>
              </a:tr>
            </a:tbl>
          </a:graphicData>
        </a:graphic>
      </p:graphicFrame>
      <p:grpSp>
        <p:nvGrpSpPr>
          <p:cNvPr id="15" name="Группа 14"/>
          <p:cNvGrpSpPr/>
          <p:nvPr/>
        </p:nvGrpSpPr>
        <p:grpSpPr>
          <a:xfrm>
            <a:off x="94919" y="87949"/>
            <a:ext cx="2281366" cy="749490"/>
            <a:chOff x="69947" y="50611"/>
            <a:chExt cx="2557465" cy="838389"/>
          </a:xfrm>
        </p:grpSpPr>
        <p:pic>
          <p:nvPicPr>
            <p:cNvPr id="16" name="Рисунок 15" descr="Межрегиональное бухгалтерское УФК"/>
            <p:cNvPicPr/>
            <p:nvPr/>
          </p:nvPicPr>
          <p:blipFill rotWithShape="1">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b="20714"/>
            <a:stretch/>
          </p:blipFill>
          <p:spPr bwMode="auto">
            <a:xfrm>
              <a:off x="69947" y="50611"/>
              <a:ext cx="857370" cy="838389"/>
            </a:xfrm>
            <a:prstGeom prst="rect">
              <a:avLst/>
            </a:prstGeom>
            <a:noFill/>
            <a:ln>
              <a:noFill/>
            </a:ln>
          </p:spPr>
        </p:pic>
        <p:pic>
          <p:nvPicPr>
            <p:cNvPr id="17" name="Рисунок 16" descr="Межрегиональное бухгалтерское УФК"/>
            <p:cNvPicPr/>
            <p:nvPr/>
          </p:nvPicPr>
          <p:blipFill rotWithShape="1">
            <a:blip r:embed="rId4">
              <a:duotone>
                <a:schemeClr val="accent1">
                  <a:shade val="45000"/>
                  <a:satMod val="135000"/>
                </a:schemeClr>
                <a:prstClr val="white"/>
              </a:duotone>
              <a:extLst>
                <a:ext uri="{28A0092B-C50C-407E-A947-70E740481C1C}">
                  <a14:useLocalDpi xmlns:a14="http://schemas.microsoft.com/office/drawing/2010/main" val="0"/>
                </a:ext>
              </a:extLst>
            </a:blip>
            <a:srcRect t="78385"/>
            <a:stretch/>
          </p:blipFill>
          <p:spPr bwMode="auto">
            <a:xfrm>
              <a:off x="912673" y="257261"/>
              <a:ext cx="1714739" cy="457124"/>
            </a:xfrm>
            <a:prstGeom prst="rect">
              <a:avLst/>
            </a:prstGeom>
            <a:noFill/>
            <a:ln>
              <a:noFill/>
            </a:ln>
          </p:spPr>
        </p:pic>
      </p:grpSp>
    </p:spTree>
    <p:extLst>
      <p:ext uri="{BB962C8B-B14F-4D97-AF65-F5344CB8AC3E}">
        <p14:creationId xmlns:p14="http://schemas.microsoft.com/office/powerpoint/2010/main" val="185688972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1"/>
          <p:cNvSpPr txBox="1">
            <a:spLocks/>
          </p:cNvSpPr>
          <p:nvPr/>
        </p:nvSpPr>
        <p:spPr>
          <a:xfrm>
            <a:off x="3152019" y="139511"/>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anose="02040503050406030204" pitchFamily="18" charset="0"/>
                <a:ea typeface="Cambria" panose="02040503050406030204" pitchFamily="18" charset="0"/>
                <a:cs typeface="Times New Roman" panose="02020603050405020304" pitchFamily="18" charset="0"/>
              </a:rPr>
              <a:t>Последовательность формирования документов</a:t>
            </a:r>
            <a:endParaRPr lang="ru-RU" sz="2000" dirty="0">
              <a:solidFill>
                <a:schemeClr val="accent5">
                  <a:lumMod val="75000"/>
                </a:schemeClr>
              </a:solidFill>
              <a:latin typeface="Cambria" panose="02040503050406030204" pitchFamily="18" charset="0"/>
              <a:ea typeface="Cambria" panose="02040503050406030204" pitchFamily="18" charset="0"/>
              <a:cs typeface="Times New Roman" panose="02020603050405020304" pitchFamily="18" charset="0"/>
            </a:endParaRPr>
          </a:p>
        </p:txBody>
      </p:sp>
      <p:cxnSp>
        <p:nvCxnSpPr>
          <p:cNvPr id="5" name="Прямая со стрелкой 4"/>
          <p:cNvCxnSpPr/>
          <p:nvPr/>
        </p:nvCxnSpPr>
        <p:spPr>
          <a:xfrm>
            <a:off x="-391" y="929868"/>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6" name="Группа 5"/>
          <p:cNvGrpSpPr/>
          <p:nvPr/>
        </p:nvGrpSpPr>
        <p:grpSpPr>
          <a:xfrm>
            <a:off x="2708017" y="214478"/>
            <a:ext cx="9909" cy="547802"/>
            <a:chOff x="2701193" y="252079"/>
            <a:chExt cx="9909" cy="547802"/>
          </a:xfrm>
        </p:grpSpPr>
        <p:cxnSp>
          <p:nvCxnSpPr>
            <p:cNvPr id="7" name="Прямая соединительная линия 6"/>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cxnSp>
        <p:nvCxnSpPr>
          <p:cNvPr id="62" name="Прямая со стрелкой 61"/>
          <p:cNvCxnSpPr/>
          <p:nvPr/>
        </p:nvCxnSpPr>
        <p:spPr>
          <a:xfrm>
            <a:off x="558800" y="6341938"/>
            <a:ext cx="10951535"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sp>
        <p:nvSpPr>
          <p:cNvPr id="63" name="Прямоугольник 62"/>
          <p:cNvSpPr/>
          <p:nvPr/>
        </p:nvSpPr>
        <p:spPr>
          <a:xfrm>
            <a:off x="1859127" y="1191458"/>
            <a:ext cx="10038706" cy="833115"/>
          </a:xfrm>
          <a:prstGeom prst="rect">
            <a:avLst/>
          </a:prstGeom>
          <a:ln>
            <a:round/>
          </a:ln>
          <a:effectLst>
            <a:glow rad="127000">
              <a:schemeClr val="accent1">
                <a:lumMod val="40000"/>
                <a:lumOff val="60000"/>
              </a:schemeClr>
            </a:glow>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latin typeface="Cambria" panose="02040503050406030204" pitchFamily="18" charset="0"/>
                <a:ea typeface="Cambria" panose="02040503050406030204" pitchFamily="18" charset="0"/>
              </a:rPr>
              <a:t>Формирование, подписание формуляра «</a:t>
            </a:r>
            <a:r>
              <a:rPr lang="ru-RU" sz="1600" b="1" dirty="0" smtClean="0">
                <a:solidFill>
                  <a:schemeClr val="accent1">
                    <a:lumMod val="75000"/>
                  </a:schemeClr>
                </a:solidFill>
                <a:latin typeface="Cambria" panose="02040503050406030204" pitchFamily="18" charset="0"/>
                <a:ea typeface="Cambria" panose="02040503050406030204" pitchFamily="18" charset="0"/>
              </a:rPr>
              <a:t>Решение </a:t>
            </a:r>
            <a:r>
              <a:rPr lang="ru-RU" sz="1600" b="1" dirty="0">
                <a:solidFill>
                  <a:schemeClr val="accent1">
                    <a:lumMod val="75000"/>
                  </a:schemeClr>
                </a:solidFill>
                <a:latin typeface="Cambria" panose="02040503050406030204" pitchFamily="18" charset="0"/>
                <a:ea typeface="Cambria" panose="02040503050406030204" pitchFamily="18" charset="0"/>
              </a:rPr>
              <a:t>о проведении инвентаризации</a:t>
            </a:r>
          </a:p>
          <a:p>
            <a:pPr algn="ctr"/>
            <a:r>
              <a:rPr lang="ru-RU" sz="1600" b="1" dirty="0" smtClean="0">
                <a:solidFill>
                  <a:schemeClr val="accent1">
                    <a:lumMod val="75000"/>
                  </a:schemeClr>
                </a:solidFill>
                <a:latin typeface="Cambria" panose="02040503050406030204" pitchFamily="18" charset="0"/>
                <a:ea typeface="Cambria" panose="02040503050406030204" pitchFamily="18" charset="0"/>
              </a:rPr>
              <a:t>(ф. </a:t>
            </a:r>
            <a:r>
              <a:rPr lang="ru-RU" sz="1600" b="1" dirty="0">
                <a:solidFill>
                  <a:schemeClr val="accent1">
                    <a:lumMod val="75000"/>
                  </a:schemeClr>
                </a:solidFill>
                <a:latin typeface="Cambria" panose="02040503050406030204" pitchFamily="18" charset="0"/>
                <a:ea typeface="Cambria" panose="02040503050406030204" pitchFamily="18" charset="0"/>
              </a:rPr>
              <a:t>0510439)</a:t>
            </a:r>
            <a:r>
              <a:rPr lang="ru-RU" sz="1600" dirty="0" smtClean="0">
                <a:latin typeface="Cambria" panose="02040503050406030204" pitchFamily="18" charset="0"/>
                <a:ea typeface="Cambria" panose="02040503050406030204" pitchFamily="18" charset="0"/>
              </a:rPr>
              <a:t>»</a:t>
            </a:r>
          </a:p>
        </p:txBody>
      </p:sp>
      <p:sp>
        <p:nvSpPr>
          <p:cNvPr id="64" name="Прямоугольник 63"/>
          <p:cNvSpPr/>
          <p:nvPr/>
        </p:nvSpPr>
        <p:spPr>
          <a:xfrm>
            <a:off x="541974" y="1158553"/>
            <a:ext cx="836981" cy="8602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b="1" dirty="0" smtClean="0">
                <a:latin typeface="Cambria" panose="02040503050406030204" pitchFamily="18" charset="0"/>
                <a:ea typeface="Cambria" panose="02040503050406030204" pitchFamily="18" charset="0"/>
              </a:rPr>
              <a:t>Шаг 1</a:t>
            </a:r>
            <a:endParaRPr lang="ru-RU" b="1" dirty="0">
              <a:latin typeface="Cambria" panose="02040503050406030204" pitchFamily="18" charset="0"/>
              <a:ea typeface="Cambria" panose="02040503050406030204" pitchFamily="18" charset="0"/>
            </a:endParaRPr>
          </a:p>
        </p:txBody>
      </p:sp>
      <p:sp>
        <p:nvSpPr>
          <p:cNvPr id="65" name="Стрелка вправо 64"/>
          <p:cNvSpPr/>
          <p:nvPr/>
        </p:nvSpPr>
        <p:spPr>
          <a:xfrm>
            <a:off x="1378955" y="1534475"/>
            <a:ext cx="457427" cy="161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ru-RU">
              <a:latin typeface="Cambria" panose="02040503050406030204" pitchFamily="18" charset="0"/>
              <a:ea typeface="Cambria" panose="02040503050406030204" pitchFamily="18" charset="0"/>
            </a:endParaRPr>
          </a:p>
        </p:txBody>
      </p:sp>
      <p:sp>
        <p:nvSpPr>
          <p:cNvPr id="66" name="Прямоугольник 65"/>
          <p:cNvSpPr/>
          <p:nvPr/>
        </p:nvSpPr>
        <p:spPr>
          <a:xfrm>
            <a:off x="1836382" y="2422629"/>
            <a:ext cx="10061452" cy="833118"/>
          </a:xfrm>
          <a:prstGeom prst="rect">
            <a:avLst/>
          </a:prstGeom>
          <a:ln>
            <a:round/>
          </a:ln>
          <a:effectLst>
            <a:glow rad="127000">
              <a:schemeClr val="accent1">
                <a:lumMod val="40000"/>
                <a:lumOff val="60000"/>
              </a:schemeClr>
            </a:glow>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latin typeface="Cambria" panose="02040503050406030204" pitchFamily="18" charset="0"/>
                <a:ea typeface="Cambria" panose="02040503050406030204" pitchFamily="18" charset="0"/>
              </a:rPr>
              <a:t>Получение формуляра «</a:t>
            </a:r>
            <a:r>
              <a:rPr lang="ru-RU" sz="1600" b="1" dirty="0">
                <a:solidFill>
                  <a:schemeClr val="accent1">
                    <a:lumMod val="75000"/>
                  </a:schemeClr>
                </a:solidFill>
                <a:latin typeface="Cambria" panose="02040503050406030204" pitchFamily="18" charset="0"/>
                <a:ea typeface="Cambria" panose="02040503050406030204" pitchFamily="18" charset="0"/>
              </a:rPr>
              <a:t>Инвентаризационная опись __ </a:t>
            </a:r>
            <a:r>
              <a:rPr lang="ru-RU" sz="1600" b="1" dirty="0" smtClean="0">
                <a:solidFill>
                  <a:schemeClr val="accent1">
                    <a:lumMod val="75000"/>
                  </a:schemeClr>
                </a:solidFill>
                <a:latin typeface="Cambria" panose="02040503050406030204" pitchFamily="18" charset="0"/>
                <a:ea typeface="Cambria" panose="02040503050406030204" pitchFamily="18" charset="0"/>
              </a:rPr>
              <a:t>(ф. </a:t>
            </a:r>
            <a:r>
              <a:rPr lang="ru-RU" sz="1600" b="1" dirty="0">
                <a:solidFill>
                  <a:schemeClr val="accent1">
                    <a:lumMod val="75000"/>
                  </a:schemeClr>
                </a:solidFill>
                <a:latin typeface="Cambria" panose="02040503050406030204" pitchFamily="18" charset="0"/>
                <a:ea typeface="Cambria" panose="02040503050406030204" pitchFamily="18" charset="0"/>
              </a:rPr>
              <a:t>ХХХХХХХ</a:t>
            </a:r>
            <a:r>
              <a:rPr lang="ru-RU" sz="1600" b="1" dirty="0" smtClean="0">
                <a:solidFill>
                  <a:schemeClr val="accent1">
                    <a:lumMod val="75000"/>
                  </a:schemeClr>
                </a:solidFill>
                <a:latin typeface="Cambria" panose="02040503050406030204" pitchFamily="18" charset="0"/>
                <a:ea typeface="Cambria" panose="02040503050406030204" pitchFamily="18" charset="0"/>
              </a:rPr>
              <a:t>)</a:t>
            </a:r>
            <a:r>
              <a:rPr lang="ru-RU" sz="1600" dirty="0" smtClean="0">
                <a:latin typeface="Cambria" panose="02040503050406030204" pitchFamily="18" charset="0"/>
                <a:ea typeface="Cambria" panose="02040503050406030204" pitchFamily="18" charset="0"/>
              </a:rPr>
              <a:t>»</a:t>
            </a:r>
            <a:endParaRPr lang="ru-RU" sz="1600" b="1" dirty="0">
              <a:solidFill>
                <a:schemeClr val="accent1">
                  <a:lumMod val="75000"/>
                </a:schemeClr>
              </a:solidFill>
              <a:latin typeface="Cambria" panose="02040503050406030204" pitchFamily="18" charset="0"/>
              <a:ea typeface="Cambria" panose="02040503050406030204" pitchFamily="18" charset="0"/>
            </a:endParaRPr>
          </a:p>
          <a:p>
            <a:pPr algn="ctr"/>
            <a:r>
              <a:rPr lang="ru-RU" sz="1600" dirty="0">
                <a:latin typeface="Cambria" panose="02040503050406030204" pitchFamily="18" charset="0"/>
                <a:ea typeface="Cambria" panose="02040503050406030204" pitchFamily="18" charset="0"/>
              </a:rPr>
              <a:t>Прикрепление к формуляру </a:t>
            </a:r>
            <a:r>
              <a:rPr lang="ru-RU" sz="1600" dirty="0" smtClean="0">
                <a:latin typeface="Cambria" panose="02040503050406030204" pitchFamily="18" charset="0"/>
                <a:ea typeface="Cambria" panose="02040503050406030204" pitchFamily="18" charset="0"/>
              </a:rPr>
              <a:t>«</a:t>
            </a:r>
            <a:r>
              <a:rPr lang="ru-RU" sz="1600" b="1" dirty="0">
                <a:solidFill>
                  <a:schemeClr val="accent1">
                    <a:lumMod val="75000"/>
                  </a:schemeClr>
                </a:solidFill>
                <a:latin typeface="Cambria" panose="02040503050406030204" pitchFamily="18" charset="0"/>
                <a:ea typeface="Cambria" panose="02040503050406030204" pitchFamily="18" charset="0"/>
              </a:rPr>
              <a:t>Инвентаризационная опись __ </a:t>
            </a:r>
            <a:r>
              <a:rPr lang="ru-RU" sz="1600" b="1" dirty="0" smtClean="0">
                <a:solidFill>
                  <a:schemeClr val="accent1">
                    <a:lumMod val="75000"/>
                  </a:schemeClr>
                </a:solidFill>
                <a:latin typeface="Cambria" panose="02040503050406030204" pitchFamily="18" charset="0"/>
                <a:ea typeface="Cambria" panose="02040503050406030204" pitchFamily="18" charset="0"/>
              </a:rPr>
              <a:t>(ф. </a:t>
            </a:r>
            <a:r>
              <a:rPr lang="ru-RU" sz="1600" b="1" dirty="0">
                <a:solidFill>
                  <a:schemeClr val="accent1">
                    <a:lumMod val="75000"/>
                  </a:schemeClr>
                </a:solidFill>
                <a:latin typeface="Cambria" panose="02040503050406030204" pitchFamily="18" charset="0"/>
                <a:ea typeface="Cambria" panose="02040503050406030204" pitchFamily="18" charset="0"/>
              </a:rPr>
              <a:t>ХХХХХХХ</a:t>
            </a:r>
            <a:r>
              <a:rPr lang="ru-RU" sz="1600" b="1" dirty="0" smtClean="0">
                <a:solidFill>
                  <a:schemeClr val="accent1">
                    <a:lumMod val="75000"/>
                  </a:schemeClr>
                </a:solidFill>
                <a:latin typeface="Cambria" panose="02040503050406030204" pitchFamily="18" charset="0"/>
                <a:ea typeface="Cambria" panose="02040503050406030204" pitchFamily="18" charset="0"/>
              </a:rPr>
              <a:t>)</a:t>
            </a:r>
            <a:r>
              <a:rPr lang="ru-RU" sz="1600" dirty="0" smtClean="0">
                <a:latin typeface="Cambria" panose="02040503050406030204" pitchFamily="18" charset="0"/>
                <a:ea typeface="Cambria" panose="02040503050406030204" pitchFamily="18" charset="0"/>
              </a:rPr>
              <a:t>»</a:t>
            </a:r>
          </a:p>
          <a:p>
            <a:pPr algn="ctr"/>
            <a:r>
              <a:rPr lang="ru-RU" sz="1600" b="1" dirty="0" smtClean="0">
                <a:solidFill>
                  <a:srgbClr val="FF0000"/>
                </a:solidFill>
                <a:latin typeface="Cambria" panose="02040503050406030204" pitchFamily="18" charset="0"/>
                <a:ea typeface="Cambria" panose="02040503050406030204" pitchFamily="18" charset="0"/>
              </a:rPr>
              <a:t>скан-копии документа</a:t>
            </a:r>
            <a:endParaRPr lang="ru-RU" sz="1600" b="1" dirty="0">
              <a:solidFill>
                <a:srgbClr val="FF0000"/>
              </a:solidFill>
              <a:latin typeface="Cambria" panose="02040503050406030204" pitchFamily="18" charset="0"/>
              <a:ea typeface="Cambria" panose="02040503050406030204" pitchFamily="18" charset="0"/>
            </a:endParaRPr>
          </a:p>
        </p:txBody>
      </p:sp>
      <p:sp>
        <p:nvSpPr>
          <p:cNvPr id="67" name="Прямоугольник 66"/>
          <p:cNvSpPr/>
          <p:nvPr/>
        </p:nvSpPr>
        <p:spPr>
          <a:xfrm>
            <a:off x="520203" y="2389724"/>
            <a:ext cx="836981" cy="8602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b="1" dirty="0" smtClean="0">
                <a:latin typeface="Cambria" panose="02040503050406030204" pitchFamily="18" charset="0"/>
                <a:ea typeface="Cambria" panose="02040503050406030204" pitchFamily="18" charset="0"/>
              </a:rPr>
              <a:t>Шаг 2</a:t>
            </a:r>
            <a:endParaRPr lang="ru-RU" b="1" dirty="0">
              <a:latin typeface="Cambria" panose="02040503050406030204" pitchFamily="18" charset="0"/>
              <a:ea typeface="Cambria" panose="02040503050406030204" pitchFamily="18" charset="0"/>
            </a:endParaRPr>
          </a:p>
        </p:txBody>
      </p:sp>
      <p:sp>
        <p:nvSpPr>
          <p:cNvPr id="68" name="Стрелка вправо 67"/>
          <p:cNvSpPr/>
          <p:nvPr/>
        </p:nvSpPr>
        <p:spPr>
          <a:xfrm>
            <a:off x="1357184" y="2765646"/>
            <a:ext cx="457427" cy="161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ru-RU">
              <a:latin typeface="Cambria" panose="02040503050406030204" pitchFamily="18" charset="0"/>
              <a:ea typeface="Cambria" panose="02040503050406030204" pitchFamily="18" charset="0"/>
            </a:endParaRPr>
          </a:p>
        </p:txBody>
      </p:sp>
      <p:sp>
        <p:nvSpPr>
          <p:cNvPr id="69" name="Прямоугольник 68"/>
          <p:cNvSpPr/>
          <p:nvPr/>
        </p:nvSpPr>
        <p:spPr>
          <a:xfrm>
            <a:off x="1828800" y="3626698"/>
            <a:ext cx="10069033" cy="1167730"/>
          </a:xfrm>
          <a:prstGeom prst="rect">
            <a:avLst/>
          </a:prstGeom>
          <a:ln>
            <a:round/>
          </a:ln>
          <a:effectLst>
            <a:glow rad="127000">
              <a:schemeClr val="accent1">
                <a:lumMod val="40000"/>
                <a:lumOff val="6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ru-RU" sz="1600" dirty="0" smtClean="0">
              <a:latin typeface="Cambria" panose="02040503050406030204" pitchFamily="18" charset="0"/>
              <a:ea typeface="Cambria" panose="02040503050406030204" pitchFamily="18" charset="0"/>
            </a:endParaRPr>
          </a:p>
          <a:p>
            <a:pPr algn="ctr"/>
            <a:r>
              <a:rPr lang="ru-RU" sz="1600" dirty="0" smtClean="0">
                <a:latin typeface="Cambria" panose="02040503050406030204" pitchFamily="18" charset="0"/>
                <a:ea typeface="Cambria" panose="02040503050406030204" pitchFamily="18" charset="0"/>
              </a:rPr>
              <a:t>Заполнение </a:t>
            </a:r>
            <a:r>
              <a:rPr lang="ru-RU" sz="1600" dirty="0">
                <a:latin typeface="Cambria" panose="02040503050406030204" pitchFamily="18" charset="0"/>
                <a:ea typeface="Cambria" panose="02040503050406030204" pitchFamily="18" charset="0"/>
              </a:rPr>
              <a:t>формуляра </a:t>
            </a:r>
            <a:r>
              <a:rPr lang="ru-RU" sz="1600" dirty="0" smtClean="0">
                <a:latin typeface="Cambria" panose="02040503050406030204" pitchFamily="18" charset="0"/>
                <a:ea typeface="Cambria" panose="02040503050406030204" pitchFamily="18" charset="0"/>
              </a:rPr>
              <a:t>«</a:t>
            </a:r>
            <a:r>
              <a:rPr lang="ru-RU" sz="1600" b="1" dirty="0" smtClean="0">
                <a:solidFill>
                  <a:schemeClr val="accent1">
                    <a:lumMod val="75000"/>
                  </a:schemeClr>
                </a:solidFill>
                <a:latin typeface="Cambria" panose="02040503050406030204" pitchFamily="18" charset="0"/>
                <a:ea typeface="Cambria" panose="02040503050406030204" pitchFamily="18" charset="0"/>
              </a:rPr>
              <a:t>Акт о результатах инвентаризации (ф. 0510463)</a:t>
            </a:r>
            <a:r>
              <a:rPr lang="ru-RU" sz="1600" dirty="0" smtClean="0">
                <a:latin typeface="Cambria" panose="02040503050406030204" pitchFamily="18" charset="0"/>
                <a:ea typeface="Cambria" panose="02040503050406030204" pitchFamily="18" charset="0"/>
              </a:rPr>
              <a:t>», </a:t>
            </a:r>
            <a:r>
              <a:rPr lang="ru-RU" sz="1600" b="1" dirty="0">
                <a:solidFill>
                  <a:schemeClr val="accent1">
                    <a:lumMod val="75000"/>
                  </a:schemeClr>
                </a:solidFill>
                <a:latin typeface="Cambria" panose="02040503050406030204" pitchFamily="18" charset="0"/>
                <a:ea typeface="Cambria" panose="02040503050406030204" pitchFamily="18" charset="0"/>
              </a:rPr>
              <a:t> </a:t>
            </a:r>
            <a:r>
              <a:rPr lang="ru-RU" sz="1600" dirty="0" smtClean="0">
                <a:latin typeface="Cambria" panose="02040503050406030204" pitchFamily="18" charset="0"/>
                <a:ea typeface="Cambria" panose="02040503050406030204" pitchFamily="18" charset="0"/>
              </a:rPr>
              <a:t>прикрепление </a:t>
            </a:r>
            <a:r>
              <a:rPr lang="ru-RU" sz="1600" dirty="0">
                <a:latin typeface="Cambria" panose="02040503050406030204" pitchFamily="18" charset="0"/>
                <a:ea typeface="Cambria" panose="02040503050406030204" pitchFamily="18" charset="0"/>
              </a:rPr>
              <a:t>к формуляру </a:t>
            </a:r>
            <a:r>
              <a:rPr lang="ru-RU" sz="1600" dirty="0" smtClean="0">
                <a:latin typeface="Cambria" panose="02040503050406030204" pitchFamily="18" charset="0"/>
                <a:ea typeface="Cambria" panose="02040503050406030204" pitchFamily="18" charset="0"/>
              </a:rPr>
              <a:t>«</a:t>
            </a:r>
            <a:r>
              <a:rPr lang="ru-RU" sz="1600" b="1" dirty="0">
                <a:solidFill>
                  <a:schemeClr val="accent1">
                    <a:lumMod val="75000"/>
                  </a:schemeClr>
                </a:solidFill>
                <a:latin typeface="Cambria" panose="02040503050406030204" pitchFamily="18" charset="0"/>
                <a:ea typeface="Cambria" panose="02040503050406030204" pitchFamily="18" charset="0"/>
              </a:rPr>
              <a:t>Акт о результатах инвентаризации (ф. 0510463</a:t>
            </a:r>
            <a:r>
              <a:rPr lang="ru-RU" sz="1600" b="1" dirty="0" smtClean="0">
                <a:solidFill>
                  <a:schemeClr val="accent1">
                    <a:lumMod val="75000"/>
                  </a:schemeClr>
                </a:solidFill>
                <a:latin typeface="Cambria" panose="02040503050406030204" pitchFamily="18" charset="0"/>
                <a:ea typeface="Cambria" panose="02040503050406030204" pitchFamily="18" charset="0"/>
              </a:rPr>
              <a:t>)</a:t>
            </a:r>
            <a:r>
              <a:rPr lang="ru-RU" sz="1600" dirty="0" smtClean="0">
                <a:latin typeface="Cambria" panose="02040503050406030204" pitchFamily="18" charset="0"/>
                <a:ea typeface="Cambria" panose="02040503050406030204" pitchFamily="18" charset="0"/>
              </a:rPr>
              <a:t>» </a:t>
            </a:r>
            <a:r>
              <a:rPr lang="ru-RU" sz="1600" b="1" dirty="0" smtClean="0">
                <a:solidFill>
                  <a:srgbClr val="FF0000"/>
                </a:solidFill>
                <a:latin typeface="Cambria" panose="02040503050406030204" pitchFamily="18" charset="0"/>
                <a:ea typeface="Cambria" panose="02040503050406030204" pitchFamily="18" charset="0"/>
              </a:rPr>
              <a:t>скан-копии документа – до 30.11.2023</a:t>
            </a:r>
          </a:p>
          <a:p>
            <a:pPr algn="ctr"/>
            <a:endParaRPr lang="ru-RU" sz="1600" b="1" dirty="0" smtClean="0">
              <a:solidFill>
                <a:srgbClr val="FF0000"/>
              </a:solidFill>
              <a:latin typeface="Cambria" panose="02040503050406030204" pitchFamily="18" charset="0"/>
              <a:ea typeface="Cambria" panose="02040503050406030204" pitchFamily="18" charset="0"/>
            </a:endParaRPr>
          </a:p>
          <a:p>
            <a:pPr algn="ctr"/>
            <a:r>
              <a:rPr lang="ru-RU" sz="1600" dirty="0">
                <a:latin typeface="Cambria" panose="02040503050406030204" pitchFamily="18" charset="0"/>
                <a:ea typeface="Cambria" panose="02040503050406030204" pitchFamily="18" charset="0"/>
              </a:rPr>
              <a:t>Формирование, </a:t>
            </a:r>
            <a:r>
              <a:rPr lang="ru-RU" sz="1600" b="1" dirty="0">
                <a:solidFill>
                  <a:srgbClr val="FF0000"/>
                </a:solidFill>
                <a:latin typeface="Cambria" panose="02040503050406030204" pitchFamily="18" charset="0"/>
                <a:ea typeface="Cambria" panose="02040503050406030204" pitchFamily="18" charset="0"/>
              </a:rPr>
              <a:t>подписание</a:t>
            </a:r>
            <a:r>
              <a:rPr lang="ru-RU" sz="1600" dirty="0">
                <a:latin typeface="Cambria" panose="02040503050406030204" pitchFamily="18" charset="0"/>
                <a:ea typeface="Cambria" panose="02040503050406030204" pitchFamily="18" charset="0"/>
              </a:rPr>
              <a:t> </a:t>
            </a:r>
            <a:r>
              <a:rPr lang="ru-RU" sz="1600" dirty="0" smtClean="0">
                <a:latin typeface="Cambria" panose="02040503050406030204" pitchFamily="18" charset="0"/>
                <a:ea typeface="Cambria" panose="02040503050406030204" pitchFamily="18" charset="0"/>
              </a:rPr>
              <a:t>формуляра </a:t>
            </a:r>
            <a:r>
              <a:rPr lang="ru-RU" sz="1600" b="1" dirty="0">
                <a:solidFill>
                  <a:schemeClr val="accent1">
                    <a:lumMod val="75000"/>
                  </a:schemeClr>
                </a:solidFill>
                <a:latin typeface="Cambria" panose="02040503050406030204" pitchFamily="18" charset="0"/>
                <a:ea typeface="Cambria" panose="02040503050406030204" pitchFamily="18" charset="0"/>
              </a:rPr>
              <a:t>Акт о результатах инвентаризации (ф. 0510463</a:t>
            </a:r>
            <a:r>
              <a:rPr lang="ru-RU" sz="1600" b="1" dirty="0" smtClean="0">
                <a:solidFill>
                  <a:schemeClr val="accent1">
                    <a:lumMod val="75000"/>
                  </a:schemeClr>
                </a:solidFill>
                <a:latin typeface="Cambria" panose="02040503050406030204" pitchFamily="18" charset="0"/>
                <a:ea typeface="Cambria" panose="02040503050406030204" pitchFamily="18" charset="0"/>
              </a:rPr>
              <a:t>)</a:t>
            </a:r>
            <a:r>
              <a:rPr lang="ru-RU" sz="1600" dirty="0" smtClean="0">
                <a:latin typeface="Cambria" panose="02040503050406030204" pitchFamily="18" charset="0"/>
                <a:ea typeface="Cambria" panose="02040503050406030204" pitchFamily="18" charset="0"/>
              </a:rPr>
              <a:t>» с </a:t>
            </a:r>
            <a:r>
              <a:rPr lang="ru-RU" sz="1600" b="1" dirty="0" smtClean="0">
                <a:solidFill>
                  <a:srgbClr val="FF0000"/>
                </a:solidFill>
                <a:latin typeface="Cambria" panose="02040503050406030204" pitchFamily="18" charset="0"/>
                <a:ea typeface="Cambria" panose="02040503050406030204" pitchFamily="18" charset="0"/>
              </a:rPr>
              <a:t>01.12.2023</a:t>
            </a:r>
            <a:endParaRPr lang="ru-RU" sz="1600" dirty="0">
              <a:latin typeface="Cambria" panose="02040503050406030204" pitchFamily="18" charset="0"/>
              <a:ea typeface="Cambria" panose="02040503050406030204" pitchFamily="18" charset="0"/>
            </a:endParaRPr>
          </a:p>
          <a:p>
            <a:pPr algn="ctr"/>
            <a:endParaRPr lang="ru-RU" sz="1600" b="1" dirty="0">
              <a:solidFill>
                <a:srgbClr val="FF0000"/>
              </a:solidFill>
              <a:latin typeface="Cambria" panose="02040503050406030204" pitchFamily="18" charset="0"/>
              <a:ea typeface="Cambria" panose="02040503050406030204" pitchFamily="18" charset="0"/>
            </a:endParaRPr>
          </a:p>
        </p:txBody>
      </p:sp>
      <p:sp>
        <p:nvSpPr>
          <p:cNvPr id="70" name="Прямоугольник 69"/>
          <p:cNvSpPr/>
          <p:nvPr/>
        </p:nvSpPr>
        <p:spPr>
          <a:xfrm>
            <a:off x="512947" y="3624158"/>
            <a:ext cx="836981" cy="11702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b="1" dirty="0" smtClean="0">
                <a:latin typeface="Cambria" panose="02040503050406030204" pitchFamily="18" charset="0"/>
                <a:ea typeface="Cambria" panose="02040503050406030204" pitchFamily="18" charset="0"/>
              </a:rPr>
              <a:t>Шаг 3</a:t>
            </a:r>
            <a:endParaRPr lang="ru-RU" b="1" dirty="0">
              <a:latin typeface="Cambria" panose="02040503050406030204" pitchFamily="18" charset="0"/>
              <a:ea typeface="Cambria" panose="02040503050406030204" pitchFamily="18" charset="0"/>
            </a:endParaRPr>
          </a:p>
        </p:txBody>
      </p:sp>
      <p:sp>
        <p:nvSpPr>
          <p:cNvPr id="71" name="Стрелка вправо 70"/>
          <p:cNvSpPr/>
          <p:nvPr/>
        </p:nvSpPr>
        <p:spPr>
          <a:xfrm>
            <a:off x="1349928" y="4141746"/>
            <a:ext cx="457427" cy="161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ru-RU">
              <a:latin typeface="Cambria" panose="02040503050406030204" pitchFamily="18" charset="0"/>
              <a:ea typeface="Cambria" panose="02040503050406030204" pitchFamily="18" charset="0"/>
            </a:endParaRPr>
          </a:p>
        </p:txBody>
      </p:sp>
      <p:sp>
        <p:nvSpPr>
          <p:cNvPr id="72" name="Прямоугольник 71"/>
          <p:cNvSpPr/>
          <p:nvPr/>
        </p:nvSpPr>
        <p:spPr>
          <a:xfrm>
            <a:off x="1859134" y="5020874"/>
            <a:ext cx="10038699" cy="1066808"/>
          </a:xfrm>
          <a:prstGeom prst="rect">
            <a:avLst/>
          </a:prstGeom>
          <a:ln>
            <a:round/>
          </a:ln>
          <a:effectLst>
            <a:glow rad="127000">
              <a:schemeClr val="accent1">
                <a:lumMod val="40000"/>
                <a:lumOff val="60000"/>
              </a:schemeClr>
            </a:glow>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latin typeface="Cambria" panose="02040503050406030204" pitchFamily="18" charset="0"/>
                <a:ea typeface="Cambria" panose="02040503050406030204" pitchFamily="18" charset="0"/>
              </a:rPr>
              <a:t>Формирование, подписание </a:t>
            </a:r>
            <a:r>
              <a:rPr lang="ru-RU" sz="1600" dirty="0" smtClean="0">
                <a:latin typeface="Cambria" panose="02040503050406030204" pitchFamily="18" charset="0"/>
                <a:ea typeface="Cambria" panose="02040503050406030204" pitchFamily="18" charset="0"/>
              </a:rPr>
              <a:t>формуляров, </a:t>
            </a:r>
            <a:r>
              <a:rPr lang="ru-RU" sz="1600" dirty="0">
                <a:latin typeface="Cambria" panose="02040503050406030204" pitchFamily="18" charset="0"/>
                <a:ea typeface="Cambria" panose="02040503050406030204" pitchFamily="18" charset="0"/>
              </a:rPr>
              <a:t>отражающих </a:t>
            </a:r>
            <a:r>
              <a:rPr lang="ru-RU" sz="1600" dirty="0" smtClean="0">
                <a:latin typeface="Cambria" panose="02040503050406030204" pitchFamily="18" charset="0"/>
                <a:ea typeface="Cambria" panose="02040503050406030204" pitchFamily="18" charset="0"/>
              </a:rPr>
              <a:t>решения </a:t>
            </a:r>
          </a:p>
          <a:p>
            <a:pPr algn="ctr"/>
            <a:r>
              <a:rPr lang="ru-RU" sz="1600" dirty="0" smtClean="0">
                <a:latin typeface="Cambria" panose="02040503050406030204" pitchFamily="18" charset="0"/>
                <a:ea typeface="Cambria" panose="02040503050406030204" pitchFamily="18" charset="0"/>
              </a:rPr>
              <a:t>Комиссии субъекта централизованного бюджета</a:t>
            </a:r>
            <a:endParaRPr lang="ru-RU" sz="1600" dirty="0">
              <a:latin typeface="Cambria" panose="02040503050406030204" pitchFamily="18" charset="0"/>
              <a:ea typeface="Cambria" panose="02040503050406030204" pitchFamily="18" charset="0"/>
            </a:endParaRPr>
          </a:p>
        </p:txBody>
      </p:sp>
      <p:sp>
        <p:nvSpPr>
          <p:cNvPr id="73" name="Прямоугольник 72"/>
          <p:cNvSpPr/>
          <p:nvPr/>
        </p:nvSpPr>
        <p:spPr>
          <a:xfrm>
            <a:off x="541981" y="5104694"/>
            <a:ext cx="836981" cy="8602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b="1" dirty="0" smtClean="0">
                <a:latin typeface="Cambria" panose="02040503050406030204" pitchFamily="18" charset="0"/>
                <a:ea typeface="Cambria" panose="02040503050406030204" pitchFamily="18" charset="0"/>
              </a:rPr>
              <a:t>Шаг 4</a:t>
            </a:r>
            <a:endParaRPr lang="ru-RU" b="1" dirty="0">
              <a:latin typeface="Cambria" panose="02040503050406030204" pitchFamily="18" charset="0"/>
              <a:ea typeface="Cambria" panose="02040503050406030204" pitchFamily="18" charset="0"/>
            </a:endParaRPr>
          </a:p>
        </p:txBody>
      </p:sp>
      <p:sp>
        <p:nvSpPr>
          <p:cNvPr id="74" name="Стрелка вправо 73"/>
          <p:cNvSpPr/>
          <p:nvPr/>
        </p:nvSpPr>
        <p:spPr>
          <a:xfrm>
            <a:off x="1378955" y="5487233"/>
            <a:ext cx="457427" cy="161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ru-RU">
              <a:latin typeface="Cambria" panose="02040503050406030204" pitchFamily="18" charset="0"/>
              <a:ea typeface="Cambria" panose="02040503050406030204" pitchFamily="18" charset="0"/>
            </a:endParaRPr>
          </a:p>
        </p:txBody>
      </p:sp>
      <p:pic>
        <p:nvPicPr>
          <p:cNvPr id="13" name="Рисунок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97896" y="164203"/>
            <a:ext cx="609600" cy="611573"/>
          </a:xfrm>
          <a:prstGeom prst="rect">
            <a:avLst/>
          </a:prstGeom>
        </p:spPr>
      </p:pic>
      <p:pic>
        <p:nvPicPr>
          <p:cNvPr id="14" name="Рисунок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620000" y="1027622"/>
            <a:ext cx="387498" cy="548088"/>
          </a:xfrm>
          <a:prstGeom prst="rect">
            <a:avLst/>
          </a:prstGeom>
        </p:spPr>
      </p:pic>
      <p:pic>
        <p:nvPicPr>
          <p:cNvPr id="16" name="Рисунок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587066" y="2245522"/>
            <a:ext cx="453365" cy="401011"/>
          </a:xfrm>
          <a:prstGeom prst="rect">
            <a:avLst/>
          </a:prstGeom>
        </p:spPr>
      </p:pic>
      <p:pic>
        <p:nvPicPr>
          <p:cNvPr id="33" name="Рисунок 3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25630" y="3423652"/>
            <a:ext cx="453365" cy="401011"/>
          </a:xfrm>
          <a:prstGeom prst="rect">
            <a:avLst/>
          </a:prstGeom>
        </p:spPr>
      </p:pic>
      <p:pic>
        <p:nvPicPr>
          <p:cNvPr id="34" name="Рисунок 3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619998" y="4762349"/>
            <a:ext cx="387498" cy="548088"/>
          </a:xfrm>
          <a:prstGeom prst="rect">
            <a:avLst/>
          </a:prstGeom>
        </p:spPr>
      </p:pic>
      <p:grpSp>
        <p:nvGrpSpPr>
          <p:cNvPr id="31" name="Группа 30"/>
          <p:cNvGrpSpPr/>
          <p:nvPr/>
        </p:nvGrpSpPr>
        <p:grpSpPr>
          <a:xfrm>
            <a:off x="94919" y="120604"/>
            <a:ext cx="2281366" cy="749490"/>
            <a:chOff x="69947" y="50611"/>
            <a:chExt cx="2557465" cy="838389"/>
          </a:xfrm>
        </p:grpSpPr>
        <p:pic>
          <p:nvPicPr>
            <p:cNvPr id="32" name="Рисунок 31" descr="Межрегиональное бухгалтерское УФК"/>
            <p:cNvPicPr/>
            <p:nvPr/>
          </p:nvPicPr>
          <p:blipFill rotWithShape="1">
            <a:blip r:embed="rId6" cstate="print">
              <a:duotone>
                <a:schemeClr val="accent1">
                  <a:shade val="45000"/>
                  <a:satMod val="135000"/>
                </a:schemeClr>
                <a:prstClr val="white"/>
              </a:duotone>
              <a:extLst>
                <a:ext uri="{28A0092B-C50C-407E-A947-70E740481C1C}">
                  <a14:useLocalDpi xmlns:a14="http://schemas.microsoft.com/office/drawing/2010/main" val="0"/>
                </a:ext>
              </a:extLst>
            </a:blip>
            <a:srcRect b="20714"/>
            <a:stretch/>
          </p:blipFill>
          <p:spPr bwMode="auto">
            <a:xfrm>
              <a:off x="69947" y="50611"/>
              <a:ext cx="857370" cy="838389"/>
            </a:xfrm>
            <a:prstGeom prst="rect">
              <a:avLst/>
            </a:prstGeom>
            <a:noFill/>
            <a:ln>
              <a:noFill/>
            </a:ln>
          </p:spPr>
        </p:pic>
        <p:pic>
          <p:nvPicPr>
            <p:cNvPr id="35" name="Рисунок 34" descr="Межрегиональное бухгалтерское УФК"/>
            <p:cNvPicPr/>
            <p:nvPr/>
          </p:nvPicPr>
          <p:blipFill rotWithShape="1">
            <a:blip r:embed="rId7">
              <a:duotone>
                <a:schemeClr val="accent1">
                  <a:shade val="45000"/>
                  <a:satMod val="135000"/>
                </a:schemeClr>
                <a:prstClr val="white"/>
              </a:duotone>
              <a:extLst>
                <a:ext uri="{28A0092B-C50C-407E-A947-70E740481C1C}">
                  <a14:useLocalDpi xmlns:a14="http://schemas.microsoft.com/office/drawing/2010/main" val="0"/>
                </a:ext>
              </a:extLst>
            </a:blip>
            <a:srcRect t="78385"/>
            <a:stretch/>
          </p:blipFill>
          <p:spPr bwMode="auto">
            <a:xfrm>
              <a:off x="912673" y="257261"/>
              <a:ext cx="1714739" cy="457124"/>
            </a:xfrm>
            <a:prstGeom prst="rect">
              <a:avLst/>
            </a:prstGeom>
            <a:noFill/>
            <a:ln>
              <a:noFill/>
            </a:ln>
          </p:spPr>
        </p:pic>
      </p:grpSp>
      <p:pic>
        <p:nvPicPr>
          <p:cNvPr id="29" name="Рисунок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04502" y="3370325"/>
            <a:ext cx="387498" cy="548088"/>
          </a:xfrm>
          <a:prstGeom prst="rect">
            <a:avLst/>
          </a:prstGeom>
        </p:spPr>
      </p:pic>
    </p:spTree>
    <p:extLst>
      <p:ext uri="{BB962C8B-B14F-4D97-AF65-F5344CB8AC3E}">
        <p14:creationId xmlns:p14="http://schemas.microsoft.com/office/powerpoint/2010/main" val="33778508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1"/>
          <p:cNvSpPr txBox="1">
            <a:spLocks/>
          </p:cNvSpPr>
          <p:nvPr/>
        </p:nvSpPr>
        <p:spPr>
          <a:xfrm>
            <a:off x="3152019" y="139511"/>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anose="02040503050406030204" pitchFamily="18" charset="0"/>
                <a:ea typeface="Cambria" panose="02040503050406030204" pitchFamily="18" charset="0"/>
                <a:cs typeface="Times New Roman" panose="02020603050405020304" pitchFamily="18" charset="0"/>
              </a:rPr>
              <a:t>Примеры </a:t>
            </a:r>
            <a:r>
              <a:rPr lang="ru-RU" sz="2000" dirty="0">
                <a:solidFill>
                  <a:srgbClr val="002060"/>
                </a:solidFill>
                <a:latin typeface="Cambria" panose="02040503050406030204" pitchFamily="18" charset="0"/>
                <a:ea typeface="Cambria" panose="02040503050406030204" pitchFamily="18" charset="0"/>
                <a:cs typeface="Times New Roman" panose="02020603050405020304" pitchFamily="18" charset="0"/>
              </a:rPr>
              <a:t>формирования </a:t>
            </a:r>
            <a:r>
              <a:rPr lang="ru-RU" sz="2000" dirty="0" smtClean="0">
                <a:solidFill>
                  <a:srgbClr val="002060"/>
                </a:solidFill>
                <a:latin typeface="Cambria" panose="02040503050406030204" pitchFamily="18" charset="0"/>
                <a:ea typeface="Cambria" panose="02040503050406030204" pitchFamily="18" charset="0"/>
                <a:cs typeface="Times New Roman" panose="02020603050405020304" pitchFamily="18" charset="0"/>
              </a:rPr>
              <a:t>документа «</a:t>
            </a:r>
            <a:r>
              <a:rPr lang="ru-RU" sz="2000" dirty="0">
                <a:solidFill>
                  <a:srgbClr val="002060"/>
                </a:solidFill>
                <a:latin typeface="Cambria" panose="02040503050406030204" pitchFamily="18" charset="0"/>
                <a:ea typeface="Cambria" panose="02040503050406030204" pitchFamily="18" charset="0"/>
                <a:cs typeface="Times New Roman" panose="02020603050405020304" pitchFamily="18" charset="0"/>
              </a:rPr>
              <a:t>Решение о проведении инвентаризации </a:t>
            </a:r>
            <a:r>
              <a:rPr lang="ru-RU" sz="2000" dirty="0" smtClean="0">
                <a:solidFill>
                  <a:srgbClr val="002060"/>
                </a:solidFill>
                <a:latin typeface="Cambria" panose="02040503050406030204" pitchFamily="18" charset="0"/>
                <a:ea typeface="Cambria" panose="02040503050406030204" pitchFamily="18" charset="0"/>
                <a:cs typeface="Times New Roman" panose="02020603050405020304" pitchFamily="18" charset="0"/>
              </a:rPr>
              <a:t>(ф. 0510439)» </a:t>
            </a:r>
            <a:endParaRPr lang="ru-RU" sz="2000" dirty="0">
              <a:solidFill>
                <a:schemeClr val="accent5">
                  <a:lumMod val="75000"/>
                </a:schemeClr>
              </a:solidFill>
              <a:latin typeface="Cambria" panose="02040503050406030204" pitchFamily="18" charset="0"/>
              <a:ea typeface="Cambria" panose="02040503050406030204" pitchFamily="18" charset="0"/>
              <a:cs typeface="Times New Roman" panose="02020603050405020304" pitchFamily="18" charset="0"/>
            </a:endParaRPr>
          </a:p>
        </p:txBody>
      </p:sp>
      <p:cxnSp>
        <p:nvCxnSpPr>
          <p:cNvPr id="5" name="Прямая со стрелкой 4"/>
          <p:cNvCxnSpPr/>
          <p:nvPr/>
        </p:nvCxnSpPr>
        <p:spPr>
          <a:xfrm>
            <a:off x="-6922" y="918257"/>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6" name="Группа 5"/>
          <p:cNvGrpSpPr/>
          <p:nvPr/>
        </p:nvGrpSpPr>
        <p:grpSpPr>
          <a:xfrm>
            <a:off x="2708017" y="214478"/>
            <a:ext cx="9909" cy="547802"/>
            <a:chOff x="2701193" y="252079"/>
            <a:chExt cx="9909" cy="547802"/>
          </a:xfrm>
        </p:grpSpPr>
        <p:cxnSp>
          <p:nvCxnSpPr>
            <p:cNvPr id="7" name="Прямая соединительная линия 6"/>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18" name="Прямоугольник 17"/>
          <p:cNvSpPr/>
          <p:nvPr/>
        </p:nvSpPr>
        <p:spPr>
          <a:xfrm>
            <a:off x="94919" y="1284853"/>
            <a:ext cx="5521387" cy="654981"/>
          </a:xfrm>
          <a:prstGeom prst="rect">
            <a:avLst/>
          </a:prstGeom>
          <a:ln>
            <a:round/>
          </a:ln>
          <a:effectLst>
            <a:glow rad="127000">
              <a:schemeClr val="accent1">
                <a:lumMod val="40000"/>
                <a:lumOff val="60000"/>
              </a:schemeClr>
            </a:glow>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b="1" dirty="0" smtClean="0">
                <a:solidFill>
                  <a:schemeClr val="tx1"/>
                </a:solidFill>
                <a:latin typeface="Cambria" panose="02040503050406030204" pitchFamily="18" charset="0"/>
                <a:ea typeface="Cambria" panose="02040503050406030204" pitchFamily="18" charset="0"/>
              </a:rPr>
              <a:t>Решение </a:t>
            </a:r>
            <a:r>
              <a:rPr lang="ru-RU" sz="1600" b="1" dirty="0">
                <a:solidFill>
                  <a:schemeClr val="tx1"/>
                </a:solidFill>
                <a:latin typeface="Cambria" panose="02040503050406030204" pitchFamily="18" charset="0"/>
                <a:ea typeface="Cambria" panose="02040503050406030204" pitchFamily="18" charset="0"/>
              </a:rPr>
              <a:t>о проведении инвентаризации</a:t>
            </a:r>
          </a:p>
          <a:p>
            <a:pPr algn="ctr"/>
            <a:r>
              <a:rPr lang="ru-RU" sz="1600" b="1" dirty="0" smtClean="0">
                <a:solidFill>
                  <a:schemeClr val="tx1"/>
                </a:solidFill>
                <a:latin typeface="Cambria" panose="02040503050406030204" pitchFamily="18" charset="0"/>
                <a:ea typeface="Cambria" panose="02040503050406030204" pitchFamily="18" charset="0"/>
              </a:rPr>
              <a:t>(ф. </a:t>
            </a:r>
            <a:r>
              <a:rPr lang="ru-RU" sz="1600" b="1" dirty="0">
                <a:solidFill>
                  <a:schemeClr val="tx1"/>
                </a:solidFill>
                <a:latin typeface="Cambria" panose="02040503050406030204" pitchFamily="18" charset="0"/>
                <a:ea typeface="Cambria" panose="02040503050406030204" pitchFamily="18" charset="0"/>
              </a:rPr>
              <a:t>0510439) № </a:t>
            </a:r>
            <a:r>
              <a:rPr lang="ru-RU" sz="1600" b="1" dirty="0" smtClean="0">
                <a:solidFill>
                  <a:schemeClr val="tx1"/>
                </a:solidFill>
                <a:latin typeface="Cambria" panose="02040503050406030204" pitchFamily="18" charset="0"/>
                <a:ea typeface="Cambria" panose="02040503050406030204" pitchFamily="18" charset="0"/>
              </a:rPr>
              <a:t>00РП-000001 от 25.09.2023 </a:t>
            </a:r>
            <a:endParaRPr lang="ru-RU" sz="1600" dirty="0" smtClean="0">
              <a:solidFill>
                <a:schemeClr val="tx1"/>
              </a:solidFill>
              <a:latin typeface="Cambria" panose="02040503050406030204" pitchFamily="18" charset="0"/>
              <a:ea typeface="Cambria" panose="02040503050406030204" pitchFamily="18" charset="0"/>
            </a:endParaRPr>
          </a:p>
        </p:txBody>
      </p:sp>
      <p:sp>
        <p:nvSpPr>
          <p:cNvPr id="19" name="Прямоугольник 18"/>
          <p:cNvSpPr/>
          <p:nvPr/>
        </p:nvSpPr>
        <p:spPr>
          <a:xfrm>
            <a:off x="252762" y="2678389"/>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chemeClr val="tx1"/>
                </a:solidFill>
                <a:latin typeface="Cambria" panose="02040503050406030204" pitchFamily="18" charset="0"/>
                <a:ea typeface="Cambria" panose="02040503050406030204" pitchFamily="18" charset="0"/>
              </a:rPr>
              <a:t>Основные средства</a:t>
            </a:r>
            <a:endParaRPr lang="ru-RU" sz="1600" dirty="0" smtClean="0">
              <a:solidFill>
                <a:schemeClr val="tx1"/>
              </a:solidFill>
              <a:latin typeface="Cambria" panose="02040503050406030204" pitchFamily="18" charset="0"/>
              <a:ea typeface="Cambria" panose="02040503050406030204" pitchFamily="18" charset="0"/>
            </a:endParaRPr>
          </a:p>
        </p:txBody>
      </p:sp>
      <p:sp>
        <p:nvSpPr>
          <p:cNvPr id="20" name="Прямоугольник 19"/>
          <p:cNvSpPr/>
          <p:nvPr/>
        </p:nvSpPr>
        <p:spPr>
          <a:xfrm>
            <a:off x="3789683" y="2678389"/>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С 01.10.2023 по 01.12.2023</a:t>
            </a:r>
          </a:p>
        </p:txBody>
      </p:sp>
      <p:sp>
        <p:nvSpPr>
          <p:cNvPr id="21" name="Прямоугольник 20"/>
          <p:cNvSpPr/>
          <p:nvPr/>
        </p:nvSpPr>
        <p:spPr>
          <a:xfrm>
            <a:off x="252762" y="3335951"/>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chemeClr val="tx1"/>
                </a:solidFill>
                <a:latin typeface="Cambria" panose="02040503050406030204" pitchFamily="18" charset="0"/>
                <a:ea typeface="Cambria" panose="02040503050406030204" pitchFamily="18" charset="0"/>
              </a:rPr>
              <a:t>Нематериальные активы</a:t>
            </a:r>
            <a:endParaRPr lang="ru-RU" sz="1600" dirty="0" smtClean="0">
              <a:solidFill>
                <a:schemeClr val="tx1"/>
              </a:solidFill>
              <a:latin typeface="Cambria" panose="02040503050406030204" pitchFamily="18" charset="0"/>
              <a:ea typeface="Cambria" panose="02040503050406030204" pitchFamily="18" charset="0"/>
            </a:endParaRPr>
          </a:p>
        </p:txBody>
      </p:sp>
      <p:sp>
        <p:nvSpPr>
          <p:cNvPr id="22" name="Прямоугольник 21"/>
          <p:cNvSpPr/>
          <p:nvPr/>
        </p:nvSpPr>
        <p:spPr>
          <a:xfrm>
            <a:off x="3789683" y="3335951"/>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С 15.10.2023 по 05.12.2023</a:t>
            </a:r>
          </a:p>
        </p:txBody>
      </p:sp>
      <p:sp>
        <p:nvSpPr>
          <p:cNvPr id="23" name="Прямоугольник 22"/>
          <p:cNvSpPr/>
          <p:nvPr/>
        </p:nvSpPr>
        <p:spPr>
          <a:xfrm>
            <a:off x="252762" y="3996351"/>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chemeClr val="tx1"/>
                </a:solidFill>
                <a:latin typeface="Cambria" panose="02040503050406030204" pitchFamily="18" charset="0"/>
                <a:ea typeface="Cambria" panose="02040503050406030204" pitchFamily="18" charset="0"/>
              </a:rPr>
              <a:t>Непроизведенные активы</a:t>
            </a:r>
            <a:endParaRPr lang="ru-RU" sz="1600" dirty="0" smtClean="0">
              <a:solidFill>
                <a:schemeClr val="tx1"/>
              </a:solidFill>
              <a:latin typeface="Cambria" panose="02040503050406030204" pitchFamily="18" charset="0"/>
              <a:ea typeface="Cambria" panose="02040503050406030204" pitchFamily="18" charset="0"/>
            </a:endParaRPr>
          </a:p>
        </p:txBody>
      </p:sp>
      <p:sp>
        <p:nvSpPr>
          <p:cNvPr id="24" name="Прямоугольник 23"/>
          <p:cNvSpPr/>
          <p:nvPr/>
        </p:nvSpPr>
        <p:spPr>
          <a:xfrm>
            <a:off x="3789683" y="3996351"/>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С 15.10.2023 по 15.12.2023</a:t>
            </a:r>
          </a:p>
        </p:txBody>
      </p:sp>
      <p:sp>
        <p:nvSpPr>
          <p:cNvPr id="25" name="Прямоугольник 24"/>
          <p:cNvSpPr/>
          <p:nvPr/>
        </p:nvSpPr>
        <p:spPr>
          <a:xfrm>
            <a:off x="2288543" y="2678389"/>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На 01.10.2023</a:t>
            </a:r>
          </a:p>
        </p:txBody>
      </p:sp>
      <p:sp>
        <p:nvSpPr>
          <p:cNvPr id="26" name="Прямоугольник 25"/>
          <p:cNvSpPr/>
          <p:nvPr/>
        </p:nvSpPr>
        <p:spPr>
          <a:xfrm>
            <a:off x="2288543" y="3335951"/>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chemeClr val="tx1"/>
                </a:solidFill>
                <a:latin typeface="Cambria" panose="02040503050406030204" pitchFamily="18" charset="0"/>
                <a:ea typeface="Cambria" panose="02040503050406030204" pitchFamily="18" charset="0"/>
              </a:rPr>
              <a:t>На 01.10.2023</a:t>
            </a:r>
          </a:p>
        </p:txBody>
      </p:sp>
      <p:sp>
        <p:nvSpPr>
          <p:cNvPr id="27" name="Прямоугольник 26"/>
          <p:cNvSpPr/>
          <p:nvPr/>
        </p:nvSpPr>
        <p:spPr>
          <a:xfrm>
            <a:off x="2288543" y="3996351"/>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chemeClr val="tx1"/>
                </a:solidFill>
                <a:latin typeface="Cambria" panose="02040503050406030204" pitchFamily="18" charset="0"/>
                <a:ea typeface="Cambria" panose="02040503050406030204" pitchFamily="18" charset="0"/>
              </a:rPr>
              <a:t>На 01.10.2023</a:t>
            </a:r>
          </a:p>
        </p:txBody>
      </p:sp>
      <p:sp>
        <p:nvSpPr>
          <p:cNvPr id="28" name="Прямоугольник 27"/>
          <p:cNvSpPr/>
          <p:nvPr/>
        </p:nvSpPr>
        <p:spPr>
          <a:xfrm>
            <a:off x="253273" y="2020558"/>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Группа объектов</a:t>
            </a:r>
          </a:p>
        </p:txBody>
      </p:sp>
      <p:sp>
        <p:nvSpPr>
          <p:cNvPr id="29" name="Прямоугольник 28"/>
          <p:cNvSpPr/>
          <p:nvPr/>
        </p:nvSpPr>
        <p:spPr>
          <a:xfrm>
            <a:off x="3790194" y="2020558"/>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Срок проведения </a:t>
            </a:r>
          </a:p>
        </p:txBody>
      </p:sp>
      <p:sp>
        <p:nvSpPr>
          <p:cNvPr id="30" name="Прямоугольник 29"/>
          <p:cNvSpPr/>
          <p:nvPr/>
        </p:nvSpPr>
        <p:spPr>
          <a:xfrm>
            <a:off x="2289054" y="2020558"/>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Дата по состоянию на</a:t>
            </a:r>
          </a:p>
        </p:txBody>
      </p:sp>
      <p:sp>
        <p:nvSpPr>
          <p:cNvPr id="31" name="Прямоугольник 30"/>
          <p:cNvSpPr/>
          <p:nvPr/>
        </p:nvSpPr>
        <p:spPr>
          <a:xfrm>
            <a:off x="8563427" y="2703230"/>
            <a:ext cx="3178632" cy="1210711"/>
          </a:xfrm>
          <a:prstGeom prst="rect">
            <a:avLst/>
          </a:prstGeom>
          <a:ln>
            <a:round/>
          </a:ln>
          <a:effectLst>
            <a:glow rad="127000">
              <a:schemeClr val="accent1">
                <a:lumMod val="40000"/>
                <a:lumOff val="60000"/>
              </a:schemeClr>
            </a:glow>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b="1" dirty="0">
                <a:solidFill>
                  <a:schemeClr val="tx1"/>
                </a:solidFill>
                <a:latin typeface="Cambria" panose="02040503050406030204" pitchFamily="18" charset="0"/>
                <a:ea typeface="Cambria" panose="02040503050406030204" pitchFamily="18" charset="0"/>
              </a:rPr>
              <a:t>Акт о результатах </a:t>
            </a:r>
            <a:r>
              <a:rPr lang="ru-RU" sz="1600" b="1" dirty="0" smtClean="0">
                <a:solidFill>
                  <a:schemeClr val="tx1"/>
                </a:solidFill>
                <a:latin typeface="Cambria" panose="02040503050406030204" pitchFamily="18" charset="0"/>
                <a:ea typeface="Cambria" panose="02040503050406030204" pitchFamily="18" charset="0"/>
              </a:rPr>
              <a:t>инвентаризации (</a:t>
            </a:r>
            <a:r>
              <a:rPr lang="ru-RU" sz="1600" b="1" dirty="0">
                <a:solidFill>
                  <a:schemeClr val="tx1"/>
                </a:solidFill>
                <a:latin typeface="Cambria" panose="02040503050406030204" pitchFamily="18" charset="0"/>
                <a:ea typeface="Cambria" panose="02040503050406030204" pitchFamily="18" charset="0"/>
              </a:rPr>
              <a:t>ф</a:t>
            </a:r>
            <a:r>
              <a:rPr lang="ru-RU" sz="1600" b="1" dirty="0" smtClean="0">
                <a:solidFill>
                  <a:schemeClr val="tx1"/>
                </a:solidFill>
                <a:latin typeface="Cambria" panose="02040503050406030204" pitchFamily="18" charset="0"/>
                <a:ea typeface="Cambria" panose="02040503050406030204" pitchFamily="18" charset="0"/>
              </a:rPr>
              <a:t>. 0510463) </a:t>
            </a:r>
            <a:r>
              <a:rPr lang="ru-RU" sz="1600" b="1" dirty="0">
                <a:solidFill>
                  <a:schemeClr val="tx1"/>
                </a:solidFill>
                <a:latin typeface="Cambria" panose="02040503050406030204" pitchFamily="18" charset="0"/>
                <a:ea typeface="Cambria" panose="02040503050406030204" pitchFamily="18" charset="0"/>
              </a:rPr>
              <a:t>№ 0000-000001 </a:t>
            </a:r>
            <a:r>
              <a:rPr lang="ru-RU" sz="1600" b="1" dirty="0" smtClean="0">
                <a:solidFill>
                  <a:schemeClr val="tx1"/>
                </a:solidFill>
                <a:latin typeface="Cambria" panose="02040503050406030204" pitchFamily="18" charset="0"/>
                <a:ea typeface="Cambria" panose="02040503050406030204" pitchFamily="18" charset="0"/>
              </a:rPr>
              <a:t>от </a:t>
            </a:r>
            <a:r>
              <a:rPr lang="ru-RU" sz="1600" b="1" dirty="0" smtClean="0">
                <a:solidFill>
                  <a:srgbClr val="FF0000"/>
                </a:solidFill>
                <a:latin typeface="Cambria" panose="02040503050406030204" pitchFamily="18" charset="0"/>
                <a:ea typeface="Cambria" panose="02040503050406030204" pitchFamily="18" charset="0"/>
              </a:rPr>
              <a:t>16.12.2023</a:t>
            </a:r>
            <a:r>
              <a:rPr lang="ru-RU" sz="1600" b="1" dirty="0" smtClean="0">
                <a:solidFill>
                  <a:schemeClr val="tx1"/>
                </a:solidFill>
                <a:latin typeface="Cambria" panose="02040503050406030204" pitchFamily="18" charset="0"/>
                <a:ea typeface="Cambria" panose="02040503050406030204" pitchFamily="18" charset="0"/>
              </a:rPr>
              <a:t> </a:t>
            </a:r>
            <a:endParaRPr lang="ru-RU" sz="1600" dirty="0" smtClean="0">
              <a:solidFill>
                <a:schemeClr val="tx1"/>
              </a:solidFill>
              <a:latin typeface="Cambria" panose="02040503050406030204" pitchFamily="18" charset="0"/>
              <a:ea typeface="Cambria" panose="02040503050406030204" pitchFamily="18" charset="0"/>
            </a:endParaRPr>
          </a:p>
        </p:txBody>
      </p:sp>
      <p:sp>
        <p:nvSpPr>
          <p:cNvPr id="32" name="Прямоугольник 31"/>
          <p:cNvSpPr/>
          <p:nvPr/>
        </p:nvSpPr>
        <p:spPr>
          <a:xfrm>
            <a:off x="6546097" y="1801505"/>
            <a:ext cx="1035806"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ИО 1</a:t>
            </a:r>
          </a:p>
        </p:txBody>
      </p:sp>
      <p:sp>
        <p:nvSpPr>
          <p:cNvPr id="33" name="Прямоугольник 32"/>
          <p:cNvSpPr/>
          <p:nvPr/>
        </p:nvSpPr>
        <p:spPr>
          <a:xfrm>
            <a:off x="6546097" y="2481527"/>
            <a:ext cx="1035806"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ИО </a:t>
            </a:r>
            <a:r>
              <a:rPr lang="en-US" sz="1600" dirty="0" smtClean="0">
                <a:solidFill>
                  <a:schemeClr val="tx1"/>
                </a:solidFill>
                <a:latin typeface="Cambria" panose="02040503050406030204" pitchFamily="18" charset="0"/>
                <a:ea typeface="Cambria" panose="02040503050406030204" pitchFamily="18" charset="0"/>
              </a:rPr>
              <a:t>2</a:t>
            </a:r>
            <a:endParaRPr lang="ru-RU" sz="1600" dirty="0" smtClean="0">
              <a:solidFill>
                <a:schemeClr val="tx1"/>
              </a:solidFill>
              <a:latin typeface="Cambria" panose="02040503050406030204" pitchFamily="18" charset="0"/>
              <a:ea typeface="Cambria" panose="02040503050406030204" pitchFamily="18" charset="0"/>
            </a:endParaRPr>
          </a:p>
        </p:txBody>
      </p:sp>
      <p:sp>
        <p:nvSpPr>
          <p:cNvPr id="34" name="Прямоугольник 33"/>
          <p:cNvSpPr/>
          <p:nvPr/>
        </p:nvSpPr>
        <p:spPr>
          <a:xfrm>
            <a:off x="6588856" y="4174591"/>
            <a:ext cx="1035806"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ИО </a:t>
            </a:r>
            <a:r>
              <a:rPr lang="en-US" sz="1600" dirty="0" smtClean="0">
                <a:solidFill>
                  <a:schemeClr val="tx1"/>
                </a:solidFill>
                <a:latin typeface="Cambria" panose="02040503050406030204" pitchFamily="18" charset="0"/>
                <a:ea typeface="Cambria" panose="02040503050406030204" pitchFamily="18" charset="0"/>
              </a:rPr>
              <a:t>N</a:t>
            </a:r>
            <a:endParaRPr lang="ru-RU" sz="1600" dirty="0" smtClean="0">
              <a:solidFill>
                <a:schemeClr val="tx1"/>
              </a:solidFill>
              <a:latin typeface="Cambria" panose="02040503050406030204" pitchFamily="18" charset="0"/>
              <a:ea typeface="Cambria" panose="02040503050406030204" pitchFamily="18" charset="0"/>
            </a:endParaRPr>
          </a:p>
        </p:txBody>
      </p:sp>
      <p:sp>
        <p:nvSpPr>
          <p:cNvPr id="35" name="Прямоугольник 34"/>
          <p:cNvSpPr/>
          <p:nvPr/>
        </p:nvSpPr>
        <p:spPr>
          <a:xfrm>
            <a:off x="6552572" y="3194876"/>
            <a:ext cx="1035806" cy="796056"/>
          </a:xfrm>
          <a:prstGeom prst="rect">
            <a:avLst/>
          </a:prstGeom>
          <a:solidFill>
            <a:schemeClr val="lt1"/>
          </a:solidFill>
          <a:ln>
            <a:noFill/>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1600" dirty="0" smtClean="0">
                <a:solidFill>
                  <a:schemeClr val="tx1"/>
                </a:solidFill>
                <a:latin typeface="Cambria" panose="02040503050406030204" pitchFamily="18" charset="0"/>
                <a:ea typeface="Cambria" panose="02040503050406030204" pitchFamily="18" charset="0"/>
              </a:rPr>
              <a:t>.</a:t>
            </a:r>
          </a:p>
          <a:p>
            <a:pPr algn="ctr"/>
            <a:r>
              <a:rPr lang="en-US" sz="1600" dirty="0" smtClean="0">
                <a:solidFill>
                  <a:schemeClr val="tx1"/>
                </a:solidFill>
                <a:latin typeface="Cambria" panose="02040503050406030204" pitchFamily="18" charset="0"/>
                <a:ea typeface="Cambria" panose="02040503050406030204" pitchFamily="18" charset="0"/>
              </a:rPr>
              <a:t>.</a:t>
            </a:r>
          </a:p>
          <a:p>
            <a:pPr algn="ctr"/>
            <a:r>
              <a:rPr lang="en-US" sz="1600" dirty="0">
                <a:solidFill>
                  <a:schemeClr val="tx1"/>
                </a:solidFill>
                <a:latin typeface="Cambria" panose="02040503050406030204" pitchFamily="18" charset="0"/>
                <a:ea typeface="Cambria" panose="02040503050406030204" pitchFamily="18" charset="0"/>
              </a:rPr>
              <a:t>.</a:t>
            </a:r>
            <a:endParaRPr lang="en-US" sz="1600" dirty="0" smtClean="0">
              <a:solidFill>
                <a:schemeClr val="tx1"/>
              </a:solidFill>
              <a:latin typeface="Cambria" panose="02040503050406030204" pitchFamily="18" charset="0"/>
              <a:ea typeface="Cambria" panose="02040503050406030204" pitchFamily="18" charset="0"/>
            </a:endParaRPr>
          </a:p>
          <a:p>
            <a:pPr algn="ctr"/>
            <a:endParaRPr lang="ru-RU" sz="1600" dirty="0" smtClean="0">
              <a:solidFill>
                <a:schemeClr val="tx1"/>
              </a:solidFill>
              <a:latin typeface="Cambria" panose="02040503050406030204" pitchFamily="18" charset="0"/>
              <a:ea typeface="Cambria" panose="02040503050406030204" pitchFamily="18" charset="0"/>
            </a:endParaRPr>
          </a:p>
        </p:txBody>
      </p:sp>
      <p:sp>
        <p:nvSpPr>
          <p:cNvPr id="10" name="Правая фигурная скобка 9"/>
          <p:cNvSpPr/>
          <p:nvPr/>
        </p:nvSpPr>
        <p:spPr>
          <a:xfrm>
            <a:off x="5688876" y="2020558"/>
            <a:ext cx="581294" cy="2630774"/>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36" name="Правая фигурная скобка 35"/>
          <p:cNvSpPr/>
          <p:nvPr/>
        </p:nvSpPr>
        <p:spPr>
          <a:xfrm>
            <a:off x="7699107" y="1998787"/>
            <a:ext cx="581294" cy="2630774"/>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11" name="Прямоугольник 10"/>
          <p:cNvSpPr/>
          <p:nvPr/>
        </p:nvSpPr>
        <p:spPr>
          <a:xfrm>
            <a:off x="1578175" y="5066091"/>
            <a:ext cx="10319658" cy="1371923"/>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000" dirty="0">
                <a:solidFill>
                  <a:schemeClr val="tx1"/>
                </a:solidFill>
                <a:latin typeface="Cambria" panose="02040503050406030204" pitchFamily="18" charset="0"/>
                <a:ea typeface="Cambria" panose="02040503050406030204" pitchFamily="18" charset="0"/>
                <a:cs typeface="Times New Roman" panose="02020603050405020304" pitchFamily="18" charset="0"/>
              </a:rPr>
              <a:t>В Акте (ф. 0510463) обобщаются результаты инвентаризации, отраженные в инвентаризационных описях, если инвентаризация по группам объектов была проведена </a:t>
            </a:r>
            <a:r>
              <a:rPr lang="ru-RU" sz="20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по одному Решению (ф. 0510439) и по состоянию на одну дату</a:t>
            </a:r>
            <a:r>
              <a:rPr lang="ru-RU" sz="2000" dirty="0">
                <a:solidFill>
                  <a:schemeClr val="tx1"/>
                </a:solidFill>
                <a:latin typeface="Cambria" panose="02040503050406030204" pitchFamily="18" charset="0"/>
                <a:ea typeface="Cambria" panose="02040503050406030204" pitchFamily="18" charset="0"/>
                <a:cs typeface="Times New Roman" panose="02020603050405020304" pitchFamily="18" charset="0"/>
              </a:rPr>
              <a:t>.</a:t>
            </a:r>
          </a:p>
        </p:txBody>
      </p:sp>
      <p:pic>
        <p:nvPicPr>
          <p:cNvPr id="37" name="Рисунок 36"/>
          <p:cNvPicPr>
            <a:picLocks noChangeAspect="1"/>
          </p:cNvPicPr>
          <p:nvPr/>
        </p:nvPicPr>
        <p:blipFill>
          <a:blip r:embed="rId3"/>
          <a:stretch>
            <a:fillRect/>
          </a:stretch>
        </p:blipFill>
        <p:spPr>
          <a:xfrm>
            <a:off x="1089590" y="5279571"/>
            <a:ext cx="525826" cy="472481"/>
          </a:xfrm>
          <a:prstGeom prst="rect">
            <a:avLst/>
          </a:prstGeom>
        </p:spPr>
      </p:pic>
      <p:sp>
        <p:nvSpPr>
          <p:cNvPr id="38" name="Прямоугольник 37"/>
          <p:cNvSpPr/>
          <p:nvPr/>
        </p:nvSpPr>
        <p:spPr>
          <a:xfrm>
            <a:off x="289204" y="5399006"/>
            <a:ext cx="1265091" cy="923330"/>
          </a:xfrm>
          <a:prstGeom prst="rect">
            <a:avLst/>
          </a:prstGeom>
          <a:noFill/>
        </p:spPr>
        <p:txBody>
          <a:bodyPr wrap="none" lIns="91440" tIns="45720" rIns="91440" bIns="45720">
            <a:spAutoFit/>
          </a:bodyPr>
          <a:lstStyle/>
          <a:p>
            <a:pPr algn="ctr"/>
            <a:r>
              <a:rPr lang="en-U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61</a:t>
            </a:r>
            <a:r>
              <a:rPr lang="ru-RU"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н</a:t>
            </a:r>
            <a:endParaRPr lang="ru-RU"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grpSp>
        <p:nvGrpSpPr>
          <p:cNvPr id="39" name="Группа 38"/>
          <p:cNvGrpSpPr/>
          <p:nvPr/>
        </p:nvGrpSpPr>
        <p:grpSpPr>
          <a:xfrm>
            <a:off x="94919" y="81418"/>
            <a:ext cx="2281366" cy="749490"/>
            <a:chOff x="69947" y="50611"/>
            <a:chExt cx="2557465" cy="838389"/>
          </a:xfrm>
        </p:grpSpPr>
        <p:pic>
          <p:nvPicPr>
            <p:cNvPr id="40" name="Рисунок 39" descr="Межрегиональное бухгалтерское УФК"/>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b="20714"/>
            <a:stretch/>
          </p:blipFill>
          <p:spPr bwMode="auto">
            <a:xfrm>
              <a:off x="69947" y="50611"/>
              <a:ext cx="857370" cy="838389"/>
            </a:xfrm>
            <a:prstGeom prst="rect">
              <a:avLst/>
            </a:prstGeom>
            <a:noFill/>
            <a:ln>
              <a:noFill/>
            </a:ln>
          </p:spPr>
        </p:pic>
        <p:pic>
          <p:nvPicPr>
            <p:cNvPr id="41" name="Рисунок 40" descr="Межрегиональное бухгалтерское УФК"/>
            <p:cNvPicPr/>
            <p:nvPr/>
          </p:nvPicPr>
          <p:blipFill rotWithShape="1">
            <a:blip r:embed="rId5">
              <a:duotone>
                <a:schemeClr val="accent1">
                  <a:shade val="45000"/>
                  <a:satMod val="135000"/>
                </a:schemeClr>
                <a:prstClr val="white"/>
              </a:duotone>
              <a:extLst>
                <a:ext uri="{28A0092B-C50C-407E-A947-70E740481C1C}">
                  <a14:useLocalDpi xmlns:a14="http://schemas.microsoft.com/office/drawing/2010/main" val="0"/>
                </a:ext>
              </a:extLst>
            </a:blip>
            <a:srcRect t="78385"/>
            <a:stretch/>
          </p:blipFill>
          <p:spPr bwMode="auto">
            <a:xfrm>
              <a:off x="912673" y="257261"/>
              <a:ext cx="1714739" cy="457124"/>
            </a:xfrm>
            <a:prstGeom prst="rect">
              <a:avLst/>
            </a:prstGeom>
            <a:noFill/>
            <a:ln>
              <a:noFill/>
            </a:ln>
          </p:spPr>
        </p:pic>
      </p:grpSp>
    </p:spTree>
    <p:extLst>
      <p:ext uri="{BB962C8B-B14F-4D97-AF65-F5344CB8AC3E}">
        <p14:creationId xmlns:p14="http://schemas.microsoft.com/office/powerpoint/2010/main" val="319512854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1"/>
          <p:cNvSpPr txBox="1">
            <a:spLocks/>
          </p:cNvSpPr>
          <p:nvPr/>
        </p:nvSpPr>
        <p:spPr>
          <a:xfrm>
            <a:off x="3152019" y="139511"/>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anose="02040503050406030204" pitchFamily="18" charset="0"/>
                <a:ea typeface="Cambria" panose="02040503050406030204" pitchFamily="18" charset="0"/>
                <a:cs typeface="Times New Roman" panose="02020603050405020304" pitchFamily="18" charset="0"/>
              </a:rPr>
              <a:t>Примеры </a:t>
            </a:r>
            <a:r>
              <a:rPr lang="ru-RU" sz="2000" dirty="0">
                <a:solidFill>
                  <a:srgbClr val="002060"/>
                </a:solidFill>
                <a:latin typeface="Cambria" panose="02040503050406030204" pitchFamily="18" charset="0"/>
                <a:ea typeface="Cambria" panose="02040503050406030204" pitchFamily="18" charset="0"/>
                <a:cs typeface="Times New Roman" panose="02020603050405020304" pitchFamily="18" charset="0"/>
              </a:rPr>
              <a:t>формирования </a:t>
            </a:r>
            <a:r>
              <a:rPr lang="ru-RU" sz="2000" dirty="0" smtClean="0">
                <a:solidFill>
                  <a:srgbClr val="002060"/>
                </a:solidFill>
                <a:latin typeface="Cambria" panose="02040503050406030204" pitchFamily="18" charset="0"/>
                <a:ea typeface="Cambria" panose="02040503050406030204" pitchFamily="18" charset="0"/>
                <a:cs typeface="Times New Roman" panose="02020603050405020304" pitchFamily="18" charset="0"/>
              </a:rPr>
              <a:t>документа «</a:t>
            </a:r>
            <a:r>
              <a:rPr lang="ru-RU" sz="2000" dirty="0">
                <a:solidFill>
                  <a:srgbClr val="002060"/>
                </a:solidFill>
                <a:latin typeface="Cambria" panose="02040503050406030204" pitchFamily="18" charset="0"/>
                <a:ea typeface="Cambria" panose="02040503050406030204" pitchFamily="18" charset="0"/>
                <a:cs typeface="Times New Roman" panose="02020603050405020304" pitchFamily="18" charset="0"/>
              </a:rPr>
              <a:t>Решение о проведении инвентаризации </a:t>
            </a:r>
            <a:r>
              <a:rPr lang="ru-RU" sz="2000" dirty="0" smtClean="0">
                <a:solidFill>
                  <a:srgbClr val="002060"/>
                </a:solidFill>
                <a:latin typeface="Cambria" panose="02040503050406030204" pitchFamily="18" charset="0"/>
                <a:ea typeface="Cambria" panose="02040503050406030204" pitchFamily="18" charset="0"/>
                <a:cs typeface="Times New Roman" panose="02020603050405020304" pitchFamily="18" charset="0"/>
              </a:rPr>
              <a:t>(ф. </a:t>
            </a:r>
            <a:r>
              <a:rPr lang="ru-RU" sz="2000" dirty="0">
                <a:solidFill>
                  <a:srgbClr val="002060"/>
                </a:solidFill>
                <a:latin typeface="Cambria" panose="02040503050406030204" pitchFamily="18" charset="0"/>
                <a:ea typeface="Cambria" panose="02040503050406030204" pitchFamily="18" charset="0"/>
                <a:cs typeface="Times New Roman" panose="02020603050405020304" pitchFamily="18" charset="0"/>
              </a:rPr>
              <a:t>0510439</a:t>
            </a:r>
            <a:r>
              <a:rPr lang="ru-RU" sz="2000" dirty="0" smtClean="0">
                <a:solidFill>
                  <a:srgbClr val="002060"/>
                </a:solidFill>
                <a:latin typeface="Cambria" panose="02040503050406030204" pitchFamily="18" charset="0"/>
                <a:ea typeface="Cambria" panose="02040503050406030204" pitchFamily="18" charset="0"/>
                <a:cs typeface="Times New Roman" panose="02020603050405020304" pitchFamily="18" charset="0"/>
              </a:rPr>
              <a:t>)» </a:t>
            </a:r>
            <a:endParaRPr lang="ru-RU" sz="2000" dirty="0">
              <a:solidFill>
                <a:schemeClr val="accent5">
                  <a:lumMod val="75000"/>
                </a:schemeClr>
              </a:solidFill>
              <a:latin typeface="Cambria" panose="02040503050406030204" pitchFamily="18" charset="0"/>
              <a:ea typeface="Cambria" panose="02040503050406030204" pitchFamily="18" charset="0"/>
              <a:cs typeface="Times New Roman" panose="02020603050405020304" pitchFamily="18" charset="0"/>
            </a:endParaRPr>
          </a:p>
        </p:txBody>
      </p:sp>
      <p:cxnSp>
        <p:nvCxnSpPr>
          <p:cNvPr id="5" name="Прямая со стрелкой 4"/>
          <p:cNvCxnSpPr/>
          <p:nvPr/>
        </p:nvCxnSpPr>
        <p:spPr>
          <a:xfrm>
            <a:off x="-387" y="918260"/>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6" name="Группа 5"/>
          <p:cNvGrpSpPr/>
          <p:nvPr/>
        </p:nvGrpSpPr>
        <p:grpSpPr>
          <a:xfrm>
            <a:off x="2708017" y="214478"/>
            <a:ext cx="9909" cy="547802"/>
            <a:chOff x="2701193" y="252079"/>
            <a:chExt cx="9909" cy="547802"/>
          </a:xfrm>
        </p:grpSpPr>
        <p:cxnSp>
          <p:nvCxnSpPr>
            <p:cNvPr id="7" name="Прямая соединительная линия 6"/>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18" name="Прямоугольник 17"/>
          <p:cNvSpPr/>
          <p:nvPr/>
        </p:nvSpPr>
        <p:spPr>
          <a:xfrm>
            <a:off x="94919" y="1284853"/>
            <a:ext cx="5521387" cy="654981"/>
          </a:xfrm>
          <a:prstGeom prst="rect">
            <a:avLst/>
          </a:prstGeom>
          <a:ln>
            <a:round/>
          </a:ln>
          <a:effectLst>
            <a:glow rad="127000">
              <a:schemeClr val="accent1">
                <a:lumMod val="40000"/>
                <a:lumOff val="60000"/>
              </a:schemeClr>
            </a:glow>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b="1" dirty="0" smtClean="0">
                <a:solidFill>
                  <a:schemeClr val="tx1"/>
                </a:solidFill>
                <a:latin typeface="Cambria" panose="02040503050406030204" pitchFamily="18" charset="0"/>
                <a:ea typeface="Cambria" panose="02040503050406030204" pitchFamily="18" charset="0"/>
              </a:rPr>
              <a:t>Решение </a:t>
            </a:r>
            <a:r>
              <a:rPr lang="ru-RU" sz="1600" b="1" dirty="0">
                <a:solidFill>
                  <a:schemeClr val="tx1"/>
                </a:solidFill>
                <a:latin typeface="Cambria" panose="02040503050406030204" pitchFamily="18" charset="0"/>
                <a:ea typeface="Cambria" panose="02040503050406030204" pitchFamily="18" charset="0"/>
              </a:rPr>
              <a:t>о проведении инвентаризации</a:t>
            </a:r>
          </a:p>
          <a:p>
            <a:pPr algn="ctr"/>
            <a:r>
              <a:rPr lang="ru-RU" sz="1600" b="1" dirty="0" smtClean="0">
                <a:solidFill>
                  <a:schemeClr val="tx1"/>
                </a:solidFill>
                <a:latin typeface="Cambria" panose="02040503050406030204" pitchFamily="18" charset="0"/>
                <a:ea typeface="Cambria" panose="02040503050406030204" pitchFamily="18" charset="0"/>
              </a:rPr>
              <a:t>(ф. </a:t>
            </a:r>
            <a:r>
              <a:rPr lang="ru-RU" sz="1600" b="1" dirty="0">
                <a:solidFill>
                  <a:schemeClr val="tx1"/>
                </a:solidFill>
                <a:latin typeface="Cambria" panose="02040503050406030204" pitchFamily="18" charset="0"/>
                <a:ea typeface="Cambria" panose="02040503050406030204" pitchFamily="18" charset="0"/>
              </a:rPr>
              <a:t>0510439) № </a:t>
            </a:r>
            <a:r>
              <a:rPr lang="ru-RU" sz="1600" b="1" dirty="0" smtClean="0">
                <a:solidFill>
                  <a:schemeClr val="tx1"/>
                </a:solidFill>
                <a:latin typeface="Cambria" panose="02040503050406030204" pitchFamily="18" charset="0"/>
                <a:ea typeface="Cambria" panose="02040503050406030204" pitchFamily="18" charset="0"/>
              </a:rPr>
              <a:t>00РП-000001 от 20.09.2023 </a:t>
            </a:r>
            <a:endParaRPr lang="ru-RU" sz="1600" dirty="0" smtClean="0">
              <a:solidFill>
                <a:schemeClr val="tx1"/>
              </a:solidFill>
              <a:latin typeface="Cambria" panose="02040503050406030204" pitchFamily="18" charset="0"/>
              <a:ea typeface="Cambria" panose="02040503050406030204" pitchFamily="18" charset="0"/>
            </a:endParaRPr>
          </a:p>
        </p:txBody>
      </p:sp>
      <p:sp>
        <p:nvSpPr>
          <p:cNvPr id="19" name="Прямоугольник 18"/>
          <p:cNvSpPr/>
          <p:nvPr/>
        </p:nvSpPr>
        <p:spPr>
          <a:xfrm>
            <a:off x="252762" y="2678389"/>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chemeClr val="tx1"/>
                </a:solidFill>
                <a:latin typeface="Cambria" panose="02040503050406030204" pitchFamily="18" charset="0"/>
                <a:ea typeface="Cambria" panose="02040503050406030204" pitchFamily="18" charset="0"/>
              </a:rPr>
              <a:t>Основные средства</a:t>
            </a:r>
            <a:endParaRPr lang="ru-RU" sz="1600" dirty="0" smtClean="0">
              <a:solidFill>
                <a:schemeClr val="tx1"/>
              </a:solidFill>
              <a:latin typeface="Cambria" panose="02040503050406030204" pitchFamily="18" charset="0"/>
              <a:ea typeface="Cambria" panose="02040503050406030204" pitchFamily="18" charset="0"/>
            </a:endParaRPr>
          </a:p>
        </p:txBody>
      </p:sp>
      <p:sp>
        <p:nvSpPr>
          <p:cNvPr id="20" name="Прямоугольник 19"/>
          <p:cNvSpPr/>
          <p:nvPr/>
        </p:nvSpPr>
        <p:spPr>
          <a:xfrm>
            <a:off x="3789683" y="2678389"/>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С 01.10.2023 по 01.12.2023</a:t>
            </a:r>
          </a:p>
        </p:txBody>
      </p:sp>
      <p:sp>
        <p:nvSpPr>
          <p:cNvPr id="21" name="Прямоугольник 20"/>
          <p:cNvSpPr/>
          <p:nvPr/>
        </p:nvSpPr>
        <p:spPr>
          <a:xfrm>
            <a:off x="252762" y="3335951"/>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chemeClr val="tx1"/>
                </a:solidFill>
                <a:latin typeface="Cambria" panose="02040503050406030204" pitchFamily="18" charset="0"/>
                <a:ea typeface="Cambria" panose="02040503050406030204" pitchFamily="18" charset="0"/>
              </a:rPr>
              <a:t>Нематериальные активы</a:t>
            </a:r>
            <a:endParaRPr lang="ru-RU" sz="1600" dirty="0" smtClean="0">
              <a:solidFill>
                <a:schemeClr val="tx1"/>
              </a:solidFill>
              <a:latin typeface="Cambria" panose="02040503050406030204" pitchFamily="18" charset="0"/>
              <a:ea typeface="Cambria" panose="02040503050406030204" pitchFamily="18" charset="0"/>
            </a:endParaRPr>
          </a:p>
        </p:txBody>
      </p:sp>
      <p:sp>
        <p:nvSpPr>
          <p:cNvPr id="22" name="Прямоугольник 21"/>
          <p:cNvSpPr/>
          <p:nvPr/>
        </p:nvSpPr>
        <p:spPr>
          <a:xfrm>
            <a:off x="3789683" y="3335951"/>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С 15.11.2023 по 05.12.2023</a:t>
            </a:r>
          </a:p>
        </p:txBody>
      </p:sp>
      <p:sp>
        <p:nvSpPr>
          <p:cNvPr id="23" name="Прямоугольник 22"/>
          <p:cNvSpPr/>
          <p:nvPr/>
        </p:nvSpPr>
        <p:spPr>
          <a:xfrm>
            <a:off x="252762" y="3996351"/>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chemeClr val="tx1"/>
                </a:solidFill>
                <a:latin typeface="Cambria" panose="02040503050406030204" pitchFamily="18" charset="0"/>
                <a:ea typeface="Cambria" panose="02040503050406030204" pitchFamily="18" charset="0"/>
              </a:rPr>
              <a:t>Непроизведенные активы</a:t>
            </a:r>
            <a:endParaRPr lang="ru-RU" sz="1600" dirty="0" smtClean="0">
              <a:solidFill>
                <a:schemeClr val="tx1"/>
              </a:solidFill>
              <a:latin typeface="Cambria" panose="02040503050406030204" pitchFamily="18" charset="0"/>
              <a:ea typeface="Cambria" panose="02040503050406030204" pitchFamily="18" charset="0"/>
            </a:endParaRPr>
          </a:p>
        </p:txBody>
      </p:sp>
      <p:sp>
        <p:nvSpPr>
          <p:cNvPr id="24" name="Прямоугольник 23"/>
          <p:cNvSpPr/>
          <p:nvPr/>
        </p:nvSpPr>
        <p:spPr>
          <a:xfrm>
            <a:off x="3789683" y="3996351"/>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С 15.11.2023 по 15.12.2023</a:t>
            </a:r>
          </a:p>
        </p:txBody>
      </p:sp>
      <p:sp>
        <p:nvSpPr>
          <p:cNvPr id="25" name="Прямоугольник 24"/>
          <p:cNvSpPr/>
          <p:nvPr/>
        </p:nvSpPr>
        <p:spPr>
          <a:xfrm>
            <a:off x="2288543" y="2678389"/>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На 01.10.2023</a:t>
            </a:r>
          </a:p>
        </p:txBody>
      </p:sp>
      <p:sp>
        <p:nvSpPr>
          <p:cNvPr id="26" name="Прямоугольник 25"/>
          <p:cNvSpPr/>
          <p:nvPr/>
        </p:nvSpPr>
        <p:spPr>
          <a:xfrm>
            <a:off x="2288543" y="3335951"/>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rgbClr val="FF0000"/>
                </a:solidFill>
                <a:latin typeface="Cambria" panose="02040503050406030204" pitchFamily="18" charset="0"/>
                <a:ea typeface="Cambria" panose="02040503050406030204" pitchFamily="18" charset="0"/>
              </a:rPr>
              <a:t>На </a:t>
            </a:r>
            <a:r>
              <a:rPr lang="ru-RU" sz="1600" dirty="0" smtClean="0">
                <a:solidFill>
                  <a:srgbClr val="FF0000"/>
                </a:solidFill>
                <a:latin typeface="Cambria" panose="02040503050406030204" pitchFamily="18" charset="0"/>
                <a:ea typeface="Cambria" panose="02040503050406030204" pitchFamily="18" charset="0"/>
              </a:rPr>
              <a:t>01.11.2023</a:t>
            </a:r>
            <a:endParaRPr lang="ru-RU" sz="1600" dirty="0">
              <a:solidFill>
                <a:srgbClr val="FF0000"/>
              </a:solidFill>
              <a:latin typeface="Cambria" panose="02040503050406030204" pitchFamily="18" charset="0"/>
              <a:ea typeface="Cambria" panose="02040503050406030204" pitchFamily="18" charset="0"/>
            </a:endParaRPr>
          </a:p>
        </p:txBody>
      </p:sp>
      <p:sp>
        <p:nvSpPr>
          <p:cNvPr id="27" name="Прямоугольник 26"/>
          <p:cNvSpPr/>
          <p:nvPr/>
        </p:nvSpPr>
        <p:spPr>
          <a:xfrm>
            <a:off x="2288543" y="3996351"/>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rgbClr val="FF0000"/>
                </a:solidFill>
                <a:latin typeface="Cambria" panose="02040503050406030204" pitchFamily="18" charset="0"/>
                <a:ea typeface="Cambria" panose="02040503050406030204" pitchFamily="18" charset="0"/>
              </a:rPr>
              <a:t>На</a:t>
            </a:r>
            <a:r>
              <a:rPr lang="ru-RU" sz="1600" dirty="0">
                <a:solidFill>
                  <a:schemeClr val="tx1"/>
                </a:solidFill>
                <a:latin typeface="Cambria" panose="02040503050406030204" pitchFamily="18" charset="0"/>
                <a:ea typeface="Cambria" panose="02040503050406030204" pitchFamily="18" charset="0"/>
              </a:rPr>
              <a:t> </a:t>
            </a:r>
            <a:r>
              <a:rPr lang="ru-RU" sz="1600" dirty="0" smtClean="0">
                <a:solidFill>
                  <a:srgbClr val="FF0000"/>
                </a:solidFill>
                <a:latin typeface="Cambria" panose="02040503050406030204" pitchFamily="18" charset="0"/>
                <a:ea typeface="Cambria" panose="02040503050406030204" pitchFamily="18" charset="0"/>
              </a:rPr>
              <a:t>01.11.2023</a:t>
            </a:r>
            <a:endParaRPr lang="ru-RU" sz="1600" dirty="0">
              <a:solidFill>
                <a:srgbClr val="FF0000"/>
              </a:solidFill>
              <a:latin typeface="Cambria" panose="02040503050406030204" pitchFamily="18" charset="0"/>
              <a:ea typeface="Cambria" panose="02040503050406030204" pitchFamily="18" charset="0"/>
            </a:endParaRPr>
          </a:p>
        </p:txBody>
      </p:sp>
      <p:sp>
        <p:nvSpPr>
          <p:cNvPr id="28" name="Прямоугольник 27"/>
          <p:cNvSpPr/>
          <p:nvPr/>
        </p:nvSpPr>
        <p:spPr>
          <a:xfrm>
            <a:off x="253273" y="2020558"/>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Группа объектов</a:t>
            </a:r>
          </a:p>
        </p:txBody>
      </p:sp>
      <p:sp>
        <p:nvSpPr>
          <p:cNvPr id="29" name="Прямоугольник 28"/>
          <p:cNvSpPr/>
          <p:nvPr/>
        </p:nvSpPr>
        <p:spPr>
          <a:xfrm>
            <a:off x="3790194" y="2020558"/>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Срок проведения </a:t>
            </a:r>
          </a:p>
        </p:txBody>
      </p:sp>
      <p:sp>
        <p:nvSpPr>
          <p:cNvPr id="30" name="Прямоугольник 29"/>
          <p:cNvSpPr/>
          <p:nvPr/>
        </p:nvSpPr>
        <p:spPr>
          <a:xfrm>
            <a:off x="2289054" y="2020558"/>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Дата по состоянию на</a:t>
            </a:r>
          </a:p>
        </p:txBody>
      </p:sp>
      <p:sp>
        <p:nvSpPr>
          <p:cNvPr id="31" name="Прямоугольник 30"/>
          <p:cNvSpPr/>
          <p:nvPr/>
        </p:nvSpPr>
        <p:spPr>
          <a:xfrm>
            <a:off x="8511694" y="1876171"/>
            <a:ext cx="3178632" cy="1210711"/>
          </a:xfrm>
          <a:prstGeom prst="rect">
            <a:avLst/>
          </a:prstGeom>
          <a:ln>
            <a:round/>
          </a:ln>
          <a:effectLst>
            <a:glow rad="127000">
              <a:schemeClr val="accent1">
                <a:lumMod val="40000"/>
                <a:lumOff val="60000"/>
              </a:schemeClr>
            </a:glow>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b="1" dirty="0">
                <a:solidFill>
                  <a:schemeClr val="tx1"/>
                </a:solidFill>
                <a:latin typeface="Cambria" panose="02040503050406030204" pitchFamily="18" charset="0"/>
                <a:ea typeface="Cambria" panose="02040503050406030204" pitchFamily="18" charset="0"/>
              </a:rPr>
              <a:t>Акт о результатах </a:t>
            </a:r>
            <a:r>
              <a:rPr lang="ru-RU" sz="1600" b="1" dirty="0" smtClean="0">
                <a:solidFill>
                  <a:schemeClr val="tx1"/>
                </a:solidFill>
                <a:latin typeface="Cambria" panose="02040503050406030204" pitchFamily="18" charset="0"/>
                <a:ea typeface="Cambria" panose="02040503050406030204" pitchFamily="18" charset="0"/>
              </a:rPr>
              <a:t>инвентаризации (</a:t>
            </a:r>
            <a:r>
              <a:rPr lang="ru-RU" sz="1600" b="1" dirty="0">
                <a:solidFill>
                  <a:schemeClr val="tx1"/>
                </a:solidFill>
                <a:latin typeface="Cambria" panose="02040503050406030204" pitchFamily="18" charset="0"/>
                <a:ea typeface="Cambria" panose="02040503050406030204" pitchFamily="18" charset="0"/>
              </a:rPr>
              <a:t>ф</a:t>
            </a:r>
            <a:r>
              <a:rPr lang="ru-RU" sz="1600" b="1" dirty="0" smtClean="0">
                <a:solidFill>
                  <a:schemeClr val="tx1"/>
                </a:solidFill>
                <a:latin typeface="Cambria" panose="02040503050406030204" pitchFamily="18" charset="0"/>
                <a:ea typeface="Cambria" panose="02040503050406030204" pitchFamily="18" charset="0"/>
              </a:rPr>
              <a:t>. 0510463) </a:t>
            </a:r>
            <a:r>
              <a:rPr lang="ru-RU" sz="1600" b="1" dirty="0">
                <a:solidFill>
                  <a:schemeClr val="tx1"/>
                </a:solidFill>
                <a:latin typeface="Cambria" panose="02040503050406030204" pitchFamily="18" charset="0"/>
                <a:ea typeface="Cambria" panose="02040503050406030204" pitchFamily="18" charset="0"/>
              </a:rPr>
              <a:t>№ 0000-000001 </a:t>
            </a:r>
            <a:r>
              <a:rPr lang="ru-RU" sz="1600" b="1" dirty="0" smtClean="0">
                <a:solidFill>
                  <a:schemeClr val="tx1"/>
                </a:solidFill>
                <a:latin typeface="Cambria" panose="02040503050406030204" pitchFamily="18" charset="0"/>
                <a:ea typeface="Cambria" panose="02040503050406030204" pitchFamily="18" charset="0"/>
              </a:rPr>
              <a:t>от </a:t>
            </a:r>
            <a:r>
              <a:rPr lang="ru-RU" sz="1600" b="1" dirty="0" smtClean="0">
                <a:solidFill>
                  <a:srgbClr val="FF0000"/>
                </a:solidFill>
                <a:latin typeface="Cambria" panose="02040503050406030204" pitchFamily="18" charset="0"/>
                <a:ea typeface="Cambria" panose="02040503050406030204" pitchFamily="18" charset="0"/>
              </a:rPr>
              <a:t>02.12.2023</a:t>
            </a:r>
            <a:r>
              <a:rPr lang="ru-RU" sz="1600" b="1" dirty="0" smtClean="0">
                <a:solidFill>
                  <a:schemeClr val="tx1"/>
                </a:solidFill>
                <a:latin typeface="Cambria" panose="02040503050406030204" pitchFamily="18" charset="0"/>
                <a:ea typeface="Cambria" panose="02040503050406030204" pitchFamily="18" charset="0"/>
              </a:rPr>
              <a:t> </a:t>
            </a:r>
            <a:endParaRPr lang="ru-RU" sz="1600" dirty="0" smtClean="0">
              <a:solidFill>
                <a:schemeClr val="tx1"/>
              </a:solidFill>
              <a:latin typeface="Cambria" panose="02040503050406030204" pitchFamily="18" charset="0"/>
              <a:ea typeface="Cambria" panose="02040503050406030204" pitchFamily="18" charset="0"/>
            </a:endParaRPr>
          </a:p>
        </p:txBody>
      </p:sp>
      <p:sp>
        <p:nvSpPr>
          <p:cNvPr id="32" name="Прямоугольник 31"/>
          <p:cNvSpPr/>
          <p:nvPr/>
        </p:nvSpPr>
        <p:spPr>
          <a:xfrm>
            <a:off x="6546097" y="1801505"/>
            <a:ext cx="1035806"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ИО 1</a:t>
            </a:r>
          </a:p>
        </p:txBody>
      </p:sp>
      <p:sp>
        <p:nvSpPr>
          <p:cNvPr id="33" name="Прямоугольник 32"/>
          <p:cNvSpPr/>
          <p:nvPr/>
        </p:nvSpPr>
        <p:spPr>
          <a:xfrm>
            <a:off x="6546097" y="2481527"/>
            <a:ext cx="1035806"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ИО </a:t>
            </a:r>
            <a:r>
              <a:rPr lang="en-US" sz="1600" dirty="0" smtClean="0">
                <a:solidFill>
                  <a:schemeClr val="tx1"/>
                </a:solidFill>
                <a:latin typeface="Cambria" panose="02040503050406030204" pitchFamily="18" charset="0"/>
                <a:ea typeface="Cambria" panose="02040503050406030204" pitchFamily="18" charset="0"/>
              </a:rPr>
              <a:t>2</a:t>
            </a:r>
            <a:endParaRPr lang="ru-RU" sz="1600" dirty="0" smtClean="0">
              <a:solidFill>
                <a:schemeClr val="tx1"/>
              </a:solidFill>
              <a:latin typeface="Cambria" panose="02040503050406030204" pitchFamily="18" charset="0"/>
              <a:ea typeface="Cambria" panose="02040503050406030204" pitchFamily="18" charset="0"/>
            </a:endParaRPr>
          </a:p>
        </p:txBody>
      </p:sp>
      <p:sp>
        <p:nvSpPr>
          <p:cNvPr id="34" name="Прямоугольник 33"/>
          <p:cNvSpPr/>
          <p:nvPr/>
        </p:nvSpPr>
        <p:spPr>
          <a:xfrm>
            <a:off x="6588856" y="4174591"/>
            <a:ext cx="1035806"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ИО </a:t>
            </a:r>
            <a:r>
              <a:rPr lang="en-US" sz="1600" dirty="0" smtClean="0">
                <a:solidFill>
                  <a:schemeClr val="tx1"/>
                </a:solidFill>
                <a:latin typeface="Cambria" panose="02040503050406030204" pitchFamily="18" charset="0"/>
                <a:ea typeface="Cambria" panose="02040503050406030204" pitchFamily="18" charset="0"/>
              </a:rPr>
              <a:t>N</a:t>
            </a:r>
            <a:endParaRPr lang="ru-RU" sz="1600" dirty="0" smtClean="0">
              <a:solidFill>
                <a:schemeClr val="tx1"/>
              </a:solidFill>
              <a:latin typeface="Cambria" panose="02040503050406030204" pitchFamily="18" charset="0"/>
              <a:ea typeface="Cambria" panose="02040503050406030204" pitchFamily="18" charset="0"/>
            </a:endParaRPr>
          </a:p>
        </p:txBody>
      </p:sp>
      <p:sp>
        <p:nvSpPr>
          <p:cNvPr id="35" name="Прямоугольник 34"/>
          <p:cNvSpPr/>
          <p:nvPr/>
        </p:nvSpPr>
        <p:spPr>
          <a:xfrm>
            <a:off x="6552572" y="3194876"/>
            <a:ext cx="1035806" cy="796056"/>
          </a:xfrm>
          <a:prstGeom prst="rect">
            <a:avLst/>
          </a:prstGeom>
          <a:solidFill>
            <a:schemeClr val="lt1"/>
          </a:solidFill>
          <a:ln>
            <a:noFill/>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1600" dirty="0" smtClean="0">
                <a:solidFill>
                  <a:schemeClr val="tx1"/>
                </a:solidFill>
                <a:latin typeface="Cambria" panose="02040503050406030204" pitchFamily="18" charset="0"/>
                <a:ea typeface="Cambria" panose="02040503050406030204" pitchFamily="18" charset="0"/>
              </a:rPr>
              <a:t>.</a:t>
            </a:r>
          </a:p>
          <a:p>
            <a:pPr algn="ctr"/>
            <a:r>
              <a:rPr lang="en-US" sz="1600" dirty="0" smtClean="0">
                <a:solidFill>
                  <a:schemeClr val="tx1"/>
                </a:solidFill>
                <a:latin typeface="Cambria" panose="02040503050406030204" pitchFamily="18" charset="0"/>
                <a:ea typeface="Cambria" panose="02040503050406030204" pitchFamily="18" charset="0"/>
              </a:rPr>
              <a:t>.</a:t>
            </a:r>
          </a:p>
          <a:p>
            <a:pPr algn="ctr"/>
            <a:r>
              <a:rPr lang="en-US" sz="1600" dirty="0">
                <a:solidFill>
                  <a:schemeClr val="tx1"/>
                </a:solidFill>
                <a:latin typeface="Cambria" panose="02040503050406030204" pitchFamily="18" charset="0"/>
                <a:ea typeface="Cambria" panose="02040503050406030204" pitchFamily="18" charset="0"/>
              </a:rPr>
              <a:t>.</a:t>
            </a:r>
            <a:endParaRPr lang="en-US" sz="1600" dirty="0" smtClean="0">
              <a:solidFill>
                <a:schemeClr val="tx1"/>
              </a:solidFill>
              <a:latin typeface="Cambria" panose="02040503050406030204" pitchFamily="18" charset="0"/>
              <a:ea typeface="Cambria" panose="02040503050406030204" pitchFamily="18" charset="0"/>
            </a:endParaRPr>
          </a:p>
          <a:p>
            <a:pPr algn="ctr"/>
            <a:endParaRPr lang="ru-RU" sz="1600" dirty="0" smtClean="0">
              <a:solidFill>
                <a:schemeClr val="tx1"/>
              </a:solidFill>
              <a:latin typeface="Cambria" panose="02040503050406030204" pitchFamily="18" charset="0"/>
              <a:ea typeface="Cambria" panose="02040503050406030204" pitchFamily="18" charset="0"/>
            </a:endParaRPr>
          </a:p>
        </p:txBody>
      </p:sp>
      <p:sp>
        <p:nvSpPr>
          <p:cNvPr id="10" name="Правая фигурная скобка 9"/>
          <p:cNvSpPr/>
          <p:nvPr/>
        </p:nvSpPr>
        <p:spPr>
          <a:xfrm>
            <a:off x="5688876" y="2020558"/>
            <a:ext cx="581294" cy="2630774"/>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36" name="Правая фигурная скобка 35"/>
          <p:cNvSpPr/>
          <p:nvPr/>
        </p:nvSpPr>
        <p:spPr>
          <a:xfrm>
            <a:off x="7699107" y="1998787"/>
            <a:ext cx="581294" cy="1137721"/>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11" name="Прямоугольник 10"/>
          <p:cNvSpPr/>
          <p:nvPr/>
        </p:nvSpPr>
        <p:spPr>
          <a:xfrm>
            <a:off x="1578175" y="5066091"/>
            <a:ext cx="10319658" cy="1371923"/>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000" dirty="0">
                <a:solidFill>
                  <a:schemeClr val="tx1"/>
                </a:solidFill>
                <a:latin typeface="Cambria" panose="02040503050406030204" pitchFamily="18" charset="0"/>
                <a:ea typeface="Cambria" panose="02040503050406030204" pitchFamily="18" charset="0"/>
                <a:cs typeface="Times New Roman" panose="02020603050405020304" pitchFamily="18" charset="0"/>
              </a:rPr>
              <a:t>В Акте (ф. 0510463) обобщаются результаты инвентаризации, отраженные в инвентаризационных описях, если инвентаризация по группам объектов была проведена </a:t>
            </a:r>
            <a:r>
              <a:rPr lang="ru-RU" sz="20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по одному Решению (ф. 0510439) и по состоянию на одну дату</a:t>
            </a:r>
            <a:r>
              <a:rPr lang="ru-RU" sz="2000" dirty="0">
                <a:solidFill>
                  <a:schemeClr val="tx1"/>
                </a:solidFill>
                <a:latin typeface="Cambria" panose="02040503050406030204" pitchFamily="18" charset="0"/>
                <a:ea typeface="Cambria" panose="02040503050406030204" pitchFamily="18" charset="0"/>
                <a:cs typeface="Times New Roman" panose="02020603050405020304" pitchFamily="18" charset="0"/>
              </a:rPr>
              <a:t>.</a:t>
            </a:r>
          </a:p>
        </p:txBody>
      </p:sp>
      <p:pic>
        <p:nvPicPr>
          <p:cNvPr id="37" name="Рисунок 36"/>
          <p:cNvPicPr>
            <a:picLocks noChangeAspect="1"/>
          </p:cNvPicPr>
          <p:nvPr/>
        </p:nvPicPr>
        <p:blipFill>
          <a:blip r:embed="rId3"/>
          <a:stretch>
            <a:fillRect/>
          </a:stretch>
        </p:blipFill>
        <p:spPr>
          <a:xfrm>
            <a:off x="1089590" y="5279571"/>
            <a:ext cx="525826" cy="472481"/>
          </a:xfrm>
          <a:prstGeom prst="rect">
            <a:avLst/>
          </a:prstGeom>
        </p:spPr>
      </p:pic>
      <p:sp>
        <p:nvSpPr>
          <p:cNvPr id="38" name="Прямоугольник 37"/>
          <p:cNvSpPr/>
          <p:nvPr/>
        </p:nvSpPr>
        <p:spPr>
          <a:xfrm>
            <a:off x="289204" y="5399006"/>
            <a:ext cx="1265091" cy="923330"/>
          </a:xfrm>
          <a:prstGeom prst="rect">
            <a:avLst/>
          </a:prstGeom>
          <a:noFill/>
        </p:spPr>
        <p:txBody>
          <a:bodyPr wrap="none" lIns="91440" tIns="45720" rIns="91440" bIns="45720">
            <a:spAutoFit/>
          </a:bodyPr>
          <a:lstStyle/>
          <a:p>
            <a:pPr algn="ctr"/>
            <a:r>
              <a:rPr lang="en-U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61</a:t>
            </a:r>
            <a:r>
              <a:rPr lang="ru-RU"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н</a:t>
            </a:r>
            <a:endParaRPr lang="ru-RU"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9" name="Прямоугольник 38"/>
          <p:cNvSpPr/>
          <p:nvPr/>
        </p:nvSpPr>
        <p:spPr>
          <a:xfrm>
            <a:off x="8562496" y="3392911"/>
            <a:ext cx="3178632" cy="1210711"/>
          </a:xfrm>
          <a:prstGeom prst="rect">
            <a:avLst/>
          </a:prstGeom>
          <a:ln>
            <a:round/>
          </a:ln>
          <a:effectLst>
            <a:glow rad="127000">
              <a:schemeClr val="accent1">
                <a:lumMod val="40000"/>
                <a:lumOff val="60000"/>
              </a:schemeClr>
            </a:glow>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b="1" dirty="0">
                <a:solidFill>
                  <a:schemeClr val="tx1"/>
                </a:solidFill>
                <a:latin typeface="Cambria" panose="02040503050406030204" pitchFamily="18" charset="0"/>
                <a:ea typeface="Cambria" panose="02040503050406030204" pitchFamily="18" charset="0"/>
              </a:rPr>
              <a:t>Акт о результатах </a:t>
            </a:r>
            <a:r>
              <a:rPr lang="ru-RU" sz="1600" b="1" dirty="0" smtClean="0">
                <a:solidFill>
                  <a:schemeClr val="tx1"/>
                </a:solidFill>
                <a:latin typeface="Cambria" panose="02040503050406030204" pitchFamily="18" charset="0"/>
                <a:ea typeface="Cambria" panose="02040503050406030204" pitchFamily="18" charset="0"/>
              </a:rPr>
              <a:t>инвентаризации (</a:t>
            </a:r>
            <a:r>
              <a:rPr lang="ru-RU" sz="1600" b="1" dirty="0">
                <a:solidFill>
                  <a:schemeClr val="tx1"/>
                </a:solidFill>
                <a:latin typeface="Cambria" panose="02040503050406030204" pitchFamily="18" charset="0"/>
                <a:ea typeface="Cambria" panose="02040503050406030204" pitchFamily="18" charset="0"/>
              </a:rPr>
              <a:t>ф</a:t>
            </a:r>
            <a:r>
              <a:rPr lang="ru-RU" sz="1600" b="1" dirty="0" smtClean="0">
                <a:solidFill>
                  <a:schemeClr val="tx1"/>
                </a:solidFill>
                <a:latin typeface="Cambria" panose="02040503050406030204" pitchFamily="18" charset="0"/>
                <a:ea typeface="Cambria" panose="02040503050406030204" pitchFamily="18" charset="0"/>
              </a:rPr>
              <a:t>. 0510463) </a:t>
            </a:r>
            <a:r>
              <a:rPr lang="ru-RU" sz="1600" b="1" dirty="0">
                <a:solidFill>
                  <a:schemeClr val="tx1"/>
                </a:solidFill>
                <a:latin typeface="Cambria" panose="02040503050406030204" pitchFamily="18" charset="0"/>
                <a:ea typeface="Cambria" panose="02040503050406030204" pitchFamily="18" charset="0"/>
              </a:rPr>
              <a:t>№ </a:t>
            </a:r>
            <a:r>
              <a:rPr lang="ru-RU" sz="1600" b="1" dirty="0" smtClean="0">
                <a:solidFill>
                  <a:schemeClr val="tx1"/>
                </a:solidFill>
                <a:latin typeface="Cambria" panose="02040503050406030204" pitchFamily="18" charset="0"/>
                <a:ea typeface="Cambria" panose="02040503050406030204" pitchFamily="18" charset="0"/>
              </a:rPr>
              <a:t>0000-000002 от </a:t>
            </a:r>
            <a:r>
              <a:rPr lang="ru-RU" sz="1600" b="1" dirty="0" smtClean="0">
                <a:solidFill>
                  <a:srgbClr val="FF0000"/>
                </a:solidFill>
                <a:latin typeface="Cambria" panose="02040503050406030204" pitchFamily="18" charset="0"/>
                <a:ea typeface="Cambria" panose="02040503050406030204" pitchFamily="18" charset="0"/>
              </a:rPr>
              <a:t>16.12.2023</a:t>
            </a:r>
            <a:r>
              <a:rPr lang="ru-RU" sz="1600" b="1" dirty="0" smtClean="0">
                <a:solidFill>
                  <a:schemeClr val="tx1"/>
                </a:solidFill>
                <a:latin typeface="Cambria" panose="02040503050406030204" pitchFamily="18" charset="0"/>
                <a:ea typeface="Cambria" panose="02040503050406030204" pitchFamily="18" charset="0"/>
              </a:rPr>
              <a:t> </a:t>
            </a:r>
            <a:endParaRPr lang="ru-RU" sz="1600" dirty="0" smtClean="0">
              <a:solidFill>
                <a:schemeClr val="tx1"/>
              </a:solidFill>
              <a:latin typeface="Cambria" panose="02040503050406030204" pitchFamily="18" charset="0"/>
              <a:ea typeface="Cambria" panose="02040503050406030204" pitchFamily="18" charset="0"/>
            </a:endParaRPr>
          </a:p>
        </p:txBody>
      </p:sp>
      <p:sp>
        <p:nvSpPr>
          <p:cNvPr id="40" name="Правая фигурная скобка 39"/>
          <p:cNvSpPr/>
          <p:nvPr/>
        </p:nvSpPr>
        <p:spPr>
          <a:xfrm>
            <a:off x="7749909" y="3515527"/>
            <a:ext cx="581294" cy="1137721"/>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grpSp>
        <p:nvGrpSpPr>
          <p:cNvPr id="41" name="Группа 40"/>
          <p:cNvGrpSpPr/>
          <p:nvPr/>
        </p:nvGrpSpPr>
        <p:grpSpPr>
          <a:xfrm>
            <a:off x="94919" y="77607"/>
            <a:ext cx="2281366" cy="749490"/>
            <a:chOff x="69947" y="50611"/>
            <a:chExt cx="2557465" cy="838389"/>
          </a:xfrm>
        </p:grpSpPr>
        <p:pic>
          <p:nvPicPr>
            <p:cNvPr id="42" name="Рисунок 41" descr="Межрегиональное бухгалтерское УФК"/>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b="20714"/>
            <a:stretch/>
          </p:blipFill>
          <p:spPr bwMode="auto">
            <a:xfrm>
              <a:off x="69947" y="50611"/>
              <a:ext cx="857370" cy="838389"/>
            </a:xfrm>
            <a:prstGeom prst="rect">
              <a:avLst/>
            </a:prstGeom>
            <a:noFill/>
            <a:ln>
              <a:noFill/>
            </a:ln>
          </p:spPr>
        </p:pic>
        <p:pic>
          <p:nvPicPr>
            <p:cNvPr id="43" name="Рисунок 42" descr="Межрегиональное бухгалтерское УФК"/>
            <p:cNvPicPr/>
            <p:nvPr/>
          </p:nvPicPr>
          <p:blipFill rotWithShape="1">
            <a:blip r:embed="rId5">
              <a:duotone>
                <a:schemeClr val="accent1">
                  <a:shade val="45000"/>
                  <a:satMod val="135000"/>
                </a:schemeClr>
                <a:prstClr val="white"/>
              </a:duotone>
              <a:extLst>
                <a:ext uri="{28A0092B-C50C-407E-A947-70E740481C1C}">
                  <a14:useLocalDpi xmlns:a14="http://schemas.microsoft.com/office/drawing/2010/main" val="0"/>
                </a:ext>
              </a:extLst>
            </a:blip>
            <a:srcRect t="78385"/>
            <a:stretch/>
          </p:blipFill>
          <p:spPr bwMode="auto">
            <a:xfrm>
              <a:off x="912673" y="257261"/>
              <a:ext cx="1714739" cy="457124"/>
            </a:xfrm>
            <a:prstGeom prst="rect">
              <a:avLst/>
            </a:prstGeom>
            <a:noFill/>
            <a:ln>
              <a:noFill/>
            </a:ln>
          </p:spPr>
        </p:pic>
      </p:grpSp>
    </p:spTree>
    <p:extLst>
      <p:ext uri="{BB962C8B-B14F-4D97-AF65-F5344CB8AC3E}">
        <p14:creationId xmlns:p14="http://schemas.microsoft.com/office/powerpoint/2010/main" val="416584206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1"/>
          <p:cNvSpPr txBox="1">
            <a:spLocks/>
          </p:cNvSpPr>
          <p:nvPr/>
        </p:nvSpPr>
        <p:spPr>
          <a:xfrm>
            <a:off x="3152019" y="139511"/>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anose="02040503050406030204" pitchFamily="18" charset="0"/>
                <a:ea typeface="Cambria" panose="02040503050406030204" pitchFamily="18" charset="0"/>
                <a:cs typeface="Times New Roman" panose="02020603050405020304" pitchFamily="18" charset="0"/>
              </a:rPr>
              <a:t>Организационные рекомендации при оформлении «</a:t>
            </a:r>
            <a:r>
              <a:rPr lang="ru-RU" sz="2000" dirty="0">
                <a:solidFill>
                  <a:srgbClr val="002060"/>
                </a:solidFill>
                <a:latin typeface="Cambria" panose="02040503050406030204" pitchFamily="18" charset="0"/>
                <a:ea typeface="Cambria" panose="02040503050406030204" pitchFamily="18" charset="0"/>
                <a:cs typeface="Times New Roman" panose="02020603050405020304" pitchFamily="18" charset="0"/>
              </a:rPr>
              <a:t>Решение о проведении инвентаризации </a:t>
            </a:r>
            <a:r>
              <a:rPr lang="ru-RU" sz="2000" dirty="0" smtClean="0">
                <a:solidFill>
                  <a:srgbClr val="002060"/>
                </a:solidFill>
                <a:latin typeface="Cambria" panose="02040503050406030204" pitchFamily="18" charset="0"/>
                <a:ea typeface="Cambria" panose="02040503050406030204" pitchFamily="18" charset="0"/>
                <a:cs typeface="Times New Roman" panose="02020603050405020304" pitchFamily="18" charset="0"/>
              </a:rPr>
              <a:t>(ф. 0510439)» </a:t>
            </a:r>
            <a:endParaRPr lang="ru-RU" sz="2000" dirty="0">
              <a:solidFill>
                <a:schemeClr val="accent5">
                  <a:lumMod val="75000"/>
                </a:schemeClr>
              </a:solidFill>
              <a:latin typeface="Cambria" panose="02040503050406030204" pitchFamily="18" charset="0"/>
              <a:ea typeface="Cambria" panose="02040503050406030204" pitchFamily="18" charset="0"/>
              <a:cs typeface="Times New Roman" panose="02020603050405020304" pitchFamily="18" charset="0"/>
            </a:endParaRPr>
          </a:p>
        </p:txBody>
      </p:sp>
      <p:cxnSp>
        <p:nvCxnSpPr>
          <p:cNvPr id="5" name="Прямая со стрелкой 4"/>
          <p:cNvCxnSpPr/>
          <p:nvPr/>
        </p:nvCxnSpPr>
        <p:spPr>
          <a:xfrm>
            <a:off x="-383" y="918260"/>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6" name="Группа 5"/>
          <p:cNvGrpSpPr/>
          <p:nvPr/>
        </p:nvGrpSpPr>
        <p:grpSpPr>
          <a:xfrm>
            <a:off x="2708017" y="214478"/>
            <a:ext cx="9909" cy="547802"/>
            <a:chOff x="2701193" y="252079"/>
            <a:chExt cx="9909" cy="547802"/>
          </a:xfrm>
        </p:grpSpPr>
        <p:cxnSp>
          <p:nvCxnSpPr>
            <p:cNvPr id="7" name="Прямая соединительная линия 6"/>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18" name="Прямоугольник 17"/>
          <p:cNvSpPr/>
          <p:nvPr/>
        </p:nvSpPr>
        <p:spPr>
          <a:xfrm>
            <a:off x="94919" y="1284853"/>
            <a:ext cx="5521387" cy="654981"/>
          </a:xfrm>
          <a:prstGeom prst="rect">
            <a:avLst/>
          </a:prstGeom>
          <a:ln>
            <a:round/>
          </a:ln>
          <a:effectLst>
            <a:glow rad="127000">
              <a:schemeClr val="accent1">
                <a:lumMod val="40000"/>
                <a:lumOff val="60000"/>
              </a:schemeClr>
            </a:glow>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b="1" dirty="0" smtClean="0">
                <a:solidFill>
                  <a:schemeClr val="tx1"/>
                </a:solidFill>
                <a:latin typeface="Cambria" panose="02040503050406030204" pitchFamily="18" charset="0"/>
                <a:ea typeface="Cambria" panose="02040503050406030204" pitchFamily="18" charset="0"/>
              </a:rPr>
              <a:t>Решение </a:t>
            </a:r>
            <a:r>
              <a:rPr lang="ru-RU" sz="1600" b="1" dirty="0">
                <a:solidFill>
                  <a:schemeClr val="tx1"/>
                </a:solidFill>
                <a:latin typeface="Cambria" panose="02040503050406030204" pitchFamily="18" charset="0"/>
                <a:ea typeface="Cambria" panose="02040503050406030204" pitchFamily="18" charset="0"/>
              </a:rPr>
              <a:t>о проведении инвентаризации</a:t>
            </a:r>
          </a:p>
          <a:p>
            <a:pPr algn="ctr"/>
            <a:r>
              <a:rPr lang="ru-RU" sz="1600" b="1" dirty="0" smtClean="0">
                <a:solidFill>
                  <a:schemeClr val="tx1"/>
                </a:solidFill>
                <a:latin typeface="Cambria" panose="02040503050406030204" pitchFamily="18" charset="0"/>
                <a:ea typeface="Cambria" panose="02040503050406030204" pitchFamily="18" charset="0"/>
              </a:rPr>
              <a:t>(ф. </a:t>
            </a:r>
            <a:r>
              <a:rPr lang="ru-RU" sz="1600" b="1" dirty="0">
                <a:solidFill>
                  <a:schemeClr val="tx1"/>
                </a:solidFill>
                <a:latin typeface="Cambria" panose="02040503050406030204" pitchFamily="18" charset="0"/>
                <a:ea typeface="Cambria" panose="02040503050406030204" pitchFamily="18" charset="0"/>
              </a:rPr>
              <a:t>0510439) № </a:t>
            </a:r>
            <a:r>
              <a:rPr lang="ru-RU" sz="1600" b="1" dirty="0" smtClean="0">
                <a:solidFill>
                  <a:schemeClr val="tx1"/>
                </a:solidFill>
                <a:latin typeface="Cambria" panose="02040503050406030204" pitchFamily="18" charset="0"/>
                <a:ea typeface="Cambria" panose="02040503050406030204" pitchFamily="18" charset="0"/>
              </a:rPr>
              <a:t>00РП-000001 от 20.09.2023 </a:t>
            </a:r>
            <a:endParaRPr lang="ru-RU" sz="1600" dirty="0" smtClean="0">
              <a:solidFill>
                <a:schemeClr val="tx1"/>
              </a:solidFill>
              <a:latin typeface="Cambria" panose="02040503050406030204" pitchFamily="18" charset="0"/>
              <a:ea typeface="Cambria" panose="02040503050406030204" pitchFamily="18" charset="0"/>
            </a:endParaRPr>
          </a:p>
        </p:txBody>
      </p:sp>
      <p:sp>
        <p:nvSpPr>
          <p:cNvPr id="19" name="Прямоугольник 18"/>
          <p:cNvSpPr/>
          <p:nvPr/>
        </p:nvSpPr>
        <p:spPr>
          <a:xfrm>
            <a:off x="252762" y="2678389"/>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chemeClr val="tx1"/>
                </a:solidFill>
                <a:latin typeface="Cambria" panose="02040503050406030204" pitchFamily="18" charset="0"/>
                <a:ea typeface="Cambria" panose="02040503050406030204" pitchFamily="18" charset="0"/>
              </a:rPr>
              <a:t>Основные средства</a:t>
            </a:r>
            <a:endParaRPr lang="ru-RU" sz="1600" dirty="0" smtClean="0">
              <a:solidFill>
                <a:schemeClr val="tx1"/>
              </a:solidFill>
              <a:latin typeface="Cambria" panose="02040503050406030204" pitchFamily="18" charset="0"/>
              <a:ea typeface="Cambria" panose="02040503050406030204" pitchFamily="18" charset="0"/>
            </a:endParaRPr>
          </a:p>
        </p:txBody>
      </p:sp>
      <p:sp>
        <p:nvSpPr>
          <p:cNvPr id="20" name="Прямоугольник 19"/>
          <p:cNvSpPr/>
          <p:nvPr/>
        </p:nvSpPr>
        <p:spPr>
          <a:xfrm>
            <a:off x="3789683" y="2678389"/>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rgbClr val="FF0000"/>
                </a:solidFill>
                <a:latin typeface="Cambria" panose="02040503050406030204" pitchFamily="18" charset="0"/>
                <a:ea typeface="Cambria" panose="02040503050406030204" pitchFamily="18" charset="0"/>
              </a:rPr>
              <a:t>С 01.10.2023 по 01.12.2023</a:t>
            </a:r>
          </a:p>
        </p:txBody>
      </p:sp>
      <p:sp>
        <p:nvSpPr>
          <p:cNvPr id="21" name="Прямоугольник 20"/>
          <p:cNvSpPr/>
          <p:nvPr/>
        </p:nvSpPr>
        <p:spPr>
          <a:xfrm>
            <a:off x="252762" y="3335951"/>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chemeClr val="tx1"/>
                </a:solidFill>
                <a:latin typeface="Cambria" panose="02040503050406030204" pitchFamily="18" charset="0"/>
                <a:ea typeface="Cambria" panose="02040503050406030204" pitchFamily="18" charset="0"/>
              </a:rPr>
              <a:t>Нематериальные активы</a:t>
            </a:r>
            <a:endParaRPr lang="ru-RU" sz="1600" dirty="0" smtClean="0">
              <a:solidFill>
                <a:schemeClr val="tx1"/>
              </a:solidFill>
              <a:latin typeface="Cambria" panose="02040503050406030204" pitchFamily="18" charset="0"/>
              <a:ea typeface="Cambria" panose="02040503050406030204" pitchFamily="18" charset="0"/>
            </a:endParaRPr>
          </a:p>
        </p:txBody>
      </p:sp>
      <p:sp>
        <p:nvSpPr>
          <p:cNvPr id="22" name="Прямоугольник 21"/>
          <p:cNvSpPr/>
          <p:nvPr/>
        </p:nvSpPr>
        <p:spPr>
          <a:xfrm>
            <a:off x="3789683" y="3335951"/>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rgbClr val="FF0000"/>
                </a:solidFill>
                <a:latin typeface="Cambria" panose="02040503050406030204" pitchFamily="18" charset="0"/>
                <a:ea typeface="Cambria" panose="02040503050406030204" pitchFamily="18" charset="0"/>
              </a:rPr>
              <a:t>С 15.11.2023 по 05.12.2023</a:t>
            </a:r>
          </a:p>
        </p:txBody>
      </p:sp>
      <p:sp>
        <p:nvSpPr>
          <p:cNvPr id="23" name="Прямоугольник 22"/>
          <p:cNvSpPr/>
          <p:nvPr/>
        </p:nvSpPr>
        <p:spPr>
          <a:xfrm>
            <a:off x="252762" y="3996351"/>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chemeClr val="tx1"/>
                </a:solidFill>
                <a:latin typeface="Cambria" panose="02040503050406030204" pitchFamily="18" charset="0"/>
                <a:ea typeface="Cambria" panose="02040503050406030204" pitchFamily="18" charset="0"/>
              </a:rPr>
              <a:t>Непроизведенные активы</a:t>
            </a:r>
            <a:endParaRPr lang="ru-RU" sz="1600" dirty="0" smtClean="0">
              <a:solidFill>
                <a:schemeClr val="tx1"/>
              </a:solidFill>
              <a:latin typeface="Cambria" panose="02040503050406030204" pitchFamily="18" charset="0"/>
              <a:ea typeface="Cambria" panose="02040503050406030204" pitchFamily="18" charset="0"/>
            </a:endParaRPr>
          </a:p>
        </p:txBody>
      </p:sp>
      <p:sp>
        <p:nvSpPr>
          <p:cNvPr id="24" name="Прямоугольник 23"/>
          <p:cNvSpPr/>
          <p:nvPr/>
        </p:nvSpPr>
        <p:spPr>
          <a:xfrm>
            <a:off x="3789683" y="3996351"/>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rgbClr val="FF0000"/>
                </a:solidFill>
                <a:latin typeface="Cambria" panose="02040503050406030204" pitchFamily="18" charset="0"/>
                <a:ea typeface="Cambria" panose="02040503050406030204" pitchFamily="18" charset="0"/>
              </a:rPr>
              <a:t>С 20.11.2023 по 15.12.2023</a:t>
            </a:r>
          </a:p>
        </p:txBody>
      </p:sp>
      <p:sp>
        <p:nvSpPr>
          <p:cNvPr id="25" name="Прямоугольник 24"/>
          <p:cNvSpPr/>
          <p:nvPr/>
        </p:nvSpPr>
        <p:spPr>
          <a:xfrm>
            <a:off x="2288543" y="2678389"/>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На 01.10.2023</a:t>
            </a:r>
          </a:p>
        </p:txBody>
      </p:sp>
      <p:sp>
        <p:nvSpPr>
          <p:cNvPr id="26" name="Прямоугольник 25"/>
          <p:cNvSpPr/>
          <p:nvPr/>
        </p:nvSpPr>
        <p:spPr>
          <a:xfrm>
            <a:off x="2288543" y="3335951"/>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chemeClr val="tx1"/>
                </a:solidFill>
                <a:latin typeface="Cambria" panose="02040503050406030204" pitchFamily="18" charset="0"/>
                <a:ea typeface="Cambria" panose="02040503050406030204" pitchFamily="18" charset="0"/>
              </a:rPr>
              <a:t>На </a:t>
            </a:r>
            <a:r>
              <a:rPr lang="ru-RU" sz="1600" dirty="0" smtClean="0">
                <a:solidFill>
                  <a:schemeClr val="tx1"/>
                </a:solidFill>
                <a:latin typeface="Cambria" panose="02040503050406030204" pitchFamily="18" charset="0"/>
                <a:ea typeface="Cambria" panose="02040503050406030204" pitchFamily="18" charset="0"/>
              </a:rPr>
              <a:t>01.10.2023</a:t>
            </a:r>
            <a:endParaRPr lang="ru-RU" sz="1600" dirty="0">
              <a:solidFill>
                <a:schemeClr val="tx1"/>
              </a:solidFill>
              <a:latin typeface="Cambria" panose="02040503050406030204" pitchFamily="18" charset="0"/>
              <a:ea typeface="Cambria" panose="02040503050406030204" pitchFamily="18" charset="0"/>
            </a:endParaRPr>
          </a:p>
        </p:txBody>
      </p:sp>
      <p:sp>
        <p:nvSpPr>
          <p:cNvPr id="27" name="Прямоугольник 26"/>
          <p:cNvSpPr/>
          <p:nvPr/>
        </p:nvSpPr>
        <p:spPr>
          <a:xfrm>
            <a:off x="2288543" y="3996351"/>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chemeClr val="tx1"/>
                </a:solidFill>
                <a:latin typeface="Cambria" panose="02040503050406030204" pitchFamily="18" charset="0"/>
                <a:ea typeface="Cambria" panose="02040503050406030204" pitchFamily="18" charset="0"/>
              </a:rPr>
              <a:t>На </a:t>
            </a:r>
            <a:r>
              <a:rPr lang="ru-RU" sz="1600" dirty="0" smtClean="0">
                <a:solidFill>
                  <a:schemeClr val="tx1"/>
                </a:solidFill>
                <a:latin typeface="Cambria" panose="02040503050406030204" pitchFamily="18" charset="0"/>
                <a:ea typeface="Cambria" panose="02040503050406030204" pitchFamily="18" charset="0"/>
              </a:rPr>
              <a:t>01.10.2023</a:t>
            </a:r>
            <a:endParaRPr lang="ru-RU" sz="1600" dirty="0">
              <a:solidFill>
                <a:schemeClr val="tx1"/>
              </a:solidFill>
              <a:latin typeface="Cambria" panose="02040503050406030204" pitchFamily="18" charset="0"/>
              <a:ea typeface="Cambria" panose="02040503050406030204" pitchFamily="18" charset="0"/>
            </a:endParaRPr>
          </a:p>
        </p:txBody>
      </p:sp>
      <p:sp>
        <p:nvSpPr>
          <p:cNvPr id="28" name="Прямоугольник 27"/>
          <p:cNvSpPr/>
          <p:nvPr/>
        </p:nvSpPr>
        <p:spPr>
          <a:xfrm>
            <a:off x="253273" y="2020558"/>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Группа объектов</a:t>
            </a:r>
          </a:p>
        </p:txBody>
      </p:sp>
      <p:sp>
        <p:nvSpPr>
          <p:cNvPr id="29" name="Прямоугольник 28"/>
          <p:cNvSpPr/>
          <p:nvPr/>
        </p:nvSpPr>
        <p:spPr>
          <a:xfrm>
            <a:off x="3790194" y="2020558"/>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Срок проведения </a:t>
            </a:r>
          </a:p>
        </p:txBody>
      </p:sp>
      <p:sp>
        <p:nvSpPr>
          <p:cNvPr id="30" name="Прямоугольник 29"/>
          <p:cNvSpPr/>
          <p:nvPr/>
        </p:nvSpPr>
        <p:spPr>
          <a:xfrm>
            <a:off x="2289054" y="2020558"/>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Дата по состоянию на</a:t>
            </a:r>
          </a:p>
        </p:txBody>
      </p:sp>
      <p:sp>
        <p:nvSpPr>
          <p:cNvPr id="11" name="Прямоугольник 10"/>
          <p:cNvSpPr/>
          <p:nvPr/>
        </p:nvSpPr>
        <p:spPr>
          <a:xfrm>
            <a:off x="1788694" y="5120642"/>
            <a:ext cx="4031536" cy="1371923"/>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000" dirty="0">
                <a:solidFill>
                  <a:schemeClr val="tx1"/>
                </a:solidFill>
                <a:latin typeface="Cambria" panose="02040503050406030204" pitchFamily="18" charset="0"/>
                <a:ea typeface="Cambria" panose="02040503050406030204" pitchFamily="18" charset="0"/>
                <a:cs typeface="Times New Roman" panose="02020603050405020304" pitchFamily="18" charset="0"/>
              </a:rPr>
              <a:t>Внесение изменений в Решение (ф. 0510439) допускается </a:t>
            </a:r>
            <a:r>
              <a:rPr lang="ru-RU" sz="2000" dirty="0">
                <a:solidFill>
                  <a:srgbClr val="FF0000"/>
                </a:solidFill>
                <a:latin typeface="Cambria" panose="02040503050406030204" pitchFamily="18" charset="0"/>
                <a:ea typeface="Cambria" panose="02040503050406030204" pitchFamily="18" charset="0"/>
                <a:cs typeface="Times New Roman" panose="02020603050405020304" pitchFamily="18" charset="0"/>
              </a:rPr>
              <a:t>до начала проведения</a:t>
            </a:r>
            <a:r>
              <a:rPr lang="ru-RU" sz="2000" dirty="0">
                <a:solidFill>
                  <a:schemeClr val="tx1"/>
                </a:solidFill>
                <a:latin typeface="Cambria" panose="02040503050406030204" pitchFamily="18" charset="0"/>
                <a:ea typeface="Cambria" panose="02040503050406030204" pitchFamily="18" charset="0"/>
                <a:cs typeface="Times New Roman" panose="02020603050405020304" pitchFamily="18" charset="0"/>
              </a:rPr>
              <a:t> субъектом учета </a:t>
            </a:r>
            <a:r>
              <a:rPr lang="ru-RU" sz="2000" dirty="0">
                <a:solidFill>
                  <a:srgbClr val="FF0000"/>
                </a:solidFill>
                <a:latin typeface="Cambria" panose="02040503050406030204" pitchFamily="18" charset="0"/>
                <a:ea typeface="Cambria" panose="02040503050406030204" pitchFamily="18" charset="0"/>
                <a:cs typeface="Times New Roman" panose="02020603050405020304" pitchFamily="18" charset="0"/>
              </a:rPr>
              <a:t>инвентаризации</a:t>
            </a:r>
          </a:p>
        </p:txBody>
      </p:sp>
      <p:pic>
        <p:nvPicPr>
          <p:cNvPr id="37" name="Рисунок 36"/>
          <p:cNvPicPr>
            <a:picLocks noChangeAspect="1"/>
          </p:cNvPicPr>
          <p:nvPr/>
        </p:nvPicPr>
        <p:blipFill>
          <a:blip r:embed="rId3"/>
          <a:stretch>
            <a:fillRect/>
          </a:stretch>
        </p:blipFill>
        <p:spPr>
          <a:xfrm>
            <a:off x="1089590" y="5279571"/>
            <a:ext cx="525826" cy="472481"/>
          </a:xfrm>
          <a:prstGeom prst="rect">
            <a:avLst/>
          </a:prstGeom>
        </p:spPr>
      </p:pic>
      <p:sp>
        <p:nvSpPr>
          <p:cNvPr id="38" name="Прямоугольник 37"/>
          <p:cNvSpPr/>
          <p:nvPr/>
        </p:nvSpPr>
        <p:spPr>
          <a:xfrm>
            <a:off x="289204" y="5399006"/>
            <a:ext cx="1265091" cy="923330"/>
          </a:xfrm>
          <a:prstGeom prst="rect">
            <a:avLst/>
          </a:prstGeom>
          <a:noFill/>
        </p:spPr>
        <p:txBody>
          <a:bodyPr wrap="none" lIns="91440" tIns="45720" rIns="91440" bIns="45720">
            <a:spAutoFit/>
          </a:bodyPr>
          <a:lstStyle/>
          <a:p>
            <a:pPr algn="ctr"/>
            <a:r>
              <a:rPr lang="en-U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61</a:t>
            </a:r>
            <a:r>
              <a:rPr lang="ru-RU"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н</a:t>
            </a:r>
            <a:endParaRPr lang="ru-RU"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41" name="Прямоугольник 40"/>
          <p:cNvSpPr/>
          <p:nvPr/>
        </p:nvSpPr>
        <p:spPr>
          <a:xfrm>
            <a:off x="6590066" y="1074400"/>
            <a:ext cx="5485102" cy="654981"/>
          </a:xfrm>
          <a:prstGeom prst="rect">
            <a:avLst/>
          </a:prstGeom>
          <a:ln>
            <a:round/>
          </a:ln>
          <a:effectLst>
            <a:glow rad="127000">
              <a:schemeClr val="accent1">
                <a:lumMod val="40000"/>
                <a:lumOff val="60000"/>
              </a:schemeClr>
            </a:glow>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b="1" dirty="0" smtClean="0">
                <a:solidFill>
                  <a:schemeClr val="tx1"/>
                </a:solidFill>
                <a:latin typeface="Cambria" panose="02040503050406030204" pitchFamily="18" charset="0"/>
                <a:ea typeface="Cambria" panose="02040503050406030204" pitchFamily="18" charset="0"/>
              </a:rPr>
              <a:t>Решение </a:t>
            </a:r>
            <a:r>
              <a:rPr lang="ru-RU" sz="1600" b="1" dirty="0">
                <a:solidFill>
                  <a:schemeClr val="tx1"/>
                </a:solidFill>
                <a:latin typeface="Cambria" panose="02040503050406030204" pitchFamily="18" charset="0"/>
                <a:ea typeface="Cambria" panose="02040503050406030204" pitchFamily="18" charset="0"/>
              </a:rPr>
              <a:t>о проведении инвентаризации</a:t>
            </a:r>
          </a:p>
          <a:p>
            <a:pPr algn="ctr"/>
            <a:r>
              <a:rPr lang="ru-RU" sz="1600" b="1" dirty="0" smtClean="0">
                <a:solidFill>
                  <a:schemeClr val="tx1"/>
                </a:solidFill>
                <a:latin typeface="Cambria" panose="02040503050406030204" pitchFamily="18" charset="0"/>
                <a:ea typeface="Cambria" panose="02040503050406030204" pitchFamily="18" charset="0"/>
              </a:rPr>
              <a:t>(ф. </a:t>
            </a:r>
            <a:r>
              <a:rPr lang="ru-RU" sz="1600" b="1" dirty="0">
                <a:solidFill>
                  <a:schemeClr val="tx1"/>
                </a:solidFill>
                <a:latin typeface="Cambria" panose="02040503050406030204" pitchFamily="18" charset="0"/>
                <a:ea typeface="Cambria" panose="02040503050406030204" pitchFamily="18" charset="0"/>
              </a:rPr>
              <a:t>0510439) № </a:t>
            </a:r>
            <a:r>
              <a:rPr lang="ru-RU" sz="1600" b="1" dirty="0" smtClean="0">
                <a:solidFill>
                  <a:schemeClr val="tx1"/>
                </a:solidFill>
                <a:latin typeface="Cambria" panose="02040503050406030204" pitchFamily="18" charset="0"/>
                <a:ea typeface="Cambria" panose="02040503050406030204" pitchFamily="18" charset="0"/>
              </a:rPr>
              <a:t>00РП-000001 от 20.09.2023 </a:t>
            </a:r>
            <a:endParaRPr lang="ru-RU" sz="1600" dirty="0" smtClean="0">
              <a:solidFill>
                <a:schemeClr val="tx1"/>
              </a:solidFill>
              <a:latin typeface="Cambria" panose="02040503050406030204" pitchFamily="18" charset="0"/>
              <a:ea typeface="Cambria" panose="02040503050406030204" pitchFamily="18" charset="0"/>
            </a:endParaRPr>
          </a:p>
        </p:txBody>
      </p:sp>
      <p:sp>
        <p:nvSpPr>
          <p:cNvPr id="42" name="Прямоугольник 41"/>
          <p:cNvSpPr/>
          <p:nvPr/>
        </p:nvSpPr>
        <p:spPr>
          <a:xfrm>
            <a:off x="6747908" y="2482450"/>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chemeClr val="tx1"/>
                </a:solidFill>
                <a:latin typeface="Cambria" panose="02040503050406030204" pitchFamily="18" charset="0"/>
                <a:ea typeface="Cambria" panose="02040503050406030204" pitchFamily="18" charset="0"/>
              </a:rPr>
              <a:t>Основные средства</a:t>
            </a:r>
            <a:endParaRPr lang="ru-RU" sz="1600" dirty="0" smtClean="0">
              <a:solidFill>
                <a:schemeClr val="tx1"/>
              </a:solidFill>
              <a:latin typeface="Cambria" panose="02040503050406030204" pitchFamily="18" charset="0"/>
              <a:ea typeface="Cambria" panose="02040503050406030204" pitchFamily="18" charset="0"/>
            </a:endParaRPr>
          </a:p>
        </p:txBody>
      </p:sp>
      <p:sp>
        <p:nvSpPr>
          <p:cNvPr id="43" name="Прямоугольник 42"/>
          <p:cNvSpPr/>
          <p:nvPr/>
        </p:nvSpPr>
        <p:spPr>
          <a:xfrm>
            <a:off x="10284829" y="2482450"/>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rgbClr val="FF0000"/>
                </a:solidFill>
                <a:latin typeface="Cambria" panose="02040503050406030204" pitchFamily="18" charset="0"/>
                <a:ea typeface="Cambria" panose="02040503050406030204" pitchFamily="18" charset="0"/>
              </a:rPr>
              <a:t>С 01.10.2023 по 01.12.2023</a:t>
            </a:r>
          </a:p>
        </p:txBody>
      </p:sp>
      <p:sp>
        <p:nvSpPr>
          <p:cNvPr id="44" name="Прямоугольник 43"/>
          <p:cNvSpPr/>
          <p:nvPr/>
        </p:nvSpPr>
        <p:spPr>
          <a:xfrm>
            <a:off x="8783689" y="2482450"/>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На 01.10.2023</a:t>
            </a:r>
          </a:p>
        </p:txBody>
      </p:sp>
      <p:sp>
        <p:nvSpPr>
          <p:cNvPr id="45" name="Прямоугольник 44"/>
          <p:cNvSpPr/>
          <p:nvPr/>
        </p:nvSpPr>
        <p:spPr>
          <a:xfrm>
            <a:off x="6748419" y="1824619"/>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Группа объектов</a:t>
            </a:r>
          </a:p>
        </p:txBody>
      </p:sp>
      <p:sp>
        <p:nvSpPr>
          <p:cNvPr id="46" name="Прямоугольник 45"/>
          <p:cNvSpPr/>
          <p:nvPr/>
        </p:nvSpPr>
        <p:spPr>
          <a:xfrm>
            <a:off x="10285340" y="1824619"/>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Срок проведения </a:t>
            </a:r>
          </a:p>
        </p:txBody>
      </p:sp>
      <p:sp>
        <p:nvSpPr>
          <p:cNvPr id="47" name="Прямоугольник 46"/>
          <p:cNvSpPr/>
          <p:nvPr/>
        </p:nvSpPr>
        <p:spPr>
          <a:xfrm>
            <a:off x="8784200" y="1824619"/>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Дата по состоянию на</a:t>
            </a:r>
          </a:p>
        </p:txBody>
      </p:sp>
      <p:sp>
        <p:nvSpPr>
          <p:cNvPr id="48" name="Прямоугольник 47"/>
          <p:cNvSpPr/>
          <p:nvPr/>
        </p:nvSpPr>
        <p:spPr>
          <a:xfrm>
            <a:off x="6553780" y="3244281"/>
            <a:ext cx="5521387" cy="654981"/>
          </a:xfrm>
          <a:prstGeom prst="rect">
            <a:avLst/>
          </a:prstGeom>
          <a:ln>
            <a:round/>
          </a:ln>
          <a:effectLst>
            <a:glow rad="127000">
              <a:schemeClr val="accent1">
                <a:lumMod val="40000"/>
                <a:lumOff val="60000"/>
              </a:schemeClr>
            </a:glow>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b="1" dirty="0" smtClean="0">
                <a:solidFill>
                  <a:schemeClr val="tx1"/>
                </a:solidFill>
                <a:latin typeface="Cambria" panose="02040503050406030204" pitchFamily="18" charset="0"/>
                <a:ea typeface="Cambria" panose="02040503050406030204" pitchFamily="18" charset="0"/>
              </a:rPr>
              <a:t>Решение </a:t>
            </a:r>
            <a:r>
              <a:rPr lang="ru-RU" sz="1600" b="1" dirty="0">
                <a:solidFill>
                  <a:schemeClr val="tx1"/>
                </a:solidFill>
                <a:latin typeface="Cambria" panose="02040503050406030204" pitchFamily="18" charset="0"/>
                <a:ea typeface="Cambria" panose="02040503050406030204" pitchFamily="18" charset="0"/>
              </a:rPr>
              <a:t>о проведении инвентаризации</a:t>
            </a:r>
          </a:p>
          <a:p>
            <a:pPr algn="ctr"/>
            <a:r>
              <a:rPr lang="ru-RU" sz="1600" b="1" dirty="0" smtClean="0">
                <a:solidFill>
                  <a:schemeClr val="tx1"/>
                </a:solidFill>
                <a:latin typeface="Cambria" panose="02040503050406030204" pitchFamily="18" charset="0"/>
                <a:ea typeface="Cambria" panose="02040503050406030204" pitchFamily="18" charset="0"/>
              </a:rPr>
              <a:t>(ф. </a:t>
            </a:r>
            <a:r>
              <a:rPr lang="ru-RU" sz="1600" b="1" dirty="0">
                <a:solidFill>
                  <a:schemeClr val="tx1"/>
                </a:solidFill>
                <a:latin typeface="Cambria" panose="02040503050406030204" pitchFamily="18" charset="0"/>
                <a:ea typeface="Cambria" panose="02040503050406030204" pitchFamily="18" charset="0"/>
              </a:rPr>
              <a:t>0510439) № </a:t>
            </a:r>
            <a:r>
              <a:rPr lang="ru-RU" sz="1600" b="1" dirty="0" smtClean="0">
                <a:solidFill>
                  <a:schemeClr val="tx1"/>
                </a:solidFill>
                <a:latin typeface="Cambria" panose="02040503050406030204" pitchFamily="18" charset="0"/>
                <a:ea typeface="Cambria" panose="02040503050406030204" pitchFamily="18" charset="0"/>
              </a:rPr>
              <a:t>00РП-000002 от 20.09.2023 </a:t>
            </a:r>
            <a:endParaRPr lang="ru-RU" sz="1600" dirty="0" smtClean="0">
              <a:solidFill>
                <a:schemeClr val="tx1"/>
              </a:solidFill>
              <a:latin typeface="Cambria" panose="02040503050406030204" pitchFamily="18" charset="0"/>
              <a:ea typeface="Cambria" panose="02040503050406030204" pitchFamily="18" charset="0"/>
            </a:endParaRPr>
          </a:p>
        </p:txBody>
      </p:sp>
      <p:sp>
        <p:nvSpPr>
          <p:cNvPr id="49" name="Прямоугольник 48"/>
          <p:cNvSpPr/>
          <p:nvPr/>
        </p:nvSpPr>
        <p:spPr>
          <a:xfrm>
            <a:off x="6712134" y="3979986"/>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Группа объектов</a:t>
            </a:r>
          </a:p>
        </p:txBody>
      </p:sp>
      <p:sp>
        <p:nvSpPr>
          <p:cNvPr id="50" name="Прямоугольник 49"/>
          <p:cNvSpPr/>
          <p:nvPr/>
        </p:nvSpPr>
        <p:spPr>
          <a:xfrm>
            <a:off x="10249055" y="3979986"/>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Срок проведения </a:t>
            </a:r>
          </a:p>
        </p:txBody>
      </p:sp>
      <p:sp>
        <p:nvSpPr>
          <p:cNvPr id="51" name="Прямоугольник 50"/>
          <p:cNvSpPr/>
          <p:nvPr/>
        </p:nvSpPr>
        <p:spPr>
          <a:xfrm>
            <a:off x="8747915" y="3979986"/>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Дата по состоянию на</a:t>
            </a:r>
          </a:p>
        </p:txBody>
      </p:sp>
      <p:sp>
        <p:nvSpPr>
          <p:cNvPr id="52" name="Прямоугольник 51"/>
          <p:cNvSpPr/>
          <p:nvPr/>
        </p:nvSpPr>
        <p:spPr>
          <a:xfrm>
            <a:off x="6718878" y="4649492"/>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chemeClr val="tx1"/>
                </a:solidFill>
                <a:latin typeface="Cambria" panose="02040503050406030204" pitchFamily="18" charset="0"/>
                <a:ea typeface="Cambria" panose="02040503050406030204" pitchFamily="18" charset="0"/>
              </a:rPr>
              <a:t>Нематериальные активы</a:t>
            </a:r>
            <a:endParaRPr lang="ru-RU" sz="1600" dirty="0" smtClean="0">
              <a:solidFill>
                <a:schemeClr val="tx1"/>
              </a:solidFill>
              <a:latin typeface="Cambria" panose="02040503050406030204" pitchFamily="18" charset="0"/>
              <a:ea typeface="Cambria" panose="02040503050406030204" pitchFamily="18" charset="0"/>
            </a:endParaRPr>
          </a:p>
        </p:txBody>
      </p:sp>
      <p:sp>
        <p:nvSpPr>
          <p:cNvPr id="53" name="Прямоугольник 52"/>
          <p:cNvSpPr/>
          <p:nvPr/>
        </p:nvSpPr>
        <p:spPr>
          <a:xfrm>
            <a:off x="10255799" y="4649492"/>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rgbClr val="FF0000"/>
                </a:solidFill>
                <a:latin typeface="Cambria" panose="02040503050406030204" pitchFamily="18" charset="0"/>
                <a:ea typeface="Cambria" panose="02040503050406030204" pitchFamily="18" charset="0"/>
              </a:rPr>
              <a:t>С 15.11.2023 по 05.12.2023</a:t>
            </a:r>
          </a:p>
        </p:txBody>
      </p:sp>
      <p:sp>
        <p:nvSpPr>
          <p:cNvPr id="54" name="Прямоугольник 53"/>
          <p:cNvSpPr/>
          <p:nvPr/>
        </p:nvSpPr>
        <p:spPr>
          <a:xfrm>
            <a:off x="6751533" y="6152441"/>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chemeClr val="tx1"/>
                </a:solidFill>
                <a:latin typeface="Cambria" panose="02040503050406030204" pitchFamily="18" charset="0"/>
                <a:ea typeface="Cambria" panose="02040503050406030204" pitchFamily="18" charset="0"/>
              </a:rPr>
              <a:t>Непроизведенные активы</a:t>
            </a:r>
            <a:endParaRPr lang="ru-RU" sz="1600" dirty="0" smtClean="0">
              <a:solidFill>
                <a:schemeClr val="tx1"/>
              </a:solidFill>
              <a:latin typeface="Cambria" panose="02040503050406030204" pitchFamily="18" charset="0"/>
              <a:ea typeface="Cambria" panose="02040503050406030204" pitchFamily="18" charset="0"/>
            </a:endParaRPr>
          </a:p>
        </p:txBody>
      </p:sp>
      <p:sp>
        <p:nvSpPr>
          <p:cNvPr id="55" name="Прямоугольник 54"/>
          <p:cNvSpPr/>
          <p:nvPr/>
        </p:nvSpPr>
        <p:spPr>
          <a:xfrm>
            <a:off x="10288454" y="6152441"/>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rgbClr val="FF0000"/>
                </a:solidFill>
                <a:latin typeface="Cambria" panose="02040503050406030204" pitchFamily="18" charset="0"/>
                <a:ea typeface="Cambria" panose="02040503050406030204" pitchFamily="18" charset="0"/>
              </a:rPr>
              <a:t>С 20.11.2023 по 15.12.2023</a:t>
            </a:r>
          </a:p>
        </p:txBody>
      </p:sp>
      <p:sp>
        <p:nvSpPr>
          <p:cNvPr id="56" name="Прямоугольник 55"/>
          <p:cNvSpPr/>
          <p:nvPr/>
        </p:nvSpPr>
        <p:spPr>
          <a:xfrm>
            <a:off x="8754659" y="4649492"/>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chemeClr val="tx1"/>
                </a:solidFill>
                <a:latin typeface="Cambria" panose="02040503050406030204" pitchFamily="18" charset="0"/>
                <a:ea typeface="Cambria" panose="02040503050406030204" pitchFamily="18" charset="0"/>
              </a:rPr>
              <a:t>На </a:t>
            </a:r>
            <a:r>
              <a:rPr lang="ru-RU" sz="1600" dirty="0" smtClean="0">
                <a:solidFill>
                  <a:schemeClr val="tx1"/>
                </a:solidFill>
                <a:latin typeface="Cambria" panose="02040503050406030204" pitchFamily="18" charset="0"/>
                <a:ea typeface="Cambria" panose="02040503050406030204" pitchFamily="18" charset="0"/>
              </a:rPr>
              <a:t>01.10.2023</a:t>
            </a:r>
            <a:endParaRPr lang="ru-RU" sz="1600" dirty="0">
              <a:solidFill>
                <a:schemeClr val="tx1"/>
              </a:solidFill>
              <a:latin typeface="Cambria" panose="02040503050406030204" pitchFamily="18" charset="0"/>
              <a:ea typeface="Cambria" panose="02040503050406030204" pitchFamily="18" charset="0"/>
            </a:endParaRPr>
          </a:p>
        </p:txBody>
      </p:sp>
      <p:sp>
        <p:nvSpPr>
          <p:cNvPr id="62" name="Прямоугольник 61"/>
          <p:cNvSpPr/>
          <p:nvPr/>
        </p:nvSpPr>
        <p:spPr>
          <a:xfrm>
            <a:off x="8787312" y="6152441"/>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chemeClr val="tx1"/>
                </a:solidFill>
                <a:latin typeface="Cambria" panose="02040503050406030204" pitchFamily="18" charset="0"/>
                <a:ea typeface="Cambria" panose="02040503050406030204" pitchFamily="18" charset="0"/>
              </a:rPr>
              <a:t>На </a:t>
            </a:r>
            <a:r>
              <a:rPr lang="ru-RU" sz="1600" dirty="0" smtClean="0">
                <a:solidFill>
                  <a:schemeClr val="tx1"/>
                </a:solidFill>
                <a:latin typeface="Cambria" panose="02040503050406030204" pitchFamily="18" charset="0"/>
                <a:ea typeface="Cambria" panose="02040503050406030204" pitchFamily="18" charset="0"/>
              </a:rPr>
              <a:t>01.10.2023</a:t>
            </a:r>
            <a:endParaRPr lang="ru-RU" sz="1600" dirty="0">
              <a:solidFill>
                <a:schemeClr val="tx1"/>
              </a:solidFill>
              <a:latin typeface="Cambria" panose="02040503050406030204" pitchFamily="18" charset="0"/>
              <a:ea typeface="Cambria" panose="02040503050406030204" pitchFamily="18" charset="0"/>
            </a:endParaRPr>
          </a:p>
        </p:txBody>
      </p:sp>
      <p:sp>
        <p:nvSpPr>
          <p:cNvPr id="2" name="Равно 1"/>
          <p:cNvSpPr/>
          <p:nvPr/>
        </p:nvSpPr>
        <p:spPr>
          <a:xfrm>
            <a:off x="5410278" y="3571473"/>
            <a:ext cx="1102572" cy="660739"/>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63" name="Прямоугольник 62"/>
          <p:cNvSpPr/>
          <p:nvPr/>
        </p:nvSpPr>
        <p:spPr>
          <a:xfrm>
            <a:off x="6677154" y="5428678"/>
            <a:ext cx="5398014" cy="654981"/>
          </a:xfrm>
          <a:prstGeom prst="rect">
            <a:avLst/>
          </a:prstGeom>
          <a:ln>
            <a:round/>
          </a:ln>
          <a:effectLst>
            <a:glow rad="127000">
              <a:schemeClr val="accent1">
                <a:lumMod val="40000"/>
                <a:lumOff val="60000"/>
              </a:schemeClr>
            </a:glow>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b="1" dirty="0" smtClean="0">
                <a:solidFill>
                  <a:schemeClr val="tx1"/>
                </a:solidFill>
                <a:latin typeface="Cambria" panose="02040503050406030204" pitchFamily="18" charset="0"/>
                <a:ea typeface="Cambria" panose="02040503050406030204" pitchFamily="18" charset="0"/>
              </a:rPr>
              <a:t>Решение </a:t>
            </a:r>
            <a:r>
              <a:rPr lang="ru-RU" sz="1600" b="1" dirty="0">
                <a:solidFill>
                  <a:schemeClr val="tx1"/>
                </a:solidFill>
                <a:latin typeface="Cambria" panose="02040503050406030204" pitchFamily="18" charset="0"/>
                <a:ea typeface="Cambria" panose="02040503050406030204" pitchFamily="18" charset="0"/>
              </a:rPr>
              <a:t>о проведении инвентаризации</a:t>
            </a:r>
          </a:p>
          <a:p>
            <a:pPr algn="ctr"/>
            <a:r>
              <a:rPr lang="ru-RU" sz="1600" b="1" dirty="0" smtClean="0">
                <a:solidFill>
                  <a:schemeClr val="tx1"/>
                </a:solidFill>
                <a:latin typeface="Cambria" panose="02040503050406030204" pitchFamily="18" charset="0"/>
                <a:ea typeface="Cambria" panose="02040503050406030204" pitchFamily="18" charset="0"/>
              </a:rPr>
              <a:t>(ф. </a:t>
            </a:r>
            <a:r>
              <a:rPr lang="ru-RU" sz="1600" b="1" dirty="0">
                <a:solidFill>
                  <a:schemeClr val="tx1"/>
                </a:solidFill>
                <a:latin typeface="Cambria" panose="02040503050406030204" pitchFamily="18" charset="0"/>
                <a:ea typeface="Cambria" panose="02040503050406030204" pitchFamily="18" charset="0"/>
              </a:rPr>
              <a:t>0510439) № </a:t>
            </a:r>
            <a:r>
              <a:rPr lang="ru-RU" sz="1600" b="1" dirty="0" smtClean="0">
                <a:solidFill>
                  <a:schemeClr val="tx1"/>
                </a:solidFill>
                <a:latin typeface="Cambria" panose="02040503050406030204" pitchFamily="18" charset="0"/>
                <a:ea typeface="Cambria" panose="02040503050406030204" pitchFamily="18" charset="0"/>
              </a:rPr>
              <a:t>00РП-000003 от 20.09.2023 </a:t>
            </a:r>
            <a:endParaRPr lang="ru-RU" sz="1600" dirty="0" smtClean="0">
              <a:solidFill>
                <a:schemeClr val="tx1"/>
              </a:solidFill>
              <a:latin typeface="Cambria" panose="02040503050406030204" pitchFamily="18" charset="0"/>
              <a:ea typeface="Cambria" panose="02040503050406030204" pitchFamily="18" charset="0"/>
            </a:endParaRPr>
          </a:p>
        </p:txBody>
      </p:sp>
      <p:grpSp>
        <p:nvGrpSpPr>
          <p:cNvPr id="57" name="Группа 56"/>
          <p:cNvGrpSpPr/>
          <p:nvPr/>
        </p:nvGrpSpPr>
        <p:grpSpPr>
          <a:xfrm>
            <a:off x="94919" y="76519"/>
            <a:ext cx="2281366" cy="749490"/>
            <a:chOff x="69947" y="50611"/>
            <a:chExt cx="2557465" cy="838389"/>
          </a:xfrm>
        </p:grpSpPr>
        <p:pic>
          <p:nvPicPr>
            <p:cNvPr id="58" name="Рисунок 57" descr="Межрегиональное бухгалтерское УФК"/>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b="20714"/>
            <a:stretch/>
          </p:blipFill>
          <p:spPr bwMode="auto">
            <a:xfrm>
              <a:off x="69947" y="50611"/>
              <a:ext cx="857370" cy="838389"/>
            </a:xfrm>
            <a:prstGeom prst="rect">
              <a:avLst/>
            </a:prstGeom>
            <a:noFill/>
            <a:ln>
              <a:noFill/>
            </a:ln>
          </p:spPr>
        </p:pic>
        <p:pic>
          <p:nvPicPr>
            <p:cNvPr id="59" name="Рисунок 58" descr="Межрегиональное бухгалтерское УФК"/>
            <p:cNvPicPr/>
            <p:nvPr/>
          </p:nvPicPr>
          <p:blipFill rotWithShape="1">
            <a:blip r:embed="rId5">
              <a:duotone>
                <a:schemeClr val="accent1">
                  <a:shade val="45000"/>
                  <a:satMod val="135000"/>
                </a:schemeClr>
                <a:prstClr val="white"/>
              </a:duotone>
              <a:extLst>
                <a:ext uri="{28A0092B-C50C-407E-A947-70E740481C1C}">
                  <a14:useLocalDpi xmlns:a14="http://schemas.microsoft.com/office/drawing/2010/main" val="0"/>
                </a:ext>
              </a:extLst>
            </a:blip>
            <a:srcRect t="78385"/>
            <a:stretch/>
          </p:blipFill>
          <p:spPr bwMode="auto">
            <a:xfrm>
              <a:off x="912673" y="257261"/>
              <a:ext cx="1714739" cy="457124"/>
            </a:xfrm>
            <a:prstGeom prst="rect">
              <a:avLst/>
            </a:prstGeom>
            <a:noFill/>
            <a:ln>
              <a:noFill/>
            </a:ln>
          </p:spPr>
        </p:pic>
      </p:grpSp>
    </p:spTree>
    <p:extLst>
      <p:ext uri="{BB962C8B-B14F-4D97-AF65-F5344CB8AC3E}">
        <p14:creationId xmlns:p14="http://schemas.microsoft.com/office/powerpoint/2010/main" val="73376506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1"/>
          <p:cNvSpPr txBox="1">
            <a:spLocks/>
          </p:cNvSpPr>
          <p:nvPr/>
        </p:nvSpPr>
        <p:spPr>
          <a:xfrm>
            <a:off x="3152019" y="139511"/>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anose="02040503050406030204" pitchFamily="18" charset="0"/>
                <a:ea typeface="Cambria" panose="02040503050406030204" pitchFamily="18" charset="0"/>
                <a:cs typeface="Times New Roman" panose="02020603050405020304" pitchFamily="18" charset="0"/>
              </a:rPr>
              <a:t>Организационные рекомендации при оформлении «</a:t>
            </a:r>
            <a:r>
              <a:rPr lang="ru-RU" sz="2000" dirty="0">
                <a:solidFill>
                  <a:srgbClr val="002060"/>
                </a:solidFill>
                <a:latin typeface="Cambria" panose="02040503050406030204" pitchFamily="18" charset="0"/>
                <a:ea typeface="Cambria" panose="02040503050406030204" pitchFamily="18" charset="0"/>
                <a:cs typeface="Times New Roman" panose="02020603050405020304" pitchFamily="18" charset="0"/>
              </a:rPr>
              <a:t>Решение о проведении инвентаризации </a:t>
            </a:r>
            <a:r>
              <a:rPr lang="ru-RU" sz="2000" dirty="0" smtClean="0">
                <a:solidFill>
                  <a:srgbClr val="002060"/>
                </a:solidFill>
                <a:latin typeface="Cambria" panose="02040503050406030204" pitchFamily="18" charset="0"/>
                <a:ea typeface="Cambria" panose="02040503050406030204" pitchFamily="18" charset="0"/>
                <a:cs typeface="Times New Roman" panose="02020603050405020304" pitchFamily="18" charset="0"/>
              </a:rPr>
              <a:t>(ф. 0510439)» </a:t>
            </a:r>
            <a:endParaRPr lang="ru-RU" sz="2000" dirty="0">
              <a:solidFill>
                <a:schemeClr val="accent5">
                  <a:lumMod val="75000"/>
                </a:schemeClr>
              </a:solidFill>
              <a:latin typeface="Cambria" panose="02040503050406030204" pitchFamily="18" charset="0"/>
              <a:ea typeface="Cambria" panose="02040503050406030204" pitchFamily="18" charset="0"/>
              <a:cs typeface="Times New Roman" panose="02020603050405020304" pitchFamily="18" charset="0"/>
            </a:endParaRPr>
          </a:p>
        </p:txBody>
      </p:sp>
      <p:grpSp>
        <p:nvGrpSpPr>
          <p:cNvPr id="6" name="Группа 5"/>
          <p:cNvGrpSpPr/>
          <p:nvPr/>
        </p:nvGrpSpPr>
        <p:grpSpPr>
          <a:xfrm>
            <a:off x="2708017" y="214478"/>
            <a:ext cx="9909" cy="547802"/>
            <a:chOff x="2701193" y="252079"/>
            <a:chExt cx="9909" cy="547802"/>
          </a:xfrm>
        </p:grpSpPr>
        <p:cxnSp>
          <p:nvCxnSpPr>
            <p:cNvPr id="7" name="Прямая соединительная линия 6"/>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cxnSp>
        <p:nvCxnSpPr>
          <p:cNvPr id="12" name="Прямая со стрелкой 11"/>
          <p:cNvCxnSpPr/>
          <p:nvPr/>
        </p:nvCxnSpPr>
        <p:spPr>
          <a:xfrm>
            <a:off x="0" y="917716"/>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sp>
        <p:nvSpPr>
          <p:cNvPr id="18" name="Прямоугольник 17"/>
          <p:cNvSpPr/>
          <p:nvPr/>
        </p:nvSpPr>
        <p:spPr>
          <a:xfrm>
            <a:off x="94919" y="1284853"/>
            <a:ext cx="5521387" cy="654981"/>
          </a:xfrm>
          <a:prstGeom prst="rect">
            <a:avLst/>
          </a:prstGeom>
          <a:ln>
            <a:round/>
          </a:ln>
          <a:effectLst>
            <a:glow rad="127000">
              <a:schemeClr val="accent1">
                <a:lumMod val="40000"/>
                <a:lumOff val="60000"/>
              </a:schemeClr>
            </a:glow>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b="1" dirty="0" smtClean="0">
                <a:solidFill>
                  <a:schemeClr val="tx1"/>
                </a:solidFill>
                <a:latin typeface="Cambria" panose="02040503050406030204" pitchFamily="18" charset="0"/>
                <a:ea typeface="Cambria" panose="02040503050406030204" pitchFamily="18" charset="0"/>
              </a:rPr>
              <a:t>Решение </a:t>
            </a:r>
            <a:r>
              <a:rPr lang="ru-RU" sz="1600" b="1" dirty="0">
                <a:solidFill>
                  <a:schemeClr val="tx1"/>
                </a:solidFill>
                <a:latin typeface="Cambria" panose="02040503050406030204" pitchFamily="18" charset="0"/>
                <a:ea typeface="Cambria" panose="02040503050406030204" pitchFamily="18" charset="0"/>
              </a:rPr>
              <a:t>о проведении инвентаризации</a:t>
            </a:r>
          </a:p>
          <a:p>
            <a:pPr algn="ctr"/>
            <a:r>
              <a:rPr lang="ru-RU" sz="1600" b="1" dirty="0" smtClean="0">
                <a:solidFill>
                  <a:schemeClr val="tx1"/>
                </a:solidFill>
                <a:latin typeface="Cambria" panose="02040503050406030204" pitchFamily="18" charset="0"/>
                <a:ea typeface="Cambria" panose="02040503050406030204" pitchFamily="18" charset="0"/>
              </a:rPr>
              <a:t>(ф. </a:t>
            </a:r>
            <a:r>
              <a:rPr lang="ru-RU" sz="1600" b="1" dirty="0">
                <a:solidFill>
                  <a:schemeClr val="tx1"/>
                </a:solidFill>
                <a:latin typeface="Cambria" panose="02040503050406030204" pitchFamily="18" charset="0"/>
                <a:ea typeface="Cambria" panose="02040503050406030204" pitchFamily="18" charset="0"/>
              </a:rPr>
              <a:t>0510439) № </a:t>
            </a:r>
            <a:r>
              <a:rPr lang="ru-RU" sz="1600" b="1" dirty="0" smtClean="0">
                <a:solidFill>
                  <a:schemeClr val="tx1"/>
                </a:solidFill>
                <a:latin typeface="Cambria" panose="02040503050406030204" pitchFamily="18" charset="0"/>
                <a:ea typeface="Cambria" panose="02040503050406030204" pitchFamily="18" charset="0"/>
              </a:rPr>
              <a:t>00РП-000001 от 20.09.2023 </a:t>
            </a:r>
            <a:endParaRPr lang="ru-RU" sz="1600" dirty="0" smtClean="0">
              <a:solidFill>
                <a:schemeClr val="tx1"/>
              </a:solidFill>
              <a:latin typeface="Cambria" panose="02040503050406030204" pitchFamily="18" charset="0"/>
              <a:ea typeface="Cambria" panose="02040503050406030204" pitchFamily="18" charset="0"/>
            </a:endParaRPr>
          </a:p>
        </p:txBody>
      </p:sp>
      <p:sp>
        <p:nvSpPr>
          <p:cNvPr id="19" name="Прямоугольник 18"/>
          <p:cNvSpPr/>
          <p:nvPr/>
        </p:nvSpPr>
        <p:spPr>
          <a:xfrm>
            <a:off x="252762" y="2678389"/>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chemeClr val="tx1"/>
                </a:solidFill>
                <a:latin typeface="Cambria" panose="02040503050406030204" pitchFamily="18" charset="0"/>
                <a:ea typeface="Cambria" panose="02040503050406030204" pitchFamily="18" charset="0"/>
              </a:rPr>
              <a:t>Основные средства</a:t>
            </a:r>
            <a:endParaRPr lang="ru-RU" sz="1600" dirty="0" smtClean="0">
              <a:solidFill>
                <a:schemeClr val="tx1"/>
              </a:solidFill>
              <a:latin typeface="Cambria" panose="02040503050406030204" pitchFamily="18" charset="0"/>
              <a:ea typeface="Cambria" panose="02040503050406030204" pitchFamily="18" charset="0"/>
            </a:endParaRPr>
          </a:p>
        </p:txBody>
      </p:sp>
      <p:sp>
        <p:nvSpPr>
          <p:cNvPr id="20" name="Прямоугольник 19"/>
          <p:cNvSpPr/>
          <p:nvPr/>
        </p:nvSpPr>
        <p:spPr>
          <a:xfrm>
            <a:off x="3789683" y="2678389"/>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С 01.10.2023 по 01.12.2023</a:t>
            </a:r>
          </a:p>
        </p:txBody>
      </p:sp>
      <p:sp>
        <p:nvSpPr>
          <p:cNvPr id="21" name="Прямоугольник 20"/>
          <p:cNvSpPr/>
          <p:nvPr/>
        </p:nvSpPr>
        <p:spPr>
          <a:xfrm>
            <a:off x="252762" y="3335951"/>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chemeClr val="tx1"/>
                </a:solidFill>
                <a:latin typeface="Cambria" panose="02040503050406030204" pitchFamily="18" charset="0"/>
                <a:ea typeface="Cambria" panose="02040503050406030204" pitchFamily="18" charset="0"/>
              </a:rPr>
              <a:t>Нематериальные активы</a:t>
            </a:r>
            <a:endParaRPr lang="ru-RU" sz="1600" dirty="0" smtClean="0">
              <a:solidFill>
                <a:schemeClr val="tx1"/>
              </a:solidFill>
              <a:latin typeface="Cambria" panose="02040503050406030204" pitchFamily="18" charset="0"/>
              <a:ea typeface="Cambria" panose="02040503050406030204" pitchFamily="18" charset="0"/>
            </a:endParaRPr>
          </a:p>
        </p:txBody>
      </p:sp>
      <p:sp>
        <p:nvSpPr>
          <p:cNvPr id="22" name="Прямоугольник 21"/>
          <p:cNvSpPr/>
          <p:nvPr/>
        </p:nvSpPr>
        <p:spPr>
          <a:xfrm>
            <a:off x="3789683" y="3335951"/>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С 15.11.2023 по 05.12.2023</a:t>
            </a:r>
          </a:p>
        </p:txBody>
      </p:sp>
      <p:sp>
        <p:nvSpPr>
          <p:cNvPr id="23" name="Прямоугольник 22"/>
          <p:cNvSpPr/>
          <p:nvPr/>
        </p:nvSpPr>
        <p:spPr>
          <a:xfrm>
            <a:off x="252762" y="3996351"/>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chemeClr val="tx1"/>
                </a:solidFill>
                <a:latin typeface="Cambria" panose="02040503050406030204" pitchFamily="18" charset="0"/>
                <a:ea typeface="Cambria" panose="02040503050406030204" pitchFamily="18" charset="0"/>
              </a:rPr>
              <a:t>Непроизведенные активы</a:t>
            </a:r>
            <a:endParaRPr lang="ru-RU" sz="1600" dirty="0" smtClean="0">
              <a:solidFill>
                <a:schemeClr val="tx1"/>
              </a:solidFill>
              <a:latin typeface="Cambria" panose="02040503050406030204" pitchFamily="18" charset="0"/>
              <a:ea typeface="Cambria" panose="02040503050406030204" pitchFamily="18" charset="0"/>
            </a:endParaRPr>
          </a:p>
        </p:txBody>
      </p:sp>
      <p:sp>
        <p:nvSpPr>
          <p:cNvPr id="24" name="Прямоугольник 23"/>
          <p:cNvSpPr/>
          <p:nvPr/>
        </p:nvSpPr>
        <p:spPr>
          <a:xfrm>
            <a:off x="3789683" y="3996351"/>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С 15.11.2023 по 15.12.2023</a:t>
            </a:r>
          </a:p>
        </p:txBody>
      </p:sp>
      <p:sp>
        <p:nvSpPr>
          <p:cNvPr id="25" name="Прямоугольник 24"/>
          <p:cNvSpPr/>
          <p:nvPr/>
        </p:nvSpPr>
        <p:spPr>
          <a:xfrm>
            <a:off x="2288543" y="2678389"/>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На 01.10.2023</a:t>
            </a:r>
          </a:p>
        </p:txBody>
      </p:sp>
      <p:sp>
        <p:nvSpPr>
          <p:cNvPr id="26" name="Прямоугольник 25"/>
          <p:cNvSpPr/>
          <p:nvPr/>
        </p:nvSpPr>
        <p:spPr>
          <a:xfrm>
            <a:off x="2288543" y="3335951"/>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rgbClr val="FF0000"/>
                </a:solidFill>
                <a:latin typeface="Cambria" panose="02040503050406030204" pitchFamily="18" charset="0"/>
                <a:ea typeface="Cambria" panose="02040503050406030204" pitchFamily="18" charset="0"/>
              </a:rPr>
              <a:t>На </a:t>
            </a:r>
            <a:r>
              <a:rPr lang="ru-RU" sz="1600" dirty="0" smtClean="0">
                <a:solidFill>
                  <a:srgbClr val="FF0000"/>
                </a:solidFill>
                <a:latin typeface="Cambria" panose="02040503050406030204" pitchFamily="18" charset="0"/>
                <a:ea typeface="Cambria" panose="02040503050406030204" pitchFamily="18" charset="0"/>
              </a:rPr>
              <a:t>01.11.2023</a:t>
            </a:r>
            <a:endParaRPr lang="ru-RU" sz="1600" dirty="0">
              <a:solidFill>
                <a:srgbClr val="FF0000"/>
              </a:solidFill>
              <a:latin typeface="Cambria" panose="02040503050406030204" pitchFamily="18" charset="0"/>
              <a:ea typeface="Cambria" panose="02040503050406030204" pitchFamily="18" charset="0"/>
            </a:endParaRPr>
          </a:p>
        </p:txBody>
      </p:sp>
      <p:sp>
        <p:nvSpPr>
          <p:cNvPr id="27" name="Прямоугольник 26"/>
          <p:cNvSpPr/>
          <p:nvPr/>
        </p:nvSpPr>
        <p:spPr>
          <a:xfrm>
            <a:off x="2288543" y="3996351"/>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rgbClr val="FF0000"/>
                </a:solidFill>
                <a:latin typeface="Cambria" panose="02040503050406030204" pitchFamily="18" charset="0"/>
                <a:ea typeface="Cambria" panose="02040503050406030204" pitchFamily="18" charset="0"/>
              </a:rPr>
              <a:t>На</a:t>
            </a:r>
            <a:r>
              <a:rPr lang="ru-RU" sz="1600" dirty="0">
                <a:solidFill>
                  <a:schemeClr val="tx1"/>
                </a:solidFill>
                <a:latin typeface="Cambria" panose="02040503050406030204" pitchFamily="18" charset="0"/>
                <a:ea typeface="Cambria" panose="02040503050406030204" pitchFamily="18" charset="0"/>
              </a:rPr>
              <a:t> </a:t>
            </a:r>
            <a:r>
              <a:rPr lang="ru-RU" sz="1600" dirty="0" smtClean="0">
                <a:solidFill>
                  <a:srgbClr val="FF0000"/>
                </a:solidFill>
                <a:latin typeface="Cambria" panose="02040503050406030204" pitchFamily="18" charset="0"/>
                <a:ea typeface="Cambria" panose="02040503050406030204" pitchFamily="18" charset="0"/>
              </a:rPr>
              <a:t>01.11.2023</a:t>
            </a:r>
            <a:endParaRPr lang="ru-RU" sz="1600" dirty="0">
              <a:solidFill>
                <a:srgbClr val="FF0000"/>
              </a:solidFill>
              <a:latin typeface="Cambria" panose="02040503050406030204" pitchFamily="18" charset="0"/>
              <a:ea typeface="Cambria" panose="02040503050406030204" pitchFamily="18" charset="0"/>
            </a:endParaRPr>
          </a:p>
        </p:txBody>
      </p:sp>
      <p:sp>
        <p:nvSpPr>
          <p:cNvPr id="28" name="Прямоугольник 27"/>
          <p:cNvSpPr/>
          <p:nvPr/>
        </p:nvSpPr>
        <p:spPr>
          <a:xfrm>
            <a:off x="253273" y="2020558"/>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Группа объектов</a:t>
            </a:r>
          </a:p>
        </p:txBody>
      </p:sp>
      <p:sp>
        <p:nvSpPr>
          <p:cNvPr id="29" name="Прямоугольник 28"/>
          <p:cNvSpPr/>
          <p:nvPr/>
        </p:nvSpPr>
        <p:spPr>
          <a:xfrm>
            <a:off x="3790194" y="2020558"/>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Срок проведения </a:t>
            </a:r>
          </a:p>
        </p:txBody>
      </p:sp>
      <p:sp>
        <p:nvSpPr>
          <p:cNvPr id="30" name="Прямоугольник 29"/>
          <p:cNvSpPr/>
          <p:nvPr/>
        </p:nvSpPr>
        <p:spPr>
          <a:xfrm>
            <a:off x="2289054" y="2020558"/>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Дата по состоянию на</a:t>
            </a:r>
          </a:p>
        </p:txBody>
      </p:sp>
      <p:sp>
        <p:nvSpPr>
          <p:cNvPr id="11" name="Прямоугольник 10"/>
          <p:cNvSpPr/>
          <p:nvPr/>
        </p:nvSpPr>
        <p:spPr>
          <a:xfrm>
            <a:off x="1788694" y="5120642"/>
            <a:ext cx="4031536" cy="1371923"/>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000" dirty="0">
                <a:solidFill>
                  <a:schemeClr val="tx1"/>
                </a:solidFill>
                <a:latin typeface="Cambria" panose="02040503050406030204" pitchFamily="18" charset="0"/>
                <a:ea typeface="Cambria" panose="02040503050406030204" pitchFamily="18" charset="0"/>
                <a:cs typeface="Times New Roman" panose="02020603050405020304" pitchFamily="18" charset="0"/>
              </a:rPr>
              <a:t>Внесение изменений в Решение (ф. 0510439) допускается </a:t>
            </a:r>
            <a:r>
              <a:rPr lang="ru-RU" sz="2000" dirty="0">
                <a:solidFill>
                  <a:srgbClr val="FF0000"/>
                </a:solidFill>
                <a:latin typeface="Cambria" panose="02040503050406030204" pitchFamily="18" charset="0"/>
                <a:ea typeface="Cambria" panose="02040503050406030204" pitchFamily="18" charset="0"/>
                <a:cs typeface="Times New Roman" panose="02020603050405020304" pitchFamily="18" charset="0"/>
              </a:rPr>
              <a:t>до начала проведения</a:t>
            </a:r>
            <a:r>
              <a:rPr lang="ru-RU" sz="2000" dirty="0">
                <a:solidFill>
                  <a:schemeClr val="tx1"/>
                </a:solidFill>
                <a:latin typeface="Cambria" panose="02040503050406030204" pitchFamily="18" charset="0"/>
                <a:ea typeface="Cambria" panose="02040503050406030204" pitchFamily="18" charset="0"/>
                <a:cs typeface="Times New Roman" panose="02020603050405020304" pitchFamily="18" charset="0"/>
              </a:rPr>
              <a:t> субъектом учета </a:t>
            </a:r>
            <a:r>
              <a:rPr lang="ru-RU" sz="2000" dirty="0">
                <a:solidFill>
                  <a:srgbClr val="FF0000"/>
                </a:solidFill>
                <a:latin typeface="Cambria" panose="02040503050406030204" pitchFamily="18" charset="0"/>
                <a:ea typeface="Cambria" panose="02040503050406030204" pitchFamily="18" charset="0"/>
                <a:cs typeface="Times New Roman" panose="02020603050405020304" pitchFamily="18" charset="0"/>
              </a:rPr>
              <a:t>инвентаризации</a:t>
            </a:r>
          </a:p>
        </p:txBody>
      </p:sp>
      <p:pic>
        <p:nvPicPr>
          <p:cNvPr id="37" name="Рисунок 36"/>
          <p:cNvPicPr>
            <a:picLocks noChangeAspect="1"/>
          </p:cNvPicPr>
          <p:nvPr/>
        </p:nvPicPr>
        <p:blipFill>
          <a:blip r:embed="rId3"/>
          <a:stretch>
            <a:fillRect/>
          </a:stretch>
        </p:blipFill>
        <p:spPr>
          <a:xfrm>
            <a:off x="1089590" y="5279571"/>
            <a:ext cx="525826" cy="472481"/>
          </a:xfrm>
          <a:prstGeom prst="rect">
            <a:avLst/>
          </a:prstGeom>
        </p:spPr>
      </p:pic>
      <p:sp>
        <p:nvSpPr>
          <p:cNvPr id="38" name="Прямоугольник 37"/>
          <p:cNvSpPr/>
          <p:nvPr/>
        </p:nvSpPr>
        <p:spPr>
          <a:xfrm>
            <a:off x="289204" y="5399006"/>
            <a:ext cx="1265091" cy="923330"/>
          </a:xfrm>
          <a:prstGeom prst="rect">
            <a:avLst/>
          </a:prstGeom>
          <a:noFill/>
        </p:spPr>
        <p:txBody>
          <a:bodyPr wrap="none" lIns="91440" tIns="45720" rIns="91440" bIns="45720">
            <a:spAutoFit/>
          </a:bodyPr>
          <a:lstStyle/>
          <a:p>
            <a:pPr algn="ctr"/>
            <a:r>
              <a:rPr lang="en-U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61</a:t>
            </a:r>
            <a:r>
              <a:rPr lang="ru-RU"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н</a:t>
            </a:r>
            <a:endParaRPr lang="ru-RU"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41" name="Прямоугольник 40"/>
          <p:cNvSpPr/>
          <p:nvPr/>
        </p:nvSpPr>
        <p:spPr>
          <a:xfrm>
            <a:off x="6590065" y="1277596"/>
            <a:ext cx="5521387" cy="654981"/>
          </a:xfrm>
          <a:prstGeom prst="rect">
            <a:avLst/>
          </a:prstGeom>
          <a:ln>
            <a:round/>
          </a:ln>
          <a:effectLst>
            <a:glow rad="127000">
              <a:schemeClr val="accent1">
                <a:lumMod val="40000"/>
                <a:lumOff val="60000"/>
              </a:schemeClr>
            </a:glow>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b="1" dirty="0" smtClean="0">
                <a:solidFill>
                  <a:schemeClr val="tx1"/>
                </a:solidFill>
                <a:latin typeface="Cambria" panose="02040503050406030204" pitchFamily="18" charset="0"/>
                <a:ea typeface="Cambria" panose="02040503050406030204" pitchFamily="18" charset="0"/>
              </a:rPr>
              <a:t>Решение </a:t>
            </a:r>
            <a:r>
              <a:rPr lang="ru-RU" sz="1600" b="1" dirty="0">
                <a:solidFill>
                  <a:schemeClr val="tx1"/>
                </a:solidFill>
                <a:latin typeface="Cambria" panose="02040503050406030204" pitchFamily="18" charset="0"/>
                <a:ea typeface="Cambria" panose="02040503050406030204" pitchFamily="18" charset="0"/>
              </a:rPr>
              <a:t>о проведении инвентаризации</a:t>
            </a:r>
          </a:p>
          <a:p>
            <a:pPr algn="ctr"/>
            <a:r>
              <a:rPr lang="ru-RU" sz="1600" b="1" dirty="0" smtClean="0">
                <a:solidFill>
                  <a:schemeClr val="tx1"/>
                </a:solidFill>
                <a:latin typeface="Cambria" panose="02040503050406030204" pitchFamily="18" charset="0"/>
                <a:ea typeface="Cambria" panose="02040503050406030204" pitchFamily="18" charset="0"/>
              </a:rPr>
              <a:t>(ф. </a:t>
            </a:r>
            <a:r>
              <a:rPr lang="ru-RU" sz="1600" b="1" dirty="0">
                <a:solidFill>
                  <a:schemeClr val="tx1"/>
                </a:solidFill>
                <a:latin typeface="Cambria" panose="02040503050406030204" pitchFamily="18" charset="0"/>
                <a:ea typeface="Cambria" panose="02040503050406030204" pitchFamily="18" charset="0"/>
              </a:rPr>
              <a:t>0510439) № </a:t>
            </a:r>
            <a:r>
              <a:rPr lang="ru-RU" sz="1600" b="1" dirty="0" smtClean="0">
                <a:solidFill>
                  <a:schemeClr val="tx1"/>
                </a:solidFill>
                <a:latin typeface="Cambria" panose="02040503050406030204" pitchFamily="18" charset="0"/>
                <a:ea typeface="Cambria" panose="02040503050406030204" pitchFamily="18" charset="0"/>
              </a:rPr>
              <a:t>00РП-000001 от 20.09.2023 </a:t>
            </a:r>
            <a:endParaRPr lang="ru-RU" sz="1600" dirty="0" smtClean="0">
              <a:solidFill>
                <a:schemeClr val="tx1"/>
              </a:solidFill>
              <a:latin typeface="Cambria" panose="02040503050406030204" pitchFamily="18" charset="0"/>
              <a:ea typeface="Cambria" panose="02040503050406030204" pitchFamily="18" charset="0"/>
            </a:endParaRPr>
          </a:p>
        </p:txBody>
      </p:sp>
      <p:sp>
        <p:nvSpPr>
          <p:cNvPr id="42" name="Прямоугольник 41"/>
          <p:cNvSpPr/>
          <p:nvPr/>
        </p:nvSpPr>
        <p:spPr>
          <a:xfrm>
            <a:off x="6747908" y="2671132"/>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chemeClr val="tx1"/>
                </a:solidFill>
                <a:latin typeface="Cambria" panose="02040503050406030204" pitchFamily="18" charset="0"/>
                <a:ea typeface="Cambria" panose="02040503050406030204" pitchFamily="18" charset="0"/>
              </a:rPr>
              <a:t>Основные средства</a:t>
            </a:r>
            <a:endParaRPr lang="ru-RU" sz="1600" dirty="0" smtClean="0">
              <a:solidFill>
                <a:schemeClr val="tx1"/>
              </a:solidFill>
              <a:latin typeface="Cambria" panose="02040503050406030204" pitchFamily="18" charset="0"/>
              <a:ea typeface="Cambria" panose="02040503050406030204" pitchFamily="18" charset="0"/>
            </a:endParaRPr>
          </a:p>
        </p:txBody>
      </p:sp>
      <p:sp>
        <p:nvSpPr>
          <p:cNvPr id="43" name="Прямоугольник 42"/>
          <p:cNvSpPr/>
          <p:nvPr/>
        </p:nvSpPr>
        <p:spPr>
          <a:xfrm>
            <a:off x="10284829" y="2671132"/>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С 01.10.2023 по 01.12.2023</a:t>
            </a:r>
          </a:p>
        </p:txBody>
      </p:sp>
      <p:sp>
        <p:nvSpPr>
          <p:cNvPr id="44" name="Прямоугольник 43"/>
          <p:cNvSpPr/>
          <p:nvPr/>
        </p:nvSpPr>
        <p:spPr>
          <a:xfrm>
            <a:off x="8783689" y="2671132"/>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На 01.10.2023</a:t>
            </a:r>
          </a:p>
        </p:txBody>
      </p:sp>
      <p:sp>
        <p:nvSpPr>
          <p:cNvPr id="45" name="Прямоугольник 44"/>
          <p:cNvSpPr/>
          <p:nvPr/>
        </p:nvSpPr>
        <p:spPr>
          <a:xfrm>
            <a:off x="6748419" y="2013301"/>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Группа объектов</a:t>
            </a:r>
          </a:p>
        </p:txBody>
      </p:sp>
      <p:sp>
        <p:nvSpPr>
          <p:cNvPr id="46" name="Прямоугольник 45"/>
          <p:cNvSpPr/>
          <p:nvPr/>
        </p:nvSpPr>
        <p:spPr>
          <a:xfrm>
            <a:off x="10285340" y="2013301"/>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Срок проведения </a:t>
            </a:r>
          </a:p>
        </p:txBody>
      </p:sp>
      <p:sp>
        <p:nvSpPr>
          <p:cNvPr id="47" name="Прямоугольник 46"/>
          <p:cNvSpPr/>
          <p:nvPr/>
        </p:nvSpPr>
        <p:spPr>
          <a:xfrm>
            <a:off x="8784200" y="2013301"/>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Дата по состоянию на</a:t>
            </a:r>
          </a:p>
        </p:txBody>
      </p:sp>
      <p:sp>
        <p:nvSpPr>
          <p:cNvPr id="48" name="Прямоугольник 47"/>
          <p:cNvSpPr/>
          <p:nvPr/>
        </p:nvSpPr>
        <p:spPr>
          <a:xfrm>
            <a:off x="6553780" y="3636168"/>
            <a:ext cx="5521387" cy="654981"/>
          </a:xfrm>
          <a:prstGeom prst="rect">
            <a:avLst/>
          </a:prstGeom>
          <a:ln>
            <a:round/>
          </a:ln>
          <a:effectLst>
            <a:glow rad="127000">
              <a:schemeClr val="accent1">
                <a:lumMod val="40000"/>
                <a:lumOff val="60000"/>
              </a:schemeClr>
            </a:glow>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b="1" dirty="0" smtClean="0">
                <a:solidFill>
                  <a:schemeClr val="tx1"/>
                </a:solidFill>
                <a:latin typeface="Cambria" panose="02040503050406030204" pitchFamily="18" charset="0"/>
                <a:ea typeface="Cambria" panose="02040503050406030204" pitchFamily="18" charset="0"/>
              </a:rPr>
              <a:t>Решение </a:t>
            </a:r>
            <a:r>
              <a:rPr lang="ru-RU" sz="1600" b="1" dirty="0">
                <a:solidFill>
                  <a:schemeClr val="tx1"/>
                </a:solidFill>
                <a:latin typeface="Cambria" panose="02040503050406030204" pitchFamily="18" charset="0"/>
                <a:ea typeface="Cambria" panose="02040503050406030204" pitchFamily="18" charset="0"/>
              </a:rPr>
              <a:t>о проведении инвентаризации</a:t>
            </a:r>
          </a:p>
          <a:p>
            <a:pPr algn="ctr"/>
            <a:r>
              <a:rPr lang="ru-RU" sz="1600" b="1" dirty="0" smtClean="0">
                <a:solidFill>
                  <a:schemeClr val="tx1"/>
                </a:solidFill>
                <a:latin typeface="Cambria" panose="02040503050406030204" pitchFamily="18" charset="0"/>
                <a:ea typeface="Cambria" panose="02040503050406030204" pitchFamily="18" charset="0"/>
              </a:rPr>
              <a:t>(ф. </a:t>
            </a:r>
            <a:r>
              <a:rPr lang="ru-RU" sz="1600" b="1" dirty="0">
                <a:solidFill>
                  <a:schemeClr val="tx1"/>
                </a:solidFill>
                <a:latin typeface="Cambria" panose="02040503050406030204" pitchFamily="18" charset="0"/>
                <a:ea typeface="Cambria" panose="02040503050406030204" pitchFamily="18" charset="0"/>
              </a:rPr>
              <a:t>0510439) № </a:t>
            </a:r>
            <a:r>
              <a:rPr lang="ru-RU" sz="1600" b="1" dirty="0" smtClean="0">
                <a:solidFill>
                  <a:schemeClr val="tx1"/>
                </a:solidFill>
                <a:latin typeface="Cambria" panose="02040503050406030204" pitchFamily="18" charset="0"/>
                <a:ea typeface="Cambria" panose="02040503050406030204" pitchFamily="18" charset="0"/>
              </a:rPr>
              <a:t>00РП-000002 от 20.09.2023 </a:t>
            </a:r>
            <a:endParaRPr lang="ru-RU" sz="1600" dirty="0" smtClean="0">
              <a:solidFill>
                <a:schemeClr val="tx1"/>
              </a:solidFill>
              <a:latin typeface="Cambria" panose="02040503050406030204" pitchFamily="18" charset="0"/>
              <a:ea typeface="Cambria" panose="02040503050406030204" pitchFamily="18" charset="0"/>
            </a:endParaRPr>
          </a:p>
        </p:txBody>
      </p:sp>
      <p:sp>
        <p:nvSpPr>
          <p:cNvPr id="49" name="Прямоугольник 48"/>
          <p:cNvSpPr/>
          <p:nvPr/>
        </p:nvSpPr>
        <p:spPr>
          <a:xfrm>
            <a:off x="6712134" y="4371873"/>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Группа объектов</a:t>
            </a:r>
          </a:p>
        </p:txBody>
      </p:sp>
      <p:sp>
        <p:nvSpPr>
          <p:cNvPr id="50" name="Прямоугольник 49"/>
          <p:cNvSpPr/>
          <p:nvPr/>
        </p:nvSpPr>
        <p:spPr>
          <a:xfrm>
            <a:off x="10249055" y="4371873"/>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Срок проведения </a:t>
            </a:r>
          </a:p>
        </p:txBody>
      </p:sp>
      <p:sp>
        <p:nvSpPr>
          <p:cNvPr id="51" name="Прямоугольник 50"/>
          <p:cNvSpPr/>
          <p:nvPr/>
        </p:nvSpPr>
        <p:spPr>
          <a:xfrm>
            <a:off x="8747915" y="4371873"/>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Дата по состоянию на</a:t>
            </a:r>
          </a:p>
        </p:txBody>
      </p:sp>
      <p:sp>
        <p:nvSpPr>
          <p:cNvPr id="52" name="Прямоугольник 51"/>
          <p:cNvSpPr/>
          <p:nvPr/>
        </p:nvSpPr>
        <p:spPr>
          <a:xfrm>
            <a:off x="6718878" y="5041379"/>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chemeClr val="tx1"/>
                </a:solidFill>
                <a:latin typeface="Cambria" panose="02040503050406030204" pitchFamily="18" charset="0"/>
                <a:ea typeface="Cambria" panose="02040503050406030204" pitchFamily="18" charset="0"/>
              </a:rPr>
              <a:t>Нематериальные активы</a:t>
            </a:r>
            <a:endParaRPr lang="ru-RU" sz="1600" dirty="0" smtClean="0">
              <a:solidFill>
                <a:schemeClr val="tx1"/>
              </a:solidFill>
              <a:latin typeface="Cambria" panose="02040503050406030204" pitchFamily="18" charset="0"/>
              <a:ea typeface="Cambria" panose="02040503050406030204" pitchFamily="18" charset="0"/>
            </a:endParaRPr>
          </a:p>
        </p:txBody>
      </p:sp>
      <p:sp>
        <p:nvSpPr>
          <p:cNvPr id="53" name="Прямоугольник 52"/>
          <p:cNvSpPr/>
          <p:nvPr/>
        </p:nvSpPr>
        <p:spPr>
          <a:xfrm>
            <a:off x="10255799" y="5041379"/>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С 15.11.2023 по 05.12.2023</a:t>
            </a:r>
          </a:p>
        </p:txBody>
      </p:sp>
      <p:sp>
        <p:nvSpPr>
          <p:cNvPr id="54" name="Прямоугольник 53"/>
          <p:cNvSpPr/>
          <p:nvPr/>
        </p:nvSpPr>
        <p:spPr>
          <a:xfrm>
            <a:off x="6718878" y="5701779"/>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chemeClr val="tx1"/>
                </a:solidFill>
                <a:latin typeface="Cambria" panose="02040503050406030204" pitchFamily="18" charset="0"/>
                <a:ea typeface="Cambria" panose="02040503050406030204" pitchFamily="18" charset="0"/>
              </a:rPr>
              <a:t>Непроизведенные активы</a:t>
            </a:r>
            <a:endParaRPr lang="ru-RU" sz="1600" dirty="0" smtClean="0">
              <a:solidFill>
                <a:schemeClr val="tx1"/>
              </a:solidFill>
              <a:latin typeface="Cambria" panose="02040503050406030204" pitchFamily="18" charset="0"/>
              <a:ea typeface="Cambria" panose="02040503050406030204" pitchFamily="18" charset="0"/>
            </a:endParaRPr>
          </a:p>
        </p:txBody>
      </p:sp>
      <p:sp>
        <p:nvSpPr>
          <p:cNvPr id="55" name="Прямоугольник 54"/>
          <p:cNvSpPr/>
          <p:nvPr/>
        </p:nvSpPr>
        <p:spPr>
          <a:xfrm>
            <a:off x="10255799" y="5701779"/>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С 15.11.2023 по 15.12.2023</a:t>
            </a:r>
          </a:p>
        </p:txBody>
      </p:sp>
      <p:sp>
        <p:nvSpPr>
          <p:cNvPr id="56" name="Прямоугольник 55"/>
          <p:cNvSpPr/>
          <p:nvPr/>
        </p:nvSpPr>
        <p:spPr>
          <a:xfrm>
            <a:off x="8754659" y="5041379"/>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rgbClr val="FF0000"/>
                </a:solidFill>
                <a:latin typeface="Cambria" panose="02040503050406030204" pitchFamily="18" charset="0"/>
                <a:ea typeface="Cambria" panose="02040503050406030204" pitchFamily="18" charset="0"/>
              </a:rPr>
              <a:t>На </a:t>
            </a:r>
            <a:r>
              <a:rPr lang="ru-RU" sz="1600" dirty="0" smtClean="0">
                <a:solidFill>
                  <a:srgbClr val="FF0000"/>
                </a:solidFill>
                <a:latin typeface="Cambria" panose="02040503050406030204" pitchFamily="18" charset="0"/>
                <a:ea typeface="Cambria" panose="02040503050406030204" pitchFamily="18" charset="0"/>
              </a:rPr>
              <a:t>01.11.2023</a:t>
            </a:r>
            <a:endParaRPr lang="ru-RU" sz="1600" dirty="0">
              <a:solidFill>
                <a:srgbClr val="FF0000"/>
              </a:solidFill>
              <a:latin typeface="Cambria" panose="02040503050406030204" pitchFamily="18" charset="0"/>
              <a:ea typeface="Cambria" panose="02040503050406030204" pitchFamily="18" charset="0"/>
            </a:endParaRPr>
          </a:p>
        </p:txBody>
      </p:sp>
      <p:sp>
        <p:nvSpPr>
          <p:cNvPr id="62" name="Прямоугольник 61"/>
          <p:cNvSpPr/>
          <p:nvPr/>
        </p:nvSpPr>
        <p:spPr>
          <a:xfrm>
            <a:off x="8754657" y="5687265"/>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rgbClr val="FF0000"/>
                </a:solidFill>
                <a:latin typeface="Cambria" panose="02040503050406030204" pitchFamily="18" charset="0"/>
                <a:ea typeface="Cambria" panose="02040503050406030204" pitchFamily="18" charset="0"/>
              </a:rPr>
              <a:t>На</a:t>
            </a:r>
            <a:r>
              <a:rPr lang="ru-RU" sz="1600" dirty="0">
                <a:solidFill>
                  <a:schemeClr val="tx1"/>
                </a:solidFill>
                <a:latin typeface="Cambria" panose="02040503050406030204" pitchFamily="18" charset="0"/>
                <a:ea typeface="Cambria" panose="02040503050406030204" pitchFamily="18" charset="0"/>
              </a:rPr>
              <a:t> </a:t>
            </a:r>
            <a:r>
              <a:rPr lang="ru-RU" sz="1600" dirty="0" smtClean="0">
                <a:solidFill>
                  <a:srgbClr val="FF0000"/>
                </a:solidFill>
                <a:latin typeface="Cambria" panose="02040503050406030204" pitchFamily="18" charset="0"/>
                <a:ea typeface="Cambria" panose="02040503050406030204" pitchFamily="18" charset="0"/>
              </a:rPr>
              <a:t>01.11.2023</a:t>
            </a:r>
            <a:endParaRPr lang="ru-RU" sz="1600" dirty="0">
              <a:solidFill>
                <a:srgbClr val="FF0000"/>
              </a:solidFill>
              <a:latin typeface="Cambria" panose="02040503050406030204" pitchFamily="18" charset="0"/>
              <a:ea typeface="Cambria" panose="02040503050406030204" pitchFamily="18" charset="0"/>
            </a:endParaRPr>
          </a:p>
        </p:txBody>
      </p:sp>
      <p:sp>
        <p:nvSpPr>
          <p:cNvPr id="2" name="Равно 1"/>
          <p:cNvSpPr/>
          <p:nvPr/>
        </p:nvSpPr>
        <p:spPr>
          <a:xfrm>
            <a:off x="5572764" y="2975429"/>
            <a:ext cx="1102572" cy="660739"/>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grpSp>
        <p:nvGrpSpPr>
          <p:cNvPr id="57" name="Группа 56"/>
          <p:cNvGrpSpPr/>
          <p:nvPr/>
        </p:nvGrpSpPr>
        <p:grpSpPr>
          <a:xfrm>
            <a:off x="94919" y="80329"/>
            <a:ext cx="2281366" cy="749490"/>
            <a:chOff x="69947" y="50611"/>
            <a:chExt cx="2557465" cy="838389"/>
          </a:xfrm>
        </p:grpSpPr>
        <p:pic>
          <p:nvPicPr>
            <p:cNvPr id="58" name="Рисунок 57" descr="Межрегиональное бухгалтерское УФК"/>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b="20714"/>
            <a:stretch/>
          </p:blipFill>
          <p:spPr bwMode="auto">
            <a:xfrm>
              <a:off x="69947" y="50611"/>
              <a:ext cx="857370" cy="838389"/>
            </a:xfrm>
            <a:prstGeom prst="rect">
              <a:avLst/>
            </a:prstGeom>
            <a:noFill/>
            <a:ln>
              <a:noFill/>
            </a:ln>
          </p:spPr>
        </p:pic>
        <p:pic>
          <p:nvPicPr>
            <p:cNvPr id="59" name="Рисунок 58" descr="Межрегиональное бухгалтерское УФК"/>
            <p:cNvPicPr/>
            <p:nvPr/>
          </p:nvPicPr>
          <p:blipFill rotWithShape="1">
            <a:blip r:embed="rId5">
              <a:duotone>
                <a:schemeClr val="accent1">
                  <a:shade val="45000"/>
                  <a:satMod val="135000"/>
                </a:schemeClr>
                <a:prstClr val="white"/>
              </a:duotone>
              <a:extLst>
                <a:ext uri="{28A0092B-C50C-407E-A947-70E740481C1C}">
                  <a14:useLocalDpi xmlns:a14="http://schemas.microsoft.com/office/drawing/2010/main" val="0"/>
                </a:ext>
              </a:extLst>
            </a:blip>
            <a:srcRect t="78385"/>
            <a:stretch/>
          </p:blipFill>
          <p:spPr bwMode="auto">
            <a:xfrm>
              <a:off x="912673" y="257261"/>
              <a:ext cx="1714739" cy="457124"/>
            </a:xfrm>
            <a:prstGeom prst="rect">
              <a:avLst/>
            </a:prstGeom>
            <a:noFill/>
            <a:ln>
              <a:noFill/>
            </a:ln>
          </p:spPr>
        </p:pic>
      </p:grpSp>
    </p:spTree>
    <p:extLst>
      <p:ext uri="{BB962C8B-B14F-4D97-AF65-F5344CB8AC3E}">
        <p14:creationId xmlns:p14="http://schemas.microsoft.com/office/powerpoint/2010/main" val="318507083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Прямоугольник 14"/>
          <p:cNvSpPr/>
          <p:nvPr/>
        </p:nvSpPr>
        <p:spPr>
          <a:xfrm>
            <a:off x="9346546" y="2785969"/>
            <a:ext cx="2624836" cy="3188111"/>
          </a:xfrm>
          <a:prstGeom prst="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5" name="Выноска со стрелкой вправо 44"/>
          <p:cNvSpPr/>
          <p:nvPr/>
        </p:nvSpPr>
        <p:spPr>
          <a:xfrm>
            <a:off x="6561263" y="2785969"/>
            <a:ext cx="2785283" cy="3077802"/>
          </a:xfrm>
          <a:prstGeom prst="rightArrowCallout">
            <a:avLst>
              <a:gd name="adj1" fmla="val 19567"/>
              <a:gd name="adj2" fmla="val 25000"/>
              <a:gd name="adj3" fmla="val 12457"/>
              <a:gd name="adj4" fmla="val 83938"/>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Выноска со стрелкой вправо 13"/>
          <p:cNvSpPr/>
          <p:nvPr/>
        </p:nvSpPr>
        <p:spPr>
          <a:xfrm>
            <a:off x="136770" y="2785969"/>
            <a:ext cx="6533843" cy="3077802"/>
          </a:xfrm>
          <a:prstGeom prst="rightArrowCallout">
            <a:avLst>
              <a:gd name="adj1" fmla="val 25000"/>
              <a:gd name="adj2" fmla="val 25000"/>
              <a:gd name="adj3" fmla="val 12966"/>
              <a:gd name="adj4" fmla="val 90658"/>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Заголовок 1"/>
          <p:cNvSpPr txBox="1">
            <a:spLocks/>
          </p:cNvSpPr>
          <p:nvPr/>
        </p:nvSpPr>
        <p:spPr>
          <a:xfrm>
            <a:off x="3152019" y="139511"/>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anose="02040503050406030204" pitchFamily="18" charset="0"/>
                <a:ea typeface="Cambria" panose="02040503050406030204" pitchFamily="18" charset="0"/>
                <a:cs typeface="Times New Roman" panose="02020603050405020304" pitchFamily="18" charset="0"/>
              </a:rPr>
              <a:t>Особенности формирования проектов инвентаризационных описей</a:t>
            </a:r>
            <a:endParaRPr lang="ru-RU" sz="2000" dirty="0">
              <a:solidFill>
                <a:schemeClr val="accent5">
                  <a:lumMod val="75000"/>
                </a:schemeClr>
              </a:solidFill>
              <a:latin typeface="Cambria" panose="02040503050406030204" pitchFamily="18" charset="0"/>
              <a:ea typeface="Cambria" panose="02040503050406030204" pitchFamily="18" charset="0"/>
              <a:cs typeface="Times New Roman" panose="02020603050405020304" pitchFamily="18" charset="0"/>
            </a:endParaRPr>
          </a:p>
        </p:txBody>
      </p:sp>
      <p:cxnSp>
        <p:nvCxnSpPr>
          <p:cNvPr id="5" name="Прямая со стрелкой 4"/>
          <p:cNvCxnSpPr/>
          <p:nvPr/>
        </p:nvCxnSpPr>
        <p:spPr>
          <a:xfrm>
            <a:off x="7229" y="920978"/>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6" name="Группа 5"/>
          <p:cNvGrpSpPr/>
          <p:nvPr/>
        </p:nvGrpSpPr>
        <p:grpSpPr>
          <a:xfrm>
            <a:off x="2708017" y="214478"/>
            <a:ext cx="9909" cy="547802"/>
            <a:chOff x="2701193" y="252079"/>
            <a:chExt cx="9909" cy="547802"/>
          </a:xfrm>
        </p:grpSpPr>
        <p:cxnSp>
          <p:nvCxnSpPr>
            <p:cNvPr id="7" name="Прямая соединительная линия 6"/>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41" name="Прямоугольник 40"/>
          <p:cNvSpPr/>
          <p:nvPr/>
        </p:nvSpPr>
        <p:spPr>
          <a:xfrm>
            <a:off x="1266118" y="1032838"/>
            <a:ext cx="10319658" cy="1608762"/>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000" dirty="0" smtClean="0">
                <a:solidFill>
                  <a:schemeClr val="tx1"/>
                </a:solidFill>
                <a:latin typeface="Cambria" panose="02040503050406030204" pitchFamily="18" charset="0"/>
                <a:ea typeface="Cambria" panose="02040503050406030204" pitchFamily="18" charset="0"/>
                <a:cs typeface="Times New Roman" panose="02020603050405020304" pitchFamily="18" charset="0"/>
              </a:rPr>
              <a:t>Если в Решении </a:t>
            </a:r>
            <a:r>
              <a:rPr lang="ru-RU" sz="2000" dirty="0">
                <a:solidFill>
                  <a:schemeClr val="tx1"/>
                </a:solidFill>
                <a:latin typeface="Cambria" panose="02040503050406030204" pitchFamily="18" charset="0"/>
                <a:ea typeface="Cambria" panose="02040503050406030204" pitchFamily="18" charset="0"/>
                <a:cs typeface="Times New Roman" panose="02020603050405020304" pitchFamily="18" charset="0"/>
              </a:rPr>
              <a:t>(ф. </a:t>
            </a:r>
            <a:r>
              <a:rPr lang="ru-RU" sz="2000" dirty="0" smtClean="0">
                <a:solidFill>
                  <a:schemeClr val="tx1"/>
                </a:solidFill>
                <a:latin typeface="Cambria" panose="02040503050406030204" pitchFamily="18" charset="0"/>
                <a:ea typeface="Cambria" panose="02040503050406030204" pitchFamily="18" charset="0"/>
                <a:cs typeface="Times New Roman" panose="02020603050405020304" pitchFamily="18" charset="0"/>
              </a:rPr>
              <a:t>0510439</a:t>
            </a:r>
            <a:r>
              <a:rPr lang="ru-RU" sz="20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ru-RU" sz="2000" dirty="0" smtClean="0">
                <a:solidFill>
                  <a:schemeClr val="tx1"/>
                </a:solidFill>
                <a:latin typeface="Cambria" panose="02040503050406030204" pitchFamily="18" charset="0"/>
                <a:ea typeface="Cambria" panose="02040503050406030204" pitchFamily="18" charset="0"/>
                <a:cs typeface="Times New Roman" panose="02020603050405020304" pitchFamily="18" charset="0"/>
              </a:rPr>
              <a:t>указана группа </a:t>
            </a:r>
            <a:r>
              <a:rPr lang="ru-RU" sz="2000" dirty="0">
                <a:solidFill>
                  <a:schemeClr val="tx1"/>
                </a:solidFill>
                <a:latin typeface="Cambria" panose="02040503050406030204" pitchFamily="18" charset="0"/>
                <a:ea typeface="Cambria" panose="02040503050406030204" pitchFamily="18" charset="0"/>
                <a:cs typeface="Times New Roman" panose="02020603050405020304" pitchFamily="18" charset="0"/>
              </a:rPr>
              <a:t>объектов учета и код счета бухгалтерского учета в </a:t>
            </a:r>
            <a:r>
              <a:rPr lang="ru-RU" sz="2000" dirty="0" smtClean="0">
                <a:solidFill>
                  <a:schemeClr val="tx1"/>
                </a:solidFill>
                <a:latin typeface="Cambria" panose="02040503050406030204" pitchFamily="18" charset="0"/>
                <a:ea typeface="Cambria" panose="02040503050406030204" pitchFamily="18" charset="0"/>
                <a:cs typeface="Times New Roman" panose="02020603050405020304" pitchFamily="18" charset="0"/>
              </a:rPr>
              <a:t>структуре 0</a:t>
            </a:r>
            <a:r>
              <a:rPr lang="en-US" sz="2000" dirty="0" smtClean="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en-US" sz="2000" dirty="0">
                <a:solidFill>
                  <a:schemeClr val="tx1"/>
                </a:solidFill>
                <a:latin typeface="Cambria" panose="02040503050406030204" pitchFamily="18" charset="0"/>
                <a:ea typeface="Cambria" panose="02040503050406030204" pitchFamily="18" charset="0"/>
                <a:cs typeface="Times New Roman" panose="02020603050405020304" pitchFamily="18" charset="0"/>
              </a:rPr>
              <a:t>XXX </a:t>
            </a:r>
            <a:r>
              <a:rPr lang="en-US" sz="2000" dirty="0" smtClean="0">
                <a:solidFill>
                  <a:schemeClr val="tx1"/>
                </a:solidFill>
                <a:latin typeface="Cambria" panose="02040503050406030204" pitchFamily="18" charset="0"/>
                <a:ea typeface="Cambria" panose="02040503050406030204" pitchFamily="18" charset="0"/>
                <a:cs typeface="Times New Roman" panose="02020603050405020304" pitchFamily="18" charset="0"/>
              </a:rPr>
              <a:t>XX 000</a:t>
            </a:r>
            <a:r>
              <a:rPr lang="ru-RU" sz="2000" dirty="0" smtClean="0">
                <a:solidFill>
                  <a:schemeClr val="tx1"/>
                </a:solidFill>
                <a:latin typeface="Cambria" panose="02040503050406030204" pitchFamily="18" charset="0"/>
                <a:ea typeface="Cambria" panose="02040503050406030204" pitchFamily="18" charset="0"/>
                <a:cs typeface="Times New Roman" panose="02020603050405020304" pitchFamily="18" charset="0"/>
              </a:rPr>
              <a:t> ( номер счета синтетического учета), </a:t>
            </a:r>
            <a:r>
              <a:rPr lang="ru-RU" sz="2000" b="1" dirty="0" smtClean="0">
                <a:solidFill>
                  <a:srgbClr val="FF0000"/>
                </a:solidFill>
                <a:latin typeface="Cambria" panose="02040503050406030204" pitchFamily="18" charset="0"/>
                <a:ea typeface="Cambria" panose="02040503050406030204" pitchFamily="18" charset="0"/>
                <a:cs typeface="Times New Roman" panose="02020603050405020304" pitchFamily="18" charset="0"/>
              </a:rPr>
              <a:t>без</a:t>
            </a:r>
            <a:r>
              <a:rPr lang="ru-RU" sz="2000" dirty="0" smtClean="0">
                <a:solidFill>
                  <a:schemeClr val="tx1"/>
                </a:solidFill>
                <a:latin typeface="Cambria" panose="02040503050406030204" pitchFamily="18" charset="0"/>
                <a:ea typeface="Cambria" panose="02040503050406030204" pitchFamily="18" charset="0"/>
                <a:cs typeface="Times New Roman" panose="02020603050405020304" pitchFamily="18" charset="0"/>
              </a:rPr>
              <a:t> детализации группы и вида ( например 0 101 00 000), то проект описи по каждому счету с детализацией по группе и виду, на котором есть остатки на дату, по состоянию на которую проводится инвентаризация</a:t>
            </a:r>
            <a:endParaRPr lang="ru-RU" sz="2000"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p:txBody>
      </p:sp>
      <p:pic>
        <p:nvPicPr>
          <p:cNvPr id="42" name="Рисунок 41"/>
          <p:cNvPicPr>
            <a:picLocks noChangeAspect="1"/>
          </p:cNvPicPr>
          <p:nvPr/>
        </p:nvPicPr>
        <p:blipFill>
          <a:blip r:embed="rId3"/>
          <a:stretch>
            <a:fillRect/>
          </a:stretch>
        </p:blipFill>
        <p:spPr>
          <a:xfrm>
            <a:off x="658836" y="1736959"/>
            <a:ext cx="525826" cy="472481"/>
          </a:xfrm>
          <a:prstGeom prst="rect">
            <a:avLst/>
          </a:prstGeom>
        </p:spPr>
      </p:pic>
      <p:sp>
        <p:nvSpPr>
          <p:cNvPr id="25" name="Прямоугольник 24"/>
          <p:cNvSpPr/>
          <p:nvPr/>
        </p:nvSpPr>
        <p:spPr>
          <a:xfrm>
            <a:off x="381581" y="3296580"/>
            <a:ext cx="5521387" cy="654981"/>
          </a:xfrm>
          <a:prstGeom prst="rect">
            <a:avLst/>
          </a:prstGeom>
          <a:ln>
            <a:round/>
          </a:ln>
          <a:effectLst>
            <a:glow rad="127000">
              <a:schemeClr val="accent1">
                <a:lumMod val="40000"/>
                <a:lumOff val="60000"/>
              </a:schemeClr>
            </a:glow>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b="1" dirty="0" smtClean="0">
                <a:solidFill>
                  <a:schemeClr val="tx1"/>
                </a:solidFill>
                <a:latin typeface="Cambria" panose="02040503050406030204" pitchFamily="18" charset="0"/>
                <a:ea typeface="Cambria" panose="02040503050406030204" pitchFamily="18" charset="0"/>
              </a:rPr>
              <a:t>Решение </a:t>
            </a:r>
            <a:r>
              <a:rPr lang="ru-RU" sz="1600" b="1" dirty="0">
                <a:solidFill>
                  <a:schemeClr val="tx1"/>
                </a:solidFill>
                <a:latin typeface="Cambria" panose="02040503050406030204" pitchFamily="18" charset="0"/>
                <a:ea typeface="Cambria" panose="02040503050406030204" pitchFamily="18" charset="0"/>
              </a:rPr>
              <a:t>о проведении инвентаризации</a:t>
            </a:r>
          </a:p>
          <a:p>
            <a:pPr algn="ctr"/>
            <a:r>
              <a:rPr lang="ru-RU" sz="1600" b="1" dirty="0" smtClean="0">
                <a:solidFill>
                  <a:schemeClr val="tx1"/>
                </a:solidFill>
                <a:latin typeface="Cambria" panose="02040503050406030204" pitchFamily="18" charset="0"/>
                <a:ea typeface="Cambria" panose="02040503050406030204" pitchFamily="18" charset="0"/>
              </a:rPr>
              <a:t>(ф. </a:t>
            </a:r>
            <a:r>
              <a:rPr lang="ru-RU" sz="1600" b="1" dirty="0">
                <a:solidFill>
                  <a:schemeClr val="tx1"/>
                </a:solidFill>
                <a:latin typeface="Cambria" panose="02040503050406030204" pitchFamily="18" charset="0"/>
                <a:ea typeface="Cambria" panose="02040503050406030204" pitchFamily="18" charset="0"/>
              </a:rPr>
              <a:t>0510439) № </a:t>
            </a:r>
            <a:r>
              <a:rPr lang="ru-RU" sz="1600" b="1" dirty="0" smtClean="0">
                <a:solidFill>
                  <a:schemeClr val="tx1"/>
                </a:solidFill>
                <a:latin typeface="Cambria" panose="02040503050406030204" pitchFamily="18" charset="0"/>
                <a:ea typeface="Cambria" panose="02040503050406030204" pitchFamily="18" charset="0"/>
              </a:rPr>
              <a:t>00РП-000001 от 29.09.2023 </a:t>
            </a:r>
            <a:endParaRPr lang="ru-RU" sz="1600" dirty="0" smtClean="0">
              <a:solidFill>
                <a:schemeClr val="tx1"/>
              </a:solidFill>
              <a:latin typeface="Cambria" panose="02040503050406030204" pitchFamily="18" charset="0"/>
              <a:ea typeface="Cambria" panose="02040503050406030204" pitchFamily="18" charset="0"/>
            </a:endParaRPr>
          </a:p>
        </p:txBody>
      </p:sp>
      <p:sp>
        <p:nvSpPr>
          <p:cNvPr id="26" name="Прямоугольник 25"/>
          <p:cNvSpPr/>
          <p:nvPr/>
        </p:nvSpPr>
        <p:spPr>
          <a:xfrm>
            <a:off x="539424" y="4690116"/>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chemeClr val="tx1"/>
                </a:solidFill>
                <a:latin typeface="Cambria" panose="02040503050406030204" pitchFamily="18" charset="0"/>
                <a:ea typeface="Cambria" panose="02040503050406030204" pitchFamily="18" charset="0"/>
              </a:rPr>
              <a:t>Основные средства</a:t>
            </a:r>
            <a:endParaRPr lang="ru-RU" sz="1600" dirty="0" smtClean="0">
              <a:solidFill>
                <a:schemeClr val="tx1"/>
              </a:solidFill>
              <a:latin typeface="Cambria" panose="02040503050406030204" pitchFamily="18" charset="0"/>
              <a:ea typeface="Cambria" panose="02040503050406030204" pitchFamily="18" charset="0"/>
            </a:endParaRPr>
          </a:p>
        </p:txBody>
      </p:sp>
      <p:sp>
        <p:nvSpPr>
          <p:cNvPr id="27" name="Прямоугольник 26"/>
          <p:cNvSpPr/>
          <p:nvPr/>
        </p:nvSpPr>
        <p:spPr>
          <a:xfrm>
            <a:off x="4076345" y="4690116"/>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Иванов И.И.</a:t>
            </a:r>
          </a:p>
        </p:txBody>
      </p:sp>
      <p:sp>
        <p:nvSpPr>
          <p:cNvPr id="28" name="Прямоугольник 27"/>
          <p:cNvSpPr/>
          <p:nvPr/>
        </p:nvSpPr>
        <p:spPr>
          <a:xfrm>
            <a:off x="2575205" y="4690116"/>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0 101 00 000</a:t>
            </a:r>
          </a:p>
        </p:txBody>
      </p:sp>
      <p:sp>
        <p:nvSpPr>
          <p:cNvPr id="29" name="Прямоугольник 28"/>
          <p:cNvSpPr/>
          <p:nvPr/>
        </p:nvSpPr>
        <p:spPr>
          <a:xfrm>
            <a:off x="539935" y="4032285"/>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Группа объектов</a:t>
            </a:r>
          </a:p>
        </p:txBody>
      </p:sp>
      <p:sp>
        <p:nvSpPr>
          <p:cNvPr id="30" name="Прямоугольник 29"/>
          <p:cNvSpPr/>
          <p:nvPr/>
        </p:nvSpPr>
        <p:spPr>
          <a:xfrm>
            <a:off x="4076856" y="4032285"/>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ОЛ</a:t>
            </a:r>
          </a:p>
        </p:txBody>
      </p:sp>
      <p:sp>
        <p:nvSpPr>
          <p:cNvPr id="31" name="Прямоугольник 30"/>
          <p:cNvSpPr/>
          <p:nvPr/>
        </p:nvSpPr>
        <p:spPr>
          <a:xfrm>
            <a:off x="2575716" y="4032285"/>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Номер счета</a:t>
            </a:r>
          </a:p>
        </p:txBody>
      </p:sp>
      <p:sp>
        <p:nvSpPr>
          <p:cNvPr id="32" name="Прямоугольник 31"/>
          <p:cNvSpPr/>
          <p:nvPr/>
        </p:nvSpPr>
        <p:spPr>
          <a:xfrm>
            <a:off x="6958623" y="3711595"/>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0 101 11 000</a:t>
            </a:r>
          </a:p>
        </p:txBody>
      </p:sp>
      <p:sp>
        <p:nvSpPr>
          <p:cNvPr id="33" name="Прямоугольник 32"/>
          <p:cNvSpPr/>
          <p:nvPr/>
        </p:nvSpPr>
        <p:spPr>
          <a:xfrm>
            <a:off x="6958623" y="4366576"/>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0 101 12 000</a:t>
            </a:r>
          </a:p>
        </p:txBody>
      </p:sp>
      <p:sp>
        <p:nvSpPr>
          <p:cNvPr id="34" name="Прямоугольник 33"/>
          <p:cNvSpPr/>
          <p:nvPr/>
        </p:nvSpPr>
        <p:spPr>
          <a:xfrm>
            <a:off x="6958623" y="5025671"/>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0 101 34 000</a:t>
            </a:r>
          </a:p>
        </p:txBody>
      </p:sp>
      <p:sp>
        <p:nvSpPr>
          <p:cNvPr id="35" name="Прямоугольник 34"/>
          <p:cNvSpPr/>
          <p:nvPr/>
        </p:nvSpPr>
        <p:spPr>
          <a:xfrm>
            <a:off x="6728669" y="2969090"/>
            <a:ext cx="2081501" cy="654981"/>
          </a:xfrm>
          <a:prstGeom prst="rect">
            <a:avLst/>
          </a:prstGeom>
          <a:ln>
            <a:round/>
          </a:ln>
          <a:effectLst>
            <a:glow rad="127000">
              <a:schemeClr val="accent1">
                <a:lumMod val="40000"/>
                <a:lumOff val="60000"/>
              </a:schemeClr>
            </a:glow>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b="1" dirty="0" smtClean="0">
                <a:solidFill>
                  <a:schemeClr val="tx1"/>
                </a:solidFill>
                <a:latin typeface="Cambria" panose="02040503050406030204" pitchFamily="18" charset="0"/>
                <a:ea typeface="Cambria" panose="02040503050406030204" pitchFamily="18" charset="0"/>
              </a:rPr>
              <a:t>Остаток по следующим счетам  не равен 0</a:t>
            </a:r>
            <a:endParaRPr lang="ru-RU" sz="1600" dirty="0" smtClean="0">
              <a:solidFill>
                <a:schemeClr val="tx1"/>
              </a:solidFill>
              <a:latin typeface="Cambria" panose="02040503050406030204" pitchFamily="18" charset="0"/>
              <a:ea typeface="Cambria" panose="02040503050406030204" pitchFamily="18" charset="0"/>
            </a:endParaRPr>
          </a:p>
        </p:txBody>
      </p:sp>
      <p:sp>
        <p:nvSpPr>
          <p:cNvPr id="36" name="Прямоугольник 35"/>
          <p:cNvSpPr/>
          <p:nvPr/>
        </p:nvSpPr>
        <p:spPr>
          <a:xfrm>
            <a:off x="9599749" y="3711594"/>
            <a:ext cx="2249713"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И.О1  по </a:t>
            </a:r>
            <a:r>
              <a:rPr lang="ru-RU" sz="1600" dirty="0">
                <a:solidFill>
                  <a:schemeClr val="tx1"/>
                </a:solidFill>
                <a:latin typeface="Cambria" panose="02040503050406030204" pitchFamily="18" charset="0"/>
                <a:ea typeface="Cambria" panose="02040503050406030204" pitchFamily="18" charset="0"/>
              </a:rPr>
              <a:t>счету 101.11, ОЛ - Иванов И.И</a:t>
            </a:r>
            <a:r>
              <a:rPr lang="ru-RU" sz="1600" dirty="0" smtClean="0">
                <a:solidFill>
                  <a:schemeClr val="tx1"/>
                </a:solidFill>
                <a:latin typeface="Cambria" panose="02040503050406030204" pitchFamily="18" charset="0"/>
                <a:ea typeface="Cambria" panose="02040503050406030204" pitchFamily="18" charset="0"/>
              </a:rPr>
              <a:t>.</a:t>
            </a:r>
            <a:endParaRPr lang="ru-RU" sz="1600" dirty="0">
              <a:solidFill>
                <a:schemeClr val="tx1"/>
              </a:solidFill>
              <a:latin typeface="Cambria" panose="02040503050406030204" pitchFamily="18" charset="0"/>
              <a:ea typeface="Cambria" panose="02040503050406030204" pitchFamily="18" charset="0"/>
            </a:endParaRPr>
          </a:p>
        </p:txBody>
      </p:sp>
      <p:sp>
        <p:nvSpPr>
          <p:cNvPr id="37" name="Прямоугольник 36"/>
          <p:cNvSpPr/>
          <p:nvPr/>
        </p:nvSpPr>
        <p:spPr>
          <a:xfrm>
            <a:off x="9599749" y="4366575"/>
            <a:ext cx="2249713"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И.О2 </a:t>
            </a:r>
            <a:r>
              <a:rPr lang="ru-RU" sz="1600" dirty="0">
                <a:solidFill>
                  <a:schemeClr val="tx1"/>
                </a:solidFill>
                <a:latin typeface="Cambria" panose="02040503050406030204" pitchFamily="18" charset="0"/>
                <a:ea typeface="Cambria" panose="02040503050406030204" pitchFamily="18" charset="0"/>
              </a:rPr>
              <a:t>по счету </a:t>
            </a:r>
            <a:r>
              <a:rPr lang="ru-RU" sz="1600" dirty="0" smtClean="0">
                <a:solidFill>
                  <a:schemeClr val="tx1"/>
                </a:solidFill>
                <a:latin typeface="Cambria" panose="02040503050406030204" pitchFamily="18" charset="0"/>
                <a:ea typeface="Cambria" panose="02040503050406030204" pitchFamily="18" charset="0"/>
              </a:rPr>
              <a:t>101.12, </a:t>
            </a:r>
            <a:r>
              <a:rPr lang="ru-RU" sz="1600" dirty="0">
                <a:solidFill>
                  <a:schemeClr val="tx1"/>
                </a:solidFill>
                <a:latin typeface="Cambria" panose="02040503050406030204" pitchFamily="18" charset="0"/>
                <a:ea typeface="Cambria" panose="02040503050406030204" pitchFamily="18" charset="0"/>
              </a:rPr>
              <a:t>ОЛ - Иванов И.И.</a:t>
            </a:r>
          </a:p>
        </p:txBody>
      </p:sp>
      <p:sp>
        <p:nvSpPr>
          <p:cNvPr id="38" name="Прямоугольник 37"/>
          <p:cNvSpPr/>
          <p:nvPr/>
        </p:nvSpPr>
        <p:spPr>
          <a:xfrm>
            <a:off x="9599749" y="5025670"/>
            <a:ext cx="2249713"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И.О 3 </a:t>
            </a:r>
            <a:r>
              <a:rPr lang="ru-RU" sz="1600" dirty="0">
                <a:solidFill>
                  <a:schemeClr val="tx1"/>
                </a:solidFill>
                <a:latin typeface="Cambria" panose="02040503050406030204" pitchFamily="18" charset="0"/>
                <a:ea typeface="Cambria" panose="02040503050406030204" pitchFamily="18" charset="0"/>
              </a:rPr>
              <a:t>по счету </a:t>
            </a:r>
            <a:r>
              <a:rPr lang="ru-RU" sz="1600" dirty="0" smtClean="0">
                <a:solidFill>
                  <a:schemeClr val="tx1"/>
                </a:solidFill>
                <a:latin typeface="Cambria" panose="02040503050406030204" pitchFamily="18" charset="0"/>
                <a:ea typeface="Cambria" panose="02040503050406030204" pitchFamily="18" charset="0"/>
              </a:rPr>
              <a:t>101.14, </a:t>
            </a:r>
            <a:r>
              <a:rPr lang="ru-RU" sz="1600" dirty="0">
                <a:solidFill>
                  <a:schemeClr val="tx1"/>
                </a:solidFill>
                <a:latin typeface="Cambria" panose="02040503050406030204" pitchFamily="18" charset="0"/>
                <a:ea typeface="Cambria" panose="02040503050406030204" pitchFamily="18" charset="0"/>
              </a:rPr>
              <a:t>ОЛ - Иванов И.И</a:t>
            </a:r>
            <a:r>
              <a:rPr lang="ru-RU" sz="1600" dirty="0" smtClean="0">
                <a:solidFill>
                  <a:schemeClr val="tx1"/>
                </a:solidFill>
                <a:latin typeface="Cambria" panose="02040503050406030204" pitchFamily="18" charset="0"/>
                <a:ea typeface="Cambria" panose="02040503050406030204" pitchFamily="18" charset="0"/>
              </a:rPr>
              <a:t>.</a:t>
            </a:r>
            <a:endParaRPr lang="ru-RU" sz="1600" dirty="0">
              <a:solidFill>
                <a:schemeClr val="tx1"/>
              </a:solidFill>
              <a:latin typeface="Cambria" panose="02040503050406030204" pitchFamily="18" charset="0"/>
              <a:ea typeface="Cambria" panose="02040503050406030204" pitchFamily="18" charset="0"/>
            </a:endParaRPr>
          </a:p>
        </p:txBody>
      </p:sp>
      <p:sp>
        <p:nvSpPr>
          <p:cNvPr id="39" name="Прямоугольник 38"/>
          <p:cNvSpPr/>
          <p:nvPr/>
        </p:nvSpPr>
        <p:spPr>
          <a:xfrm>
            <a:off x="9468465" y="2969089"/>
            <a:ext cx="2380998" cy="654981"/>
          </a:xfrm>
          <a:prstGeom prst="rect">
            <a:avLst/>
          </a:prstGeom>
          <a:ln>
            <a:round/>
          </a:ln>
          <a:effectLst>
            <a:glow rad="127000">
              <a:schemeClr val="accent1">
                <a:lumMod val="40000"/>
                <a:lumOff val="60000"/>
              </a:schemeClr>
            </a:glow>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b="1" dirty="0" smtClean="0">
                <a:solidFill>
                  <a:schemeClr val="tx1"/>
                </a:solidFill>
                <a:latin typeface="Cambria" panose="02040503050406030204" pitchFamily="18" charset="0"/>
                <a:ea typeface="Cambria" panose="02040503050406030204" pitchFamily="18" charset="0"/>
              </a:rPr>
              <a:t>Инвентаризационные описи</a:t>
            </a:r>
            <a:endParaRPr lang="ru-RU" sz="1600" dirty="0" smtClean="0">
              <a:solidFill>
                <a:schemeClr val="tx1"/>
              </a:solidFill>
              <a:latin typeface="Cambria" panose="02040503050406030204" pitchFamily="18" charset="0"/>
              <a:ea typeface="Cambria" panose="02040503050406030204" pitchFamily="18" charset="0"/>
            </a:endParaRPr>
          </a:p>
        </p:txBody>
      </p:sp>
      <p:grpSp>
        <p:nvGrpSpPr>
          <p:cNvPr id="40" name="Группа 39"/>
          <p:cNvGrpSpPr/>
          <p:nvPr/>
        </p:nvGrpSpPr>
        <p:grpSpPr>
          <a:xfrm>
            <a:off x="94919" y="86314"/>
            <a:ext cx="2281366" cy="749490"/>
            <a:chOff x="69947" y="50611"/>
            <a:chExt cx="2557465" cy="838389"/>
          </a:xfrm>
        </p:grpSpPr>
        <p:pic>
          <p:nvPicPr>
            <p:cNvPr id="43" name="Рисунок 42" descr="Межрегиональное бухгалтерское УФК"/>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b="20714"/>
            <a:stretch/>
          </p:blipFill>
          <p:spPr bwMode="auto">
            <a:xfrm>
              <a:off x="69947" y="50611"/>
              <a:ext cx="857370" cy="838389"/>
            </a:xfrm>
            <a:prstGeom prst="rect">
              <a:avLst/>
            </a:prstGeom>
            <a:noFill/>
            <a:ln>
              <a:noFill/>
            </a:ln>
          </p:spPr>
        </p:pic>
        <p:pic>
          <p:nvPicPr>
            <p:cNvPr id="44" name="Рисунок 43" descr="Межрегиональное бухгалтерское УФК"/>
            <p:cNvPicPr/>
            <p:nvPr/>
          </p:nvPicPr>
          <p:blipFill rotWithShape="1">
            <a:blip r:embed="rId5">
              <a:duotone>
                <a:schemeClr val="accent1">
                  <a:shade val="45000"/>
                  <a:satMod val="135000"/>
                </a:schemeClr>
                <a:prstClr val="white"/>
              </a:duotone>
              <a:extLst>
                <a:ext uri="{28A0092B-C50C-407E-A947-70E740481C1C}">
                  <a14:useLocalDpi xmlns:a14="http://schemas.microsoft.com/office/drawing/2010/main" val="0"/>
                </a:ext>
              </a:extLst>
            </a:blip>
            <a:srcRect t="78385"/>
            <a:stretch/>
          </p:blipFill>
          <p:spPr bwMode="auto">
            <a:xfrm>
              <a:off x="912673" y="257261"/>
              <a:ext cx="1714739" cy="457124"/>
            </a:xfrm>
            <a:prstGeom prst="rect">
              <a:avLst/>
            </a:prstGeom>
            <a:noFill/>
            <a:ln>
              <a:noFill/>
            </a:ln>
          </p:spPr>
        </p:pic>
      </p:grpSp>
    </p:spTree>
    <p:extLst>
      <p:ext uri="{BB962C8B-B14F-4D97-AF65-F5344CB8AC3E}">
        <p14:creationId xmlns:p14="http://schemas.microsoft.com/office/powerpoint/2010/main" val="419958352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1"/>
          <p:cNvSpPr txBox="1">
            <a:spLocks/>
          </p:cNvSpPr>
          <p:nvPr/>
        </p:nvSpPr>
        <p:spPr>
          <a:xfrm>
            <a:off x="3152019" y="139511"/>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anose="02040503050406030204" pitchFamily="18" charset="0"/>
                <a:ea typeface="Cambria" panose="02040503050406030204" pitchFamily="18" charset="0"/>
                <a:cs typeface="Times New Roman" panose="02020603050405020304" pitchFamily="18" charset="0"/>
              </a:rPr>
              <a:t>Особенности формирования проектов инвентаризационных описей</a:t>
            </a:r>
            <a:endParaRPr lang="ru-RU" sz="2000" dirty="0">
              <a:solidFill>
                <a:schemeClr val="accent5">
                  <a:lumMod val="75000"/>
                </a:schemeClr>
              </a:solidFill>
              <a:latin typeface="Cambria" panose="02040503050406030204" pitchFamily="18" charset="0"/>
              <a:ea typeface="Cambria" panose="02040503050406030204" pitchFamily="18" charset="0"/>
              <a:cs typeface="Times New Roman" panose="02020603050405020304" pitchFamily="18" charset="0"/>
            </a:endParaRPr>
          </a:p>
        </p:txBody>
      </p:sp>
      <p:cxnSp>
        <p:nvCxnSpPr>
          <p:cNvPr id="5" name="Прямая со стрелкой 4"/>
          <p:cNvCxnSpPr/>
          <p:nvPr/>
        </p:nvCxnSpPr>
        <p:spPr>
          <a:xfrm>
            <a:off x="7229" y="911910"/>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6" name="Группа 5"/>
          <p:cNvGrpSpPr/>
          <p:nvPr/>
        </p:nvGrpSpPr>
        <p:grpSpPr>
          <a:xfrm>
            <a:off x="2708017" y="214478"/>
            <a:ext cx="9909" cy="547802"/>
            <a:chOff x="2701193" y="252079"/>
            <a:chExt cx="9909" cy="547802"/>
          </a:xfrm>
        </p:grpSpPr>
        <p:cxnSp>
          <p:nvCxnSpPr>
            <p:cNvPr id="7" name="Прямая соединительная линия 6"/>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43" name="Прямоугольник 42"/>
          <p:cNvSpPr/>
          <p:nvPr/>
        </p:nvSpPr>
        <p:spPr>
          <a:xfrm>
            <a:off x="1266118" y="1179929"/>
            <a:ext cx="10319658" cy="1608762"/>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000" dirty="0" smtClean="0">
                <a:solidFill>
                  <a:schemeClr val="tx1"/>
                </a:solidFill>
                <a:latin typeface="Cambria" panose="02040503050406030204" pitchFamily="18" charset="0"/>
                <a:ea typeface="Cambria" panose="02040503050406030204" pitchFamily="18" charset="0"/>
                <a:cs typeface="Times New Roman" panose="02020603050405020304" pitchFamily="18" charset="0"/>
              </a:rPr>
              <a:t>Если в Решении </a:t>
            </a:r>
            <a:r>
              <a:rPr lang="ru-RU" sz="2000" dirty="0">
                <a:solidFill>
                  <a:schemeClr val="tx1"/>
                </a:solidFill>
                <a:latin typeface="Cambria" panose="02040503050406030204" pitchFamily="18" charset="0"/>
                <a:ea typeface="Cambria" panose="02040503050406030204" pitchFamily="18" charset="0"/>
                <a:cs typeface="Times New Roman" panose="02020603050405020304" pitchFamily="18" charset="0"/>
              </a:rPr>
              <a:t>(ф. </a:t>
            </a:r>
            <a:r>
              <a:rPr lang="ru-RU" sz="2000" dirty="0" smtClean="0">
                <a:solidFill>
                  <a:schemeClr val="tx1"/>
                </a:solidFill>
                <a:latin typeface="Cambria" panose="02040503050406030204" pitchFamily="18" charset="0"/>
                <a:ea typeface="Cambria" panose="02040503050406030204" pitchFamily="18" charset="0"/>
                <a:cs typeface="Times New Roman" panose="02020603050405020304" pitchFamily="18" charset="0"/>
              </a:rPr>
              <a:t>0510439</a:t>
            </a:r>
            <a:r>
              <a:rPr lang="ru-RU" sz="2000" dirty="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ru-RU" sz="2000" dirty="0" smtClean="0">
                <a:solidFill>
                  <a:schemeClr val="tx1"/>
                </a:solidFill>
                <a:latin typeface="Cambria" panose="02040503050406030204" pitchFamily="18" charset="0"/>
                <a:ea typeface="Cambria" panose="02040503050406030204" pitchFamily="18" charset="0"/>
                <a:cs typeface="Times New Roman" panose="02020603050405020304" pitchFamily="18" charset="0"/>
              </a:rPr>
              <a:t>указана группа </a:t>
            </a:r>
            <a:r>
              <a:rPr lang="ru-RU" sz="2000" dirty="0">
                <a:solidFill>
                  <a:schemeClr val="tx1"/>
                </a:solidFill>
                <a:latin typeface="Cambria" panose="02040503050406030204" pitchFamily="18" charset="0"/>
                <a:ea typeface="Cambria" panose="02040503050406030204" pitchFamily="18" charset="0"/>
                <a:cs typeface="Times New Roman" panose="02020603050405020304" pitchFamily="18" charset="0"/>
              </a:rPr>
              <a:t>объектов учета и код счета бухгалтерского учета в </a:t>
            </a:r>
            <a:r>
              <a:rPr lang="ru-RU" sz="2000" dirty="0" smtClean="0">
                <a:solidFill>
                  <a:schemeClr val="tx1"/>
                </a:solidFill>
                <a:latin typeface="Cambria" panose="02040503050406030204" pitchFamily="18" charset="0"/>
                <a:ea typeface="Cambria" panose="02040503050406030204" pitchFamily="18" charset="0"/>
                <a:cs typeface="Times New Roman" panose="02020603050405020304" pitchFamily="18" charset="0"/>
              </a:rPr>
              <a:t>структуре 0</a:t>
            </a:r>
            <a:r>
              <a:rPr lang="en-US" sz="2000" dirty="0" smtClean="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en-US" sz="2000" dirty="0">
                <a:solidFill>
                  <a:schemeClr val="tx1"/>
                </a:solidFill>
                <a:latin typeface="Cambria" panose="02040503050406030204" pitchFamily="18" charset="0"/>
                <a:ea typeface="Cambria" panose="02040503050406030204" pitchFamily="18" charset="0"/>
                <a:cs typeface="Times New Roman" panose="02020603050405020304" pitchFamily="18" charset="0"/>
              </a:rPr>
              <a:t>XXX XX </a:t>
            </a:r>
            <a:r>
              <a:rPr lang="en-US" sz="2000" dirty="0" smtClean="0">
                <a:solidFill>
                  <a:schemeClr val="tx1"/>
                </a:solidFill>
                <a:latin typeface="Cambria" panose="02040503050406030204" pitchFamily="18" charset="0"/>
                <a:ea typeface="Cambria" panose="02040503050406030204" pitchFamily="18" charset="0"/>
                <a:cs typeface="Times New Roman" panose="02020603050405020304" pitchFamily="18" charset="0"/>
              </a:rPr>
              <a:t>000</a:t>
            </a:r>
            <a:r>
              <a:rPr lang="ru-RU" sz="2000" dirty="0" smtClean="0">
                <a:solidFill>
                  <a:schemeClr val="tx1"/>
                </a:solidFill>
                <a:latin typeface="Cambria" panose="02040503050406030204" pitchFamily="18" charset="0"/>
                <a:ea typeface="Cambria" panose="02040503050406030204" pitchFamily="18" charset="0"/>
                <a:cs typeface="Times New Roman" panose="02020603050405020304" pitchFamily="18" charset="0"/>
              </a:rPr>
              <a:t> ( номер счета синтетического учета), </a:t>
            </a:r>
          </a:p>
          <a:p>
            <a:pPr algn="just"/>
            <a:r>
              <a:rPr lang="ru-RU" sz="2000" b="1" dirty="0" smtClean="0">
                <a:solidFill>
                  <a:srgbClr val="FF0000"/>
                </a:solidFill>
                <a:latin typeface="Cambria" panose="02040503050406030204" pitchFamily="18" charset="0"/>
                <a:ea typeface="Cambria" panose="02040503050406030204" pitchFamily="18" charset="0"/>
                <a:cs typeface="Times New Roman" panose="02020603050405020304" pitchFamily="18" charset="0"/>
              </a:rPr>
              <a:t>с </a:t>
            </a:r>
            <a:r>
              <a:rPr lang="ru-RU" sz="2000" dirty="0" smtClean="0">
                <a:solidFill>
                  <a:schemeClr val="tx1"/>
                </a:solidFill>
                <a:latin typeface="Cambria" panose="02040503050406030204" pitchFamily="18" charset="0"/>
                <a:ea typeface="Cambria" panose="02040503050406030204" pitchFamily="18" charset="0"/>
                <a:cs typeface="Times New Roman" panose="02020603050405020304" pitchFamily="18" charset="0"/>
              </a:rPr>
              <a:t>детализацией группы и вида ( например 0 101 34 000), но на указанном счете нет остатка на </a:t>
            </a:r>
            <a:r>
              <a:rPr lang="ru-RU" sz="2000" dirty="0">
                <a:solidFill>
                  <a:schemeClr val="tx1"/>
                </a:solidFill>
                <a:latin typeface="Cambria" panose="02040503050406030204" pitchFamily="18" charset="0"/>
                <a:ea typeface="Cambria" panose="02040503050406030204" pitchFamily="18" charset="0"/>
                <a:cs typeface="Times New Roman" panose="02020603050405020304" pitchFamily="18" charset="0"/>
              </a:rPr>
              <a:t>дату, по состоянию на которую проводится инвентаризация</a:t>
            </a:r>
            <a:r>
              <a:rPr lang="ru-RU" sz="2000" dirty="0" smtClean="0">
                <a:solidFill>
                  <a:schemeClr val="tx1"/>
                </a:solidFill>
                <a:latin typeface="Cambria" panose="02040503050406030204" pitchFamily="18" charset="0"/>
                <a:ea typeface="Cambria" panose="02040503050406030204" pitchFamily="18" charset="0"/>
                <a:cs typeface="Times New Roman" panose="02020603050405020304" pitchFamily="18" charset="0"/>
              </a:rPr>
              <a:t>, то проект описи формируется с «пустыми» показателями</a:t>
            </a:r>
            <a:endParaRPr lang="ru-RU" sz="2000"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p:txBody>
      </p:sp>
      <p:pic>
        <p:nvPicPr>
          <p:cNvPr id="44" name="Рисунок 43"/>
          <p:cNvPicPr>
            <a:picLocks noChangeAspect="1"/>
          </p:cNvPicPr>
          <p:nvPr/>
        </p:nvPicPr>
        <p:blipFill>
          <a:blip r:embed="rId3"/>
          <a:stretch>
            <a:fillRect/>
          </a:stretch>
        </p:blipFill>
        <p:spPr>
          <a:xfrm>
            <a:off x="658836" y="1884050"/>
            <a:ext cx="525826" cy="472481"/>
          </a:xfrm>
          <a:prstGeom prst="rect">
            <a:avLst/>
          </a:prstGeom>
        </p:spPr>
      </p:pic>
      <p:sp>
        <p:nvSpPr>
          <p:cNvPr id="45" name="Прямоугольник 44"/>
          <p:cNvSpPr/>
          <p:nvPr/>
        </p:nvSpPr>
        <p:spPr>
          <a:xfrm>
            <a:off x="9346546" y="2785969"/>
            <a:ext cx="2624836" cy="3188111"/>
          </a:xfrm>
          <a:prstGeom prst="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6" name="Выноска со стрелкой вправо 45"/>
          <p:cNvSpPr/>
          <p:nvPr/>
        </p:nvSpPr>
        <p:spPr>
          <a:xfrm>
            <a:off x="6561263" y="2785969"/>
            <a:ext cx="2785283" cy="3077802"/>
          </a:xfrm>
          <a:prstGeom prst="rightArrowCallout">
            <a:avLst>
              <a:gd name="adj1" fmla="val 19567"/>
              <a:gd name="adj2" fmla="val 25000"/>
              <a:gd name="adj3" fmla="val 12457"/>
              <a:gd name="adj4" fmla="val 83938"/>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7" name="Выноска со стрелкой вправо 46"/>
          <p:cNvSpPr/>
          <p:nvPr/>
        </p:nvSpPr>
        <p:spPr>
          <a:xfrm>
            <a:off x="136770" y="2785969"/>
            <a:ext cx="6533843" cy="3077802"/>
          </a:xfrm>
          <a:prstGeom prst="rightArrowCallout">
            <a:avLst>
              <a:gd name="adj1" fmla="val 25000"/>
              <a:gd name="adj2" fmla="val 25000"/>
              <a:gd name="adj3" fmla="val 12966"/>
              <a:gd name="adj4" fmla="val 90658"/>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8" name="Прямоугольник 47"/>
          <p:cNvSpPr/>
          <p:nvPr/>
        </p:nvSpPr>
        <p:spPr>
          <a:xfrm>
            <a:off x="381581" y="3296580"/>
            <a:ext cx="5521387" cy="654981"/>
          </a:xfrm>
          <a:prstGeom prst="rect">
            <a:avLst/>
          </a:prstGeom>
          <a:ln>
            <a:round/>
          </a:ln>
          <a:effectLst>
            <a:glow rad="127000">
              <a:schemeClr val="accent1">
                <a:lumMod val="40000"/>
                <a:lumOff val="60000"/>
              </a:schemeClr>
            </a:glow>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b="1" dirty="0" smtClean="0">
                <a:solidFill>
                  <a:schemeClr val="tx1"/>
                </a:solidFill>
                <a:latin typeface="Cambria" panose="02040503050406030204" pitchFamily="18" charset="0"/>
                <a:ea typeface="Cambria" panose="02040503050406030204" pitchFamily="18" charset="0"/>
              </a:rPr>
              <a:t>Решение </a:t>
            </a:r>
            <a:r>
              <a:rPr lang="ru-RU" sz="1600" b="1" dirty="0">
                <a:solidFill>
                  <a:schemeClr val="tx1"/>
                </a:solidFill>
                <a:latin typeface="Cambria" panose="02040503050406030204" pitchFamily="18" charset="0"/>
                <a:ea typeface="Cambria" panose="02040503050406030204" pitchFamily="18" charset="0"/>
              </a:rPr>
              <a:t>о проведении инвентаризации</a:t>
            </a:r>
          </a:p>
          <a:p>
            <a:pPr algn="ctr"/>
            <a:r>
              <a:rPr lang="ru-RU" sz="1600" b="1" dirty="0" smtClean="0">
                <a:solidFill>
                  <a:schemeClr val="tx1"/>
                </a:solidFill>
                <a:latin typeface="Cambria" panose="02040503050406030204" pitchFamily="18" charset="0"/>
                <a:ea typeface="Cambria" panose="02040503050406030204" pitchFamily="18" charset="0"/>
              </a:rPr>
              <a:t>(ф. </a:t>
            </a:r>
            <a:r>
              <a:rPr lang="ru-RU" sz="1600" b="1" dirty="0">
                <a:solidFill>
                  <a:schemeClr val="tx1"/>
                </a:solidFill>
                <a:latin typeface="Cambria" panose="02040503050406030204" pitchFamily="18" charset="0"/>
                <a:ea typeface="Cambria" panose="02040503050406030204" pitchFamily="18" charset="0"/>
              </a:rPr>
              <a:t>0510439) № </a:t>
            </a:r>
            <a:r>
              <a:rPr lang="ru-RU" sz="1600" b="1" dirty="0" smtClean="0">
                <a:solidFill>
                  <a:schemeClr val="tx1"/>
                </a:solidFill>
                <a:latin typeface="Cambria" panose="02040503050406030204" pitchFamily="18" charset="0"/>
                <a:ea typeface="Cambria" panose="02040503050406030204" pitchFamily="18" charset="0"/>
              </a:rPr>
              <a:t>00РП-000001 от 29.09.2023 </a:t>
            </a:r>
            <a:endParaRPr lang="ru-RU" sz="1600" dirty="0" smtClean="0">
              <a:solidFill>
                <a:schemeClr val="tx1"/>
              </a:solidFill>
              <a:latin typeface="Cambria" panose="02040503050406030204" pitchFamily="18" charset="0"/>
              <a:ea typeface="Cambria" panose="02040503050406030204" pitchFamily="18" charset="0"/>
            </a:endParaRPr>
          </a:p>
        </p:txBody>
      </p:sp>
      <p:sp>
        <p:nvSpPr>
          <p:cNvPr id="49" name="Прямоугольник 48"/>
          <p:cNvSpPr/>
          <p:nvPr/>
        </p:nvSpPr>
        <p:spPr>
          <a:xfrm>
            <a:off x="539424" y="4690116"/>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solidFill>
                  <a:schemeClr val="tx1"/>
                </a:solidFill>
                <a:latin typeface="Cambria" panose="02040503050406030204" pitchFamily="18" charset="0"/>
                <a:ea typeface="Cambria" panose="02040503050406030204" pitchFamily="18" charset="0"/>
              </a:rPr>
              <a:t>Основные средства</a:t>
            </a:r>
            <a:endParaRPr lang="ru-RU" sz="1600" dirty="0" smtClean="0">
              <a:solidFill>
                <a:schemeClr val="tx1"/>
              </a:solidFill>
              <a:latin typeface="Cambria" panose="02040503050406030204" pitchFamily="18" charset="0"/>
              <a:ea typeface="Cambria" panose="02040503050406030204" pitchFamily="18" charset="0"/>
            </a:endParaRPr>
          </a:p>
        </p:txBody>
      </p:sp>
      <p:sp>
        <p:nvSpPr>
          <p:cNvPr id="50" name="Прямоугольник 49"/>
          <p:cNvSpPr/>
          <p:nvPr/>
        </p:nvSpPr>
        <p:spPr>
          <a:xfrm>
            <a:off x="4076345" y="4690116"/>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Иванов И.И.</a:t>
            </a:r>
          </a:p>
        </p:txBody>
      </p:sp>
      <p:sp>
        <p:nvSpPr>
          <p:cNvPr id="51" name="Прямоугольник 50"/>
          <p:cNvSpPr/>
          <p:nvPr/>
        </p:nvSpPr>
        <p:spPr>
          <a:xfrm>
            <a:off x="2575205" y="4690116"/>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0 101 34 000</a:t>
            </a:r>
          </a:p>
        </p:txBody>
      </p:sp>
      <p:sp>
        <p:nvSpPr>
          <p:cNvPr id="52" name="Прямоугольник 51"/>
          <p:cNvSpPr/>
          <p:nvPr/>
        </p:nvSpPr>
        <p:spPr>
          <a:xfrm>
            <a:off x="539935" y="4032285"/>
            <a:ext cx="2033242"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Группа объектов</a:t>
            </a:r>
          </a:p>
        </p:txBody>
      </p:sp>
      <p:sp>
        <p:nvSpPr>
          <p:cNvPr id="53" name="Прямоугольник 52"/>
          <p:cNvSpPr/>
          <p:nvPr/>
        </p:nvSpPr>
        <p:spPr>
          <a:xfrm>
            <a:off x="4076856" y="4032285"/>
            <a:ext cx="1703768"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ОЛ</a:t>
            </a:r>
          </a:p>
        </p:txBody>
      </p:sp>
      <p:sp>
        <p:nvSpPr>
          <p:cNvPr id="54" name="Прямоугольник 53"/>
          <p:cNvSpPr/>
          <p:nvPr/>
        </p:nvSpPr>
        <p:spPr>
          <a:xfrm>
            <a:off x="2575716" y="4032285"/>
            <a:ext cx="1501140" cy="654981"/>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Номер счета</a:t>
            </a:r>
          </a:p>
        </p:txBody>
      </p:sp>
      <p:sp>
        <p:nvSpPr>
          <p:cNvPr id="58" name="Прямоугольник 57"/>
          <p:cNvSpPr/>
          <p:nvPr/>
        </p:nvSpPr>
        <p:spPr>
          <a:xfrm>
            <a:off x="6792532" y="3624070"/>
            <a:ext cx="2081501" cy="1237150"/>
          </a:xfrm>
          <a:prstGeom prst="rect">
            <a:avLst/>
          </a:prstGeom>
          <a:ln>
            <a:round/>
          </a:ln>
          <a:effectLst>
            <a:glow rad="127000">
              <a:schemeClr val="accent1">
                <a:lumMod val="40000"/>
                <a:lumOff val="60000"/>
              </a:schemeClr>
            </a:glow>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b="1" dirty="0" smtClean="0">
                <a:solidFill>
                  <a:schemeClr val="tx1"/>
                </a:solidFill>
                <a:latin typeface="Cambria" panose="02040503050406030204" pitchFamily="18" charset="0"/>
                <a:ea typeface="Cambria" panose="02040503050406030204" pitchFamily="18" charset="0"/>
              </a:rPr>
              <a:t>Остаток на счете 101.34 равен 0</a:t>
            </a:r>
            <a:endParaRPr lang="ru-RU" sz="1600" dirty="0" smtClean="0">
              <a:solidFill>
                <a:schemeClr val="tx1"/>
              </a:solidFill>
              <a:latin typeface="Cambria" panose="02040503050406030204" pitchFamily="18" charset="0"/>
              <a:ea typeface="Cambria" panose="02040503050406030204" pitchFamily="18" charset="0"/>
            </a:endParaRPr>
          </a:p>
        </p:txBody>
      </p:sp>
      <p:sp>
        <p:nvSpPr>
          <p:cNvPr id="61" name="Прямоугольник 60"/>
          <p:cNvSpPr/>
          <p:nvPr/>
        </p:nvSpPr>
        <p:spPr>
          <a:xfrm>
            <a:off x="9576771" y="4117534"/>
            <a:ext cx="2249713" cy="1118372"/>
          </a:xfrm>
          <a:prstGeom prst="rect">
            <a:avLst/>
          </a:prstGeom>
          <a:solidFill>
            <a:schemeClr val="lt1"/>
          </a:solidFill>
          <a:ln>
            <a:round/>
          </a:ln>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solidFill>
                  <a:schemeClr val="tx1"/>
                </a:solidFill>
                <a:latin typeface="Cambria" panose="02040503050406030204" pitchFamily="18" charset="0"/>
                <a:ea typeface="Cambria" panose="02040503050406030204" pitchFamily="18" charset="0"/>
              </a:rPr>
              <a:t>И.О 1 </a:t>
            </a:r>
            <a:r>
              <a:rPr lang="ru-RU" sz="1600" dirty="0">
                <a:solidFill>
                  <a:schemeClr val="tx1"/>
                </a:solidFill>
                <a:latin typeface="Cambria" panose="02040503050406030204" pitchFamily="18" charset="0"/>
                <a:ea typeface="Cambria" panose="02040503050406030204" pitchFamily="18" charset="0"/>
              </a:rPr>
              <a:t>по счету </a:t>
            </a:r>
            <a:r>
              <a:rPr lang="ru-RU" sz="1600" dirty="0" smtClean="0">
                <a:solidFill>
                  <a:schemeClr val="tx1"/>
                </a:solidFill>
                <a:latin typeface="Cambria" panose="02040503050406030204" pitchFamily="18" charset="0"/>
                <a:ea typeface="Cambria" panose="02040503050406030204" pitchFamily="18" charset="0"/>
              </a:rPr>
              <a:t>101.34, </a:t>
            </a:r>
            <a:r>
              <a:rPr lang="ru-RU" sz="1600" dirty="0">
                <a:solidFill>
                  <a:schemeClr val="tx1"/>
                </a:solidFill>
                <a:latin typeface="Cambria" panose="02040503050406030204" pitchFamily="18" charset="0"/>
                <a:ea typeface="Cambria" panose="02040503050406030204" pitchFamily="18" charset="0"/>
              </a:rPr>
              <a:t>ОЛ - Иванов И.И</a:t>
            </a:r>
            <a:r>
              <a:rPr lang="ru-RU" sz="1600" dirty="0" smtClean="0">
                <a:solidFill>
                  <a:schemeClr val="tx1"/>
                </a:solidFill>
                <a:latin typeface="Cambria" panose="02040503050406030204" pitchFamily="18" charset="0"/>
                <a:ea typeface="Cambria" panose="02040503050406030204" pitchFamily="18" charset="0"/>
              </a:rPr>
              <a:t>.</a:t>
            </a:r>
          </a:p>
          <a:p>
            <a:pPr algn="ctr"/>
            <a:r>
              <a:rPr lang="ru-RU" sz="1600" dirty="0" smtClean="0">
                <a:solidFill>
                  <a:schemeClr val="tx1"/>
                </a:solidFill>
                <a:latin typeface="Cambria" panose="02040503050406030204" pitchFamily="18" charset="0"/>
                <a:ea typeface="Cambria" panose="02040503050406030204" pitchFamily="18" charset="0"/>
              </a:rPr>
              <a:t>Значений - нет</a:t>
            </a:r>
            <a:endParaRPr lang="ru-RU" sz="1600" dirty="0">
              <a:solidFill>
                <a:schemeClr val="tx1"/>
              </a:solidFill>
              <a:latin typeface="Cambria" panose="02040503050406030204" pitchFamily="18" charset="0"/>
              <a:ea typeface="Cambria" panose="02040503050406030204" pitchFamily="18" charset="0"/>
            </a:endParaRPr>
          </a:p>
        </p:txBody>
      </p:sp>
      <p:sp>
        <p:nvSpPr>
          <p:cNvPr id="62" name="Прямоугольник 61"/>
          <p:cNvSpPr/>
          <p:nvPr/>
        </p:nvSpPr>
        <p:spPr>
          <a:xfrm>
            <a:off x="9483705" y="3441529"/>
            <a:ext cx="2380998" cy="654981"/>
          </a:xfrm>
          <a:prstGeom prst="rect">
            <a:avLst/>
          </a:prstGeom>
          <a:ln>
            <a:round/>
          </a:ln>
          <a:effectLst>
            <a:glow rad="127000">
              <a:schemeClr val="accent1">
                <a:lumMod val="40000"/>
                <a:lumOff val="60000"/>
              </a:schemeClr>
            </a:glow>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b="1" dirty="0" smtClean="0">
                <a:solidFill>
                  <a:schemeClr val="tx1"/>
                </a:solidFill>
                <a:latin typeface="Cambria" panose="02040503050406030204" pitchFamily="18" charset="0"/>
                <a:ea typeface="Cambria" panose="02040503050406030204" pitchFamily="18" charset="0"/>
              </a:rPr>
              <a:t>Инвентаризационные описи</a:t>
            </a:r>
            <a:endParaRPr lang="ru-RU" sz="1600" dirty="0" smtClean="0">
              <a:solidFill>
                <a:schemeClr val="tx1"/>
              </a:solidFill>
              <a:latin typeface="Cambria" panose="02040503050406030204" pitchFamily="18" charset="0"/>
              <a:ea typeface="Cambria" panose="02040503050406030204" pitchFamily="18" charset="0"/>
            </a:endParaRPr>
          </a:p>
        </p:txBody>
      </p:sp>
      <p:grpSp>
        <p:nvGrpSpPr>
          <p:cNvPr id="25" name="Группа 24"/>
          <p:cNvGrpSpPr/>
          <p:nvPr/>
        </p:nvGrpSpPr>
        <p:grpSpPr>
          <a:xfrm>
            <a:off x="94919" y="120604"/>
            <a:ext cx="2281366" cy="749490"/>
            <a:chOff x="69947" y="50611"/>
            <a:chExt cx="2557465" cy="838389"/>
          </a:xfrm>
        </p:grpSpPr>
        <p:pic>
          <p:nvPicPr>
            <p:cNvPr id="26" name="Рисунок 25" descr="Межрегиональное бухгалтерское УФК"/>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b="20714"/>
            <a:stretch/>
          </p:blipFill>
          <p:spPr bwMode="auto">
            <a:xfrm>
              <a:off x="69947" y="50611"/>
              <a:ext cx="857370" cy="838389"/>
            </a:xfrm>
            <a:prstGeom prst="rect">
              <a:avLst/>
            </a:prstGeom>
            <a:noFill/>
            <a:ln>
              <a:noFill/>
            </a:ln>
          </p:spPr>
        </p:pic>
        <p:pic>
          <p:nvPicPr>
            <p:cNvPr id="27" name="Рисунок 26" descr="Межрегиональное бухгалтерское УФК"/>
            <p:cNvPicPr/>
            <p:nvPr/>
          </p:nvPicPr>
          <p:blipFill rotWithShape="1">
            <a:blip r:embed="rId5">
              <a:duotone>
                <a:schemeClr val="accent1">
                  <a:shade val="45000"/>
                  <a:satMod val="135000"/>
                </a:schemeClr>
                <a:prstClr val="white"/>
              </a:duotone>
              <a:extLst>
                <a:ext uri="{28A0092B-C50C-407E-A947-70E740481C1C}">
                  <a14:useLocalDpi xmlns:a14="http://schemas.microsoft.com/office/drawing/2010/main" val="0"/>
                </a:ext>
              </a:extLst>
            </a:blip>
            <a:srcRect t="78385"/>
            <a:stretch/>
          </p:blipFill>
          <p:spPr bwMode="auto">
            <a:xfrm>
              <a:off x="912673" y="257261"/>
              <a:ext cx="1714739" cy="457124"/>
            </a:xfrm>
            <a:prstGeom prst="rect">
              <a:avLst/>
            </a:prstGeom>
            <a:noFill/>
            <a:ln>
              <a:noFill/>
            </a:ln>
          </p:spPr>
        </p:pic>
      </p:grpSp>
    </p:spTree>
    <p:extLst>
      <p:ext uri="{BB962C8B-B14F-4D97-AF65-F5344CB8AC3E}">
        <p14:creationId xmlns:p14="http://schemas.microsoft.com/office/powerpoint/2010/main" val="355602560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1"/>
          <p:cNvSpPr txBox="1">
            <a:spLocks/>
          </p:cNvSpPr>
          <p:nvPr/>
        </p:nvSpPr>
        <p:spPr>
          <a:xfrm>
            <a:off x="3152019" y="139511"/>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anose="02040503050406030204" pitchFamily="18" charset="0"/>
                <a:ea typeface="Cambria" panose="02040503050406030204" pitchFamily="18" charset="0"/>
                <a:cs typeface="Times New Roman" panose="02020603050405020304" pitchFamily="18" charset="0"/>
              </a:rPr>
              <a:t>Особенности формирования проектов инвентаризационных описей</a:t>
            </a:r>
            <a:endParaRPr lang="ru-RU" sz="2000" dirty="0">
              <a:solidFill>
                <a:schemeClr val="accent5">
                  <a:lumMod val="75000"/>
                </a:schemeClr>
              </a:solidFill>
              <a:latin typeface="Cambria" panose="02040503050406030204" pitchFamily="18" charset="0"/>
              <a:ea typeface="Cambria" panose="02040503050406030204" pitchFamily="18" charset="0"/>
              <a:cs typeface="Times New Roman" panose="02020603050405020304" pitchFamily="18" charset="0"/>
            </a:endParaRPr>
          </a:p>
        </p:txBody>
      </p:sp>
      <p:cxnSp>
        <p:nvCxnSpPr>
          <p:cNvPr id="5" name="Прямая со стрелкой 4"/>
          <p:cNvCxnSpPr/>
          <p:nvPr/>
        </p:nvCxnSpPr>
        <p:spPr>
          <a:xfrm>
            <a:off x="790" y="911910"/>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6" name="Группа 5"/>
          <p:cNvGrpSpPr/>
          <p:nvPr/>
        </p:nvGrpSpPr>
        <p:grpSpPr>
          <a:xfrm>
            <a:off x="2708017" y="214478"/>
            <a:ext cx="9909" cy="547802"/>
            <a:chOff x="2701193" y="252079"/>
            <a:chExt cx="9909" cy="547802"/>
          </a:xfrm>
        </p:grpSpPr>
        <p:cxnSp>
          <p:nvCxnSpPr>
            <p:cNvPr id="7" name="Прямая соединительная линия 6"/>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11" name="Прямоугольник 10"/>
          <p:cNvSpPr/>
          <p:nvPr/>
        </p:nvSpPr>
        <p:spPr>
          <a:xfrm>
            <a:off x="1174224" y="1078642"/>
            <a:ext cx="10319658" cy="1371923"/>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000" dirty="0" smtClean="0">
                <a:solidFill>
                  <a:schemeClr val="tx1"/>
                </a:solidFill>
                <a:latin typeface="Cambria" panose="02040503050406030204" pitchFamily="18" charset="0"/>
                <a:ea typeface="Cambria" panose="02040503050406030204" pitchFamily="18" charset="0"/>
                <a:cs typeface="Times New Roman" panose="02020603050405020304" pitchFamily="18" charset="0"/>
              </a:rPr>
              <a:t>Если инвентаризация проводится в </a:t>
            </a:r>
            <a:r>
              <a:rPr lang="ru-RU" sz="2000" dirty="0">
                <a:solidFill>
                  <a:schemeClr val="tx1"/>
                </a:solidFill>
                <a:latin typeface="Cambria" panose="02040503050406030204" pitchFamily="18" charset="0"/>
                <a:ea typeface="Cambria" panose="02040503050406030204" pitchFamily="18" charset="0"/>
                <a:cs typeface="Times New Roman" panose="02020603050405020304" pitchFamily="18" charset="0"/>
              </a:rPr>
              <a:t>отношении объектов учета </a:t>
            </a:r>
            <a:r>
              <a:rPr lang="ru-RU" sz="2000" dirty="0" smtClean="0">
                <a:solidFill>
                  <a:schemeClr val="tx1"/>
                </a:solidFill>
                <a:latin typeface="Cambria" panose="02040503050406030204" pitchFamily="18" charset="0"/>
                <a:ea typeface="Cambria" panose="02040503050406030204" pitchFamily="18" charset="0"/>
                <a:cs typeface="Times New Roman" panose="02020603050405020304" pitchFamily="18" charset="0"/>
              </a:rPr>
              <a:t>имеется ответственное лицо (ответственного лицо </a:t>
            </a:r>
            <a:r>
              <a:rPr lang="ru-RU" sz="2000" dirty="0">
                <a:solidFill>
                  <a:schemeClr val="tx1"/>
                </a:solidFill>
                <a:latin typeface="Cambria" panose="02040503050406030204" pitchFamily="18" charset="0"/>
                <a:ea typeface="Cambria" panose="02040503050406030204" pitchFamily="18" charset="0"/>
                <a:cs typeface="Times New Roman" panose="02020603050405020304" pitchFamily="18" charset="0"/>
              </a:rPr>
              <a:t>группы </a:t>
            </a:r>
            <a:r>
              <a:rPr lang="ru-RU" sz="2000" dirty="0" smtClean="0">
                <a:solidFill>
                  <a:schemeClr val="tx1"/>
                </a:solidFill>
                <a:latin typeface="Cambria" panose="02040503050406030204" pitchFamily="18" charset="0"/>
                <a:ea typeface="Cambria" panose="02040503050406030204" pitchFamily="18" charset="0"/>
                <a:cs typeface="Times New Roman" panose="02020603050405020304" pitchFamily="18" charset="0"/>
              </a:rPr>
              <a:t>лиц), то </a:t>
            </a:r>
            <a:r>
              <a:rPr lang="ru-RU" sz="2000" dirty="0">
                <a:solidFill>
                  <a:schemeClr val="tx1"/>
                </a:solidFill>
                <a:latin typeface="Cambria" panose="02040503050406030204" pitchFamily="18" charset="0"/>
                <a:ea typeface="Cambria" panose="02040503050406030204" pitchFamily="18" charset="0"/>
                <a:cs typeface="Times New Roman" panose="02020603050405020304" pitchFamily="18" charset="0"/>
              </a:rPr>
              <a:t>группа </a:t>
            </a:r>
            <a:r>
              <a:rPr lang="ru-RU" sz="2000" dirty="0" smtClean="0">
                <a:solidFill>
                  <a:schemeClr val="tx1"/>
                </a:solidFill>
                <a:latin typeface="Cambria" panose="02040503050406030204" pitchFamily="18" charset="0"/>
                <a:ea typeface="Cambria" panose="02040503050406030204" pitchFamily="18" charset="0"/>
                <a:cs typeface="Times New Roman" panose="02020603050405020304" pitchFamily="18" charset="0"/>
              </a:rPr>
              <a:t>объектов учета должна повторяться в Решении </a:t>
            </a:r>
            <a:r>
              <a:rPr lang="ru-RU" sz="2000" dirty="0">
                <a:solidFill>
                  <a:schemeClr val="tx1"/>
                </a:solidFill>
                <a:latin typeface="Cambria" panose="02040503050406030204" pitchFamily="18" charset="0"/>
                <a:ea typeface="Cambria" panose="02040503050406030204" pitchFamily="18" charset="0"/>
                <a:cs typeface="Times New Roman" panose="02020603050405020304" pitchFamily="18" charset="0"/>
              </a:rPr>
              <a:t>(ф. 0510439) </a:t>
            </a:r>
            <a:r>
              <a:rPr lang="ru-RU" sz="2000" dirty="0" smtClean="0">
                <a:solidFill>
                  <a:schemeClr val="tx1"/>
                </a:solidFill>
                <a:latin typeface="Cambria" panose="02040503050406030204" pitchFamily="18" charset="0"/>
                <a:ea typeface="Cambria" panose="02040503050406030204" pitchFamily="18" charset="0"/>
                <a:cs typeface="Times New Roman" panose="02020603050405020304" pitchFamily="18" charset="0"/>
              </a:rPr>
              <a:t>столько раз, сколько ответственных лиц</a:t>
            </a:r>
            <a:endParaRPr lang="ru-RU" sz="2000"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p:txBody>
      </p:sp>
      <p:pic>
        <p:nvPicPr>
          <p:cNvPr id="13" name="Рисунок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581" y="1316329"/>
            <a:ext cx="896547" cy="896547"/>
          </a:xfrm>
          <a:prstGeom prst="rect">
            <a:avLst/>
          </a:prstGeom>
        </p:spPr>
      </p:pic>
      <p:pic>
        <p:nvPicPr>
          <p:cNvPr id="10" name="Рисунок 9"/>
          <p:cNvPicPr>
            <a:picLocks noChangeAspect="1"/>
          </p:cNvPicPr>
          <p:nvPr/>
        </p:nvPicPr>
        <p:blipFill>
          <a:blip r:embed="rId4"/>
          <a:stretch>
            <a:fillRect/>
          </a:stretch>
        </p:blipFill>
        <p:spPr>
          <a:xfrm>
            <a:off x="381581" y="2450563"/>
            <a:ext cx="6945034" cy="1767827"/>
          </a:xfrm>
          <a:prstGeom prst="rect">
            <a:avLst/>
          </a:prstGeom>
          <a:ln w="15875">
            <a:solidFill>
              <a:schemeClr val="accent1"/>
            </a:solidFill>
          </a:ln>
        </p:spPr>
      </p:pic>
      <p:pic>
        <p:nvPicPr>
          <p:cNvPr id="14" name="Рисунок 13"/>
          <p:cNvPicPr>
            <a:picLocks noChangeAspect="1"/>
          </p:cNvPicPr>
          <p:nvPr/>
        </p:nvPicPr>
        <p:blipFill>
          <a:blip r:embed="rId5"/>
          <a:stretch>
            <a:fillRect/>
          </a:stretch>
        </p:blipFill>
        <p:spPr>
          <a:xfrm>
            <a:off x="7604357" y="2558699"/>
            <a:ext cx="4215587" cy="3592246"/>
          </a:xfrm>
          <a:prstGeom prst="rect">
            <a:avLst/>
          </a:prstGeom>
          <a:ln w="15875">
            <a:solidFill>
              <a:schemeClr val="accent1"/>
            </a:solidFill>
          </a:ln>
        </p:spPr>
      </p:pic>
      <p:sp>
        <p:nvSpPr>
          <p:cNvPr id="16" name="Прямоугольник 15"/>
          <p:cNvSpPr/>
          <p:nvPr/>
        </p:nvSpPr>
        <p:spPr>
          <a:xfrm>
            <a:off x="3988673" y="4904349"/>
            <a:ext cx="3337941" cy="1371923"/>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smtClean="0">
                <a:solidFill>
                  <a:schemeClr val="tx1"/>
                </a:solidFill>
                <a:latin typeface="Cambria" panose="02040503050406030204" pitchFamily="18" charset="0"/>
                <a:ea typeface="Cambria" panose="02040503050406030204" pitchFamily="18" charset="0"/>
                <a:cs typeface="Times New Roman" panose="02020603050405020304" pitchFamily="18" charset="0"/>
              </a:rPr>
              <a:t>Раздел 1, формы Решение</a:t>
            </a:r>
          </a:p>
          <a:p>
            <a:pPr algn="ctr"/>
            <a:r>
              <a:rPr lang="ru-RU" sz="2000" dirty="0" smtClean="0">
                <a:solidFill>
                  <a:schemeClr val="tx1"/>
                </a:solidFill>
                <a:latin typeface="Cambria" panose="02040503050406030204" pitchFamily="18" charset="0"/>
                <a:ea typeface="Cambria" panose="02040503050406030204" pitchFamily="18" charset="0"/>
                <a:cs typeface="Times New Roman" panose="02020603050405020304" pitchFamily="18" charset="0"/>
              </a:rPr>
              <a:t>(ф.0510439)</a:t>
            </a:r>
            <a:endParaRPr lang="ru-RU" sz="2000"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15" name="Стрелка углом вверх 14"/>
          <p:cNvSpPr/>
          <p:nvPr/>
        </p:nvSpPr>
        <p:spPr>
          <a:xfrm rot="5400000">
            <a:off x="5108478" y="3184181"/>
            <a:ext cx="1098331" cy="3337940"/>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17" name="Группа 16"/>
          <p:cNvGrpSpPr/>
          <p:nvPr/>
        </p:nvGrpSpPr>
        <p:grpSpPr>
          <a:xfrm>
            <a:off x="94919" y="86314"/>
            <a:ext cx="2281366" cy="749490"/>
            <a:chOff x="69947" y="50611"/>
            <a:chExt cx="2557465" cy="838389"/>
          </a:xfrm>
        </p:grpSpPr>
        <p:pic>
          <p:nvPicPr>
            <p:cNvPr id="18" name="Рисунок 17" descr="Межрегиональное бухгалтерское УФК"/>
            <p:cNvPicPr/>
            <p:nvPr/>
          </p:nvPicPr>
          <p:blipFill rotWithShape="1">
            <a:blip r:embed="rId6" cstate="print">
              <a:duotone>
                <a:schemeClr val="accent1">
                  <a:shade val="45000"/>
                  <a:satMod val="135000"/>
                </a:schemeClr>
                <a:prstClr val="white"/>
              </a:duotone>
              <a:extLst>
                <a:ext uri="{28A0092B-C50C-407E-A947-70E740481C1C}">
                  <a14:useLocalDpi xmlns:a14="http://schemas.microsoft.com/office/drawing/2010/main" val="0"/>
                </a:ext>
              </a:extLst>
            </a:blip>
            <a:srcRect b="20714"/>
            <a:stretch/>
          </p:blipFill>
          <p:spPr bwMode="auto">
            <a:xfrm>
              <a:off x="69947" y="50611"/>
              <a:ext cx="857370" cy="838389"/>
            </a:xfrm>
            <a:prstGeom prst="rect">
              <a:avLst/>
            </a:prstGeom>
            <a:noFill/>
            <a:ln>
              <a:noFill/>
            </a:ln>
          </p:spPr>
        </p:pic>
        <p:pic>
          <p:nvPicPr>
            <p:cNvPr id="19" name="Рисунок 18" descr="Межрегиональное бухгалтерское УФК"/>
            <p:cNvPicPr/>
            <p:nvPr/>
          </p:nvPicPr>
          <p:blipFill rotWithShape="1">
            <a:blip r:embed="rId7">
              <a:duotone>
                <a:schemeClr val="accent1">
                  <a:shade val="45000"/>
                  <a:satMod val="135000"/>
                </a:schemeClr>
                <a:prstClr val="white"/>
              </a:duotone>
              <a:extLst>
                <a:ext uri="{28A0092B-C50C-407E-A947-70E740481C1C}">
                  <a14:useLocalDpi xmlns:a14="http://schemas.microsoft.com/office/drawing/2010/main" val="0"/>
                </a:ext>
              </a:extLst>
            </a:blip>
            <a:srcRect t="78385"/>
            <a:stretch/>
          </p:blipFill>
          <p:spPr bwMode="auto">
            <a:xfrm>
              <a:off x="912673" y="257261"/>
              <a:ext cx="1714739" cy="457124"/>
            </a:xfrm>
            <a:prstGeom prst="rect">
              <a:avLst/>
            </a:prstGeom>
            <a:noFill/>
            <a:ln>
              <a:noFill/>
            </a:ln>
          </p:spPr>
        </p:pic>
      </p:grpSp>
      <p:graphicFrame>
        <p:nvGraphicFramePr>
          <p:cNvPr id="4" name="Таблица 3"/>
          <p:cNvGraphicFramePr>
            <a:graphicFrameLocks noGrp="1"/>
          </p:cNvGraphicFramePr>
          <p:nvPr>
            <p:extLst>
              <p:ext uri="{D42A27DB-BD31-4B8C-83A1-F6EECF244321}">
                <p14:modId xmlns:p14="http://schemas.microsoft.com/office/powerpoint/2010/main" val="3269664479"/>
              </p:ext>
            </p:extLst>
          </p:nvPr>
        </p:nvGraphicFramePr>
        <p:xfrm>
          <a:off x="7597140" y="6150945"/>
          <a:ext cx="4229100" cy="579120"/>
        </p:xfrm>
        <a:graphic>
          <a:graphicData uri="http://schemas.openxmlformats.org/drawingml/2006/table">
            <a:tbl>
              <a:tblPr firstRow="1" bandRow="1">
                <a:tableStyleId>{BC89EF96-8CEA-46FF-86C4-4CE0E7609802}</a:tableStyleId>
              </a:tblPr>
              <a:tblGrid>
                <a:gridCol w="404989"/>
                <a:gridCol w="1179971"/>
                <a:gridCol w="662940"/>
                <a:gridCol w="1013460"/>
                <a:gridCol w="967740"/>
              </a:tblGrid>
              <a:tr h="472090">
                <a:tc>
                  <a:txBody>
                    <a:bodyPr/>
                    <a:lstStyle/>
                    <a:p>
                      <a:pPr algn="ctr"/>
                      <a:r>
                        <a:rPr lang="en-US" sz="800" b="0" dirty="0" smtClean="0">
                          <a:latin typeface="Times New Roman" panose="02020603050405020304" pitchFamily="18" charset="0"/>
                          <a:cs typeface="Times New Roman" panose="02020603050405020304" pitchFamily="18" charset="0"/>
                        </a:rPr>
                        <a:t>005</a:t>
                      </a:r>
                      <a:endParaRPr lang="ru-RU" sz="800" b="0" dirty="0">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tcPr>
                </a:tc>
                <a:tc>
                  <a:txBody>
                    <a:bodyPr/>
                    <a:lstStyle/>
                    <a:p>
                      <a:pPr algn="ctr"/>
                      <a:r>
                        <a:rPr lang="ru-RU" sz="800" b="0" kern="1200" dirty="0" smtClean="0">
                          <a:latin typeface="Times New Roman" panose="02020603050405020304" pitchFamily="18" charset="0"/>
                          <a:cs typeface="Times New Roman" panose="02020603050405020304" pitchFamily="18" charset="0"/>
                        </a:rPr>
                        <a:t>Прочие</a:t>
                      </a:r>
                      <a:r>
                        <a:rPr lang="ru-RU" sz="800" b="0" kern="1200" baseline="0" dirty="0" smtClean="0">
                          <a:latin typeface="Times New Roman" panose="02020603050405020304" pitchFamily="18" charset="0"/>
                          <a:cs typeface="Times New Roman" panose="02020603050405020304" pitchFamily="18" charset="0"/>
                        </a:rPr>
                        <a:t> материальные запасы – иное движимое имущество учреждения</a:t>
                      </a:r>
                      <a:endParaRPr lang="ru-RU" sz="800" b="0" kern="1200" dirty="0">
                        <a:solidFill>
                          <a:schemeClr val="tx1"/>
                        </a:solidFill>
                        <a:latin typeface="Times New Roman" panose="02020603050405020304" pitchFamily="18" charset="0"/>
                        <a:ea typeface="+mn-ea"/>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l"/>
                      <a:r>
                        <a:rPr lang="ru-RU" sz="700" b="0" kern="1200" dirty="0" smtClean="0">
                          <a:latin typeface="Times New Roman" panose="02020603050405020304" pitchFamily="18" charset="0"/>
                          <a:cs typeface="Times New Roman" panose="02020603050405020304" pitchFamily="18" charset="0"/>
                        </a:rPr>
                        <a:t>1.105.36.000</a:t>
                      </a:r>
                      <a:endParaRPr lang="ru-RU" sz="700" b="0" kern="1200" dirty="0">
                        <a:solidFill>
                          <a:schemeClr val="tx1"/>
                        </a:solidFill>
                        <a:latin typeface="Times New Roman" panose="02020603050405020304" pitchFamily="18" charset="0"/>
                        <a:ea typeface="+mn-ea"/>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tcPr>
                </a:tc>
                <a:tc>
                  <a:txBody>
                    <a:bodyPr/>
                    <a:lstStyle/>
                    <a:p>
                      <a:pPr algn="ctr"/>
                      <a:r>
                        <a:rPr lang="ru-RU" sz="800" b="0" kern="1200" dirty="0" err="1" smtClean="0">
                          <a:latin typeface="Times New Roman" panose="02020603050405020304" pitchFamily="18" charset="0"/>
                          <a:cs typeface="Times New Roman" panose="02020603050405020304" pitchFamily="18" charset="0"/>
                        </a:rPr>
                        <a:t>Винс</a:t>
                      </a:r>
                      <a:r>
                        <a:rPr lang="ru-RU" sz="800" b="0" kern="1200" dirty="0" smtClean="0">
                          <a:latin typeface="Times New Roman" panose="02020603050405020304" pitchFamily="18" charset="0"/>
                          <a:cs typeface="Times New Roman" panose="02020603050405020304" pitchFamily="18" charset="0"/>
                        </a:rPr>
                        <a:t> Олег Викторович</a:t>
                      </a:r>
                      <a:endParaRPr lang="ru-RU" sz="800" b="0" kern="1200" dirty="0">
                        <a:solidFill>
                          <a:schemeClr val="tx1"/>
                        </a:solidFill>
                        <a:latin typeface="Times New Roman" panose="02020603050405020304" pitchFamily="18" charset="0"/>
                        <a:ea typeface="+mn-ea"/>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tcPr>
                </a:tc>
                <a:tc>
                  <a:txBody>
                    <a:bodyPr/>
                    <a:lstStyle/>
                    <a:p>
                      <a:pPr algn="ctr"/>
                      <a:r>
                        <a:rPr lang="ru-RU" sz="800" b="0" kern="1200" dirty="0" smtClean="0">
                          <a:latin typeface="Times New Roman" panose="02020603050405020304" pitchFamily="18" charset="0"/>
                          <a:cs typeface="Times New Roman" panose="02020603050405020304" pitchFamily="18" charset="0"/>
                        </a:rPr>
                        <a:t>Ведущий специалист Отдела</a:t>
                      </a:r>
                      <a:endParaRPr lang="ru-RU" sz="800" b="0" kern="1200" dirty="0">
                        <a:solidFill>
                          <a:schemeClr val="tx1"/>
                        </a:solidFill>
                        <a:latin typeface="Times New Roman" panose="02020603050405020304" pitchFamily="18" charset="0"/>
                        <a:ea typeface="+mn-ea"/>
                        <a:cs typeface="Times New Roman" panose="02020603050405020304" pitchFamily="18" charset="0"/>
                      </a:endParaRPr>
                    </a:p>
                  </a:txBody>
                  <a:tcPr>
                    <a:lnL w="12700" cap="flat" cmpd="sng" algn="ctr">
                      <a:solidFill>
                        <a:schemeClr val="tx1"/>
                      </a:solidFill>
                      <a:prstDash val="solid"/>
                      <a:round/>
                      <a:headEnd type="none" w="med" len="med"/>
                      <a:tailEnd type="none" w="med" len="med"/>
                    </a:lnL>
                  </a:tcPr>
                </a:tc>
              </a:tr>
            </a:tbl>
          </a:graphicData>
        </a:graphic>
      </p:graphicFrame>
    </p:spTree>
    <p:extLst>
      <p:ext uri="{BB962C8B-B14F-4D97-AF65-F5344CB8AC3E}">
        <p14:creationId xmlns:p14="http://schemas.microsoft.com/office/powerpoint/2010/main" val="259172525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1"/>
          <p:cNvSpPr txBox="1">
            <a:spLocks/>
          </p:cNvSpPr>
          <p:nvPr/>
        </p:nvSpPr>
        <p:spPr>
          <a:xfrm>
            <a:off x="3152019" y="139511"/>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a:solidFill>
                  <a:srgbClr val="002060"/>
                </a:solidFill>
                <a:latin typeface="Cambria" panose="02040503050406030204" pitchFamily="18" charset="0"/>
                <a:ea typeface="Cambria" panose="02040503050406030204" pitchFamily="18" charset="0"/>
                <a:cs typeface="Times New Roman" panose="02020603050405020304" pitchFamily="18" charset="0"/>
              </a:rPr>
              <a:t>Подбор значений, для формирования Решения (ф. 0510439) на основании данных бюджетного учета</a:t>
            </a:r>
          </a:p>
        </p:txBody>
      </p:sp>
      <p:cxnSp>
        <p:nvCxnSpPr>
          <p:cNvPr id="5" name="Прямая со стрелкой 4"/>
          <p:cNvCxnSpPr/>
          <p:nvPr/>
        </p:nvCxnSpPr>
        <p:spPr>
          <a:xfrm>
            <a:off x="790" y="911910"/>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6" name="Группа 5"/>
          <p:cNvGrpSpPr/>
          <p:nvPr/>
        </p:nvGrpSpPr>
        <p:grpSpPr>
          <a:xfrm>
            <a:off x="2708017" y="214478"/>
            <a:ext cx="9909" cy="547802"/>
            <a:chOff x="2701193" y="252079"/>
            <a:chExt cx="9909" cy="547802"/>
          </a:xfrm>
        </p:grpSpPr>
        <p:cxnSp>
          <p:nvCxnSpPr>
            <p:cNvPr id="7" name="Прямая соединительная линия 6"/>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11" name="Прямоугольник 10"/>
          <p:cNvSpPr/>
          <p:nvPr/>
        </p:nvSpPr>
        <p:spPr>
          <a:xfrm>
            <a:off x="1174224" y="1078642"/>
            <a:ext cx="10319658" cy="1371923"/>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ru-RU" sz="2000"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p:txBody>
      </p:sp>
      <p:grpSp>
        <p:nvGrpSpPr>
          <p:cNvPr id="17" name="Группа 16"/>
          <p:cNvGrpSpPr/>
          <p:nvPr/>
        </p:nvGrpSpPr>
        <p:grpSpPr>
          <a:xfrm>
            <a:off x="94919" y="86314"/>
            <a:ext cx="2281366" cy="749490"/>
            <a:chOff x="69947" y="50611"/>
            <a:chExt cx="2557465" cy="838389"/>
          </a:xfrm>
        </p:grpSpPr>
        <p:pic>
          <p:nvPicPr>
            <p:cNvPr id="18" name="Рисунок 17" descr="Межрегиональное бухгалтерское УФК"/>
            <p:cNvPicPr/>
            <p:nvPr/>
          </p:nvPicPr>
          <p:blipFill rotWithShape="1">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b="20714"/>
            <a:stretch/>
          </p:blipFill>
          <p:spPr bwMode="auto">
            <a:xfrm>
              <a:off x="69947" y="50611"/>
              <a:ext cx="857370" cy="838389"/>
            </a:xfrm>
            <a:prstGeom prst="rect">
              <a:avLst/>
            </a:prstGeom>
            <a:noFill/>
            <a:ln>
              <a:noFill/>
            </a:ln>
          </p:spPr>
        </p:pic>
        <p:pic>
          <p:nvPicPr>
            <p:cNvPr id="19" name="Рисунок 18" descr="Межрегиональное бухгалтерское УФК"/>
            <p:cNvPicPr/>
            <p:nvPr/>
          </p:nvPicPr>
          <p:blipFill rotWithShape="1">
            <a:blip r:embed="rId4">
              <a:duotone>
                <a:schemeClr val="accent1">
                  <a:shade val="45000"/>
                  <a:satMod val="135000"/>
                </a:schemeClr>
                <a:prstClr val="white"/>
              </a:duotone>
              <a:extLst>
                <a:ext uri="{28A0092B-C50C-407E-A947-70E740481C1C}">
                  <a14:useLocalDpi xmlns:a14="http://schemas.microsoft.com/office/drawing/2010/main" val="0"/>
                </a:ext>
              </a:extLst>
            </a:blip>
            <a:srcRect t="78385"/>
            <a:stretch/>
          </p:blipFill>
          <p:spPr bwMode="auto">
            <a:xfrm>
              <a:off x="912673" y="257261"/>
              <a:ext cx="1714739" cy="457124"/>
            </a:xfrm>
            <a:prstGeom prst="rect">
              <a:avLst/>
            </a:prstGeom>
            <a:noFill/>
            <a:ln>
              <a:noFill/>
            </a:ln>
          </p:spPr>
        </p:pic>
      </p:grpSp>
      <p:pic>
        <p:nvPicPr>
          <p:cNvPr id="2" name="Рисунок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919" y="970508"/>
            <a:ext cx="7174441" cy="3662741"/>
          </a:xfrm>
          <a:prstGeom prst="rect">
            <a:avLst/>
          </a:prstGeom>
          <a:ln w="15875">
            <a:solidFill>
              <a:schemeClr val="accent1"/>
            </a:solidFill>
          </a:ln>
        </p:spPr>
      </p:pic>
      <p:pic>
        <p:nvPicPr>
          <p:cNvPr id="12" name="Рисунок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23271" y="2846835"/>
            <a:ext cx="7174441" cy="3690022"/>
          </a:xfrm>
          <a:prstGeom prst="rect">
            <a:avLst/>
          </a:prstGeom>
          <a:ln w="15875">
            <a:solidFill>
              <a:schemeClr val="accent1"/>
            </a:solidFill>
          </a:ln>
        </p:spPr>
      </p:pic>
    </p:spTree>
    <p:extLst>
      <p:ext uri="{BB962C8B-B14F-4D97-AF65-F5344CB8AC3E}">
        <p14:creationId xmlns:p14="http://schemas.microsoft.com/office/powerpoint/2010/main" val="248329839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1"/>
          <p:cNvSpPr txBox="1">
            <a:spLocks/>
          </p:cNvSpPr>
          <p:nvPr/>
        </p:nvSpPr>
        <p:spPr>
          <a:xfrm>
            <a:off x="3152019" y="139511"/>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anose="02040503050406030204" pitchFamily="18" charset="0"/>
                <a:ea typeface="Cambria" panose="02040503050406030204" pitchFamily="18" charset="0"/>
                <a:cs typeface="Times New Roman" panose="02020603050405020304" pitchFamily="18" charset="0"/>
              </a:rPr>
              <a:t>Особенности формирования инвентаризационных описей на основании Решения о проведении инвентаризации</a:t>
            </a:r>
            <a:endParaRPr lang="ru-RU" sz="2000" dirty="0">
              <a:solidFill>
                <a:schemeClr val="accent5">
                  <a:lumMod val="75000"/>
                </a:schemeClr>
              </a:solidFill>
              <a:latin typeface="Cambria" panose="02040503050406030204" pitchFamily="18" charset="0"/>
              <a:ea typeface="Cambria" panose="02040503050406030204" pitchFamily="18" charset="0"/>
              <a:cs typeface="Times New Roman" panose="02020603050405020304" pitchFamily="18" charset="0"/>
            </a:endParaRPr>
          </a:p>
        </p:txBody>
      </p:sp>
      <p:cxnSp>
        <p:nvCxnSpPr>
          <p:cNvPr id="5" name="Прямая со стрелкой 4"/>
          <p:cNvCxnSpPr/>
          <p:nvPr/>
        </p:nvCxnSpPr>
        <p:spPr>
          <a:xfrm>
            <a:off x="790" y="914540"/>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6" name="Группа 5"/>
          <p:cNvGrpSpPr/>
          <p:nvPr/>
        </p:nvGrpSpPr>
        <p:grpSpPr>
          <a:xfrm>
            <a:off x="2708017" y="214478"/>
            <a:ext cx="9909" cy="547802"/>
            <a:chOff x="2701193" y="252079"/>
            <a:chExt cx="9909" cy="547802"/>
          </a:xfrm>
        </p:grpSpPr>
        <p:cxnSp>
          <p:nvCxnSpPr>
            <p:cNvPr id="7" name="Прямая соединительная линия 6"/>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14" name="Прямоугольник 13"/>
          <p:cNvSpPr/>
          <p:nvPr/>
        </p:nvSpPr>
        <p:spPr>
          <a:xfrm>
            <a:off x="116640" y="1029602"/>
            <a:ext cx="11973950" cy="773293"/>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smtClean="0">
                <a:solidFill>
                  <a:schemeClr val="tx1"/>
                </a:solidFill>
                <a:latin typeface="Cambria" panose="02040503050406030204" pitchFamily="18" charset="0"/>
                <a:ea typeface="Cambria" panose="02040503050406030204" pitchFamily="18" charset="0"/>
              </a:rPr>
              <a:t>После утверждения «</a:t>
            </a:r>
            <a:r>
              <a:rPr lang="ru-RU" sz="2000" b="1" dirty="0" smtClean="0">
                <a:solidFill>
                  <a:schemeClr val="tx1"/>
                </a:solidFill>
                <a:latin typeface="Cambria" panose="02040503050406030204" pitchFamily="18" charset="0"/>
                <a:ea typeface="Cambria" panose="02040503050406030204" pitchFamily="18" charset="0"/>
              </a:rPr>
              <a:t>Решение </a:t>
            </a:r>
            <a:r>
              <a:rPr lang="ru-RU" sz="2000" b="1" dirty="0">
                <a:solidFill>
                  <a:schemeClr val="tx1"/>
                </a:solidFill>
                <a:latin typeface="Cambria" panose="02040503050406030204" pitchFamily="18" charset="0"/>
                <a:ea typeface="Cambria" panose="02040503050406030204" pitchFamily="18" charset="0"/>
              </a:rPr>
              <a:t>о проведении </a:t>
            </a:r>
            <a:r>
              <a:rPr lang="ru-RU" sz="2000" b="1" dirty="0" smtClean="0">
                <a:solidFill>
                  <a:schemeClr val="tx1"/>
                </a:solidFill>
                <a:latin typeface="Cambria" panose="02040503050406030204" pitchFamily="18" charset="0"/>
                <a:ea typeface="Cambria" panose="02040503050406030204" pitchFamily="18" charset="0"/>
              </a:rPr>
              <a:t>инвентаризации (код </a:t>
            </a:r>
            <a:r>
              <a:rPr lang="ru-RU" sz="2000" b="1" dirty="0">
                <a:solidFill>
                  <a:schemeClr val="tx1"/>
                </a:solidFill>
                <a:latin typeface="Cambria" panose="02040503050406030204" pitchFamily="18" charset="0"/>
                <a:ea typeface="Cambria" panose="02040503050406030204" pitchFamily="18" charset="0"/>
              </a:rPr>
              <a:t>формы 0510439</a:t>
            </a:r>
            <a:r>
              <a:rPr lang="ru-RU" sz="2000" b="1" dirty="0" smtClean="0">
                <a:solidFill>
                  <a:schemeClr val="tx1"/>
                </a:solidFill>
                <a:latin typeface="Cambria" panose="02040503050406030204" pitchFamily="18" charset="0"/>
                <a:ea typeface="Cambria" panose="02040503050406030204" pitchFamily="18" charset="0"/>
              </a:rPr>
              <a:t>)</a:t>
            </a:r>
            <a:r>
              <a:rPr lang="ru-RU" sz="2000" dirty="0" smtClean="0">
                <a:solidFill>
                  <a:schemeClr val="tx1"/>
                </a:solidFill>
                <a:latin typeface="Cambria" panose="02040503050406030204" pitchFamily="18" charset="0"/>
                <a:ea typeface="Cambria" panose="02040503050406030204" pitchFamily="18" charset="0"/>
              </a:rPr>
              <a:t>». </a:t>
            </a:r>
          </a:p>
          <a:p>
            <a:pPr algn="ctr"/>
            <a:r>
              <a:rPr lang="ru-RU" sz="2000" dirty="0" smtClean="0">
                <a:solidFill>
                  <a:schemeClr val="tx1"/>
                </a:solidFill>
                <a:latin typeface="Cambria" panose="02040503050406030204" pitchFamily="18" charset="0"/>
                <a:ea typeface="Cambria" panose="02040503050406030204" pitchFamily="18" charset="0"/>
              </a:rPr>
              <a:t>у СЦУ нет ограничения в сроках процесса ознакомления членов комиссии с утвержденным решением</a:t>
            </a:r>
            <a:endParaRPr lang="ru-RU" sz="2000"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p:txBody>
      </p:sp>
      <p:pic>
        <p:nvPicPr>
          <p:cNvPr id="15" name="Рисунок 14"/>
          <p:cNvPicPr>
            <a:picLocks noChangeAspect="1"/>
          </p:cNvPicPr>
          <p:nvPr/>
        </p:nvPicPr>
        <p:blipFill>
          <a:blip r:embed="rId3"/>
          <a:stretch>
            <a:fillRect/>
          </a:stretch>
        </p:blipFill>
        <p:spPr>
          <a:xfrm>
            <a:off x="899150" y="5887513"/>
            <a:ext cx="525826" cy="472481"/>
          </a:xfrm>
          <a:prstGeom prst="rect">
            <a:avLst/>
          </a:prstGeom>
        </p:spPr>
      </p:pic>
      <p:sp>
        <p:nvSpPr>
          <p:cNvPr id="16" name="Прямоугольник 15"/>
          <p:cNvSpPr/>
          <p:nvPr/>
        </p:nvSpPr>
        <p:spPr>
          <a:xfrm>
            <a:off x="1483360" y="5689217"/>
            <a:ext cx="10026975" cy="883207"/>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000" dirty="0" smtClean="0">
                <a:solidFill>
                  <a:schemeClr val="tx1"/>
                </a:solidFill>
                <a:latin typeface="Cambria" panose="02040503050406030204" pitchFamily="18" charset="0"/>
                <a:ea typeface="Cambria" panose="02040503050406030204" pitchFamily="18" charset="0"/>
                <a:cs typeface="Times New Roman" panose="02020603050405020304" pitchFamily="18" charset="0"/>
              </a:rPr>
              <a:t>Проекты инвентаризационных описей формируются Управлением без учета перехода Решения из статуса «Утвержден» в статус «Утвержден/Ознакомлен»</a:t>
            </a:r>
            <a:endParaRPr lang="ru-RU" sz="2000"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p:txBody>
      </p:sp>
      <p:pic>
        <p:nvPicPr>
          <p:cNvPr id="17" name="Picture 2" descr="C:\Users\SNESTE~1\AppData\Local\Temp\SNAGHTML20a785f6.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5053" y="2031566"/>
            <a:ext cx="10408930" cy="3607683"/>
          </a:xfrm>
          <a:prstGeom prst="rect">
            <a:avLst/>
          </a:prstGeom>
          <a:noFill/>
          <a:ln w="28575">
            <a:solidFill>
              <a:schemeClr val="accent1">
                <a:lumMod val="75000"/>
              </a:schemeClr>
            </a:solidFill>
          </a:ln>
          <a:extLst>
            <a:ext uri="{909E8E84-426E-40DD-AFC4-6F175D3DCCD1}">
              <a14:hiddenFill xmlns:a14="http://schemas.microsoft.com/office/drawing/2010/main">
                <a:solidFill>
                  <a:srgbClr val="FFFFFF"/>
                </a:solidFill>
              </a14:hiddenFill>
            </a:ext>
          </a:extLst>
        </p:spPr>
      </p:pic>
      <p:grpSp>
        <p:nvGrpSpPr>
          <p:cNvPr id="18" name="Группа 17"/>
          <p:cNvGrpSpPr/>
          <p:nvPr/>
        </p:nvGrpSpPr>
        <p:grpSpPr>
          <a:xfrm>
            <a:off x="94919" y="78694"/>
            <a:ext cx="2281366" cy="749490"/>
            <a:chOff x="69947" y="50611"/>
            <a:chExt cx="2557465" cy="838389"/>
          </a:xfrm>
        </p:grpSpPr>
        <p:pic>
          <p:nvPicPr>
            <p:cNvPr id="19" name="Рисунок 18" descr="Межрегиональное бухгалтерское УФК"/>
            <p:cNvPicPr/>
            <p:nvPr/>
          </p:nvPicPr>
          <p:blipFill rotWithShape="1">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b="20714"/>
            <a:stretch/>
          </p:blipFill>
          <p:spPr bwMode="auto">
            <a:xfrm>
              <a:off x="69947" y="50611"/>
              <a:ext cx="857370" cy="838389"/>
            </a:xfrm>
            <a:prstGeom prst="rect">
              <a:avLst/>
            </a:prstGeom>
            <a:noFill/>
            <a:ln>
              <a:noFill/>
            </a:ln>
          </p:spPr>
        </p:pic>
        <p:pic>
          <p:nvPicPr>
            <p:cNvPr id="20" name="Рисунок 19" descr="Межрегиональное бухгалтерское УФК"/>
            <p:cNvPicPr/>
            <p:nvPr/>
          </p:nvPicPr>
          <p:blipFill rotWithShape="1">
            <a:blip r:embed="rId6">
              <a:duotone>
                <a:schemeClr val="accent1">
                  <a:shade val="45000"/>
                  <a:satMod val="135000"/>
                </a:schemeClr>
                <a:prstClr val="white"/>
              </a:duotone>
              <a:extLst>
                <a:ext uri="{28A0092B-C50C-407E-A947-70E740481C1C}">
                  <a14:useLocalDpi xmlns:a14="http://schemas.microsoft.com/office/drawing/2010/main" val="0"/>
                </a:ext>
              </a:extLst>
            </a:blip>
            <a:srcRect t="78385"/>
            <a:stretch/>
          </p:blipFill>
          <p:spPr bwMode="auto">
            <a:xfrm>
              <a:off x="912673" y="257261"/>
              <a:ext cx="1714739" cy="457124"/>
            </a:xfrm>
            <a:prstGeom prst="rect">
              <a:avLst/>
            </a:prstGeom>
            <a:noFill/>
            <a:ln>
              <a:noFill/>
            </a:ln>
          </p:spPr>
        </p:pic>
      </p:grpSp>
    </p:spTree>
    <p:extLst>
      <p:ext uri="{BB962C8B-B14F-4D97-AF65-F5344CB8AC3E}">
        <p14:creationId xmlns:p14="http://schemas.microsoft.com/office/powerpoint/2010/main" val="12524247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1"/>
          <p:cNvSpPr txBox="1">
            <a:spLocks/>
          </p:cNvSpPr>
          <p:nvPr/>
        </p:nvSpPr>
        <p:spPr>
          <a:xfrm>
            <a:off x="3152019" y="139511"/>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anose="02040503050406030204" pitchFamily="18" charset="0"/>
                <a:ea typeface="Cambria" panose="02040503050406030204" pitchFamily="18" charset="0"/>
                <a:cs typeface="Times New Roman" panose="02020603050405020304" pitchFamily="18" charset="0"/>
              </a:rPr>
              <a:t>Организационные мероприятия по отслеживанию поступления Решений</a:t>
            </a:r>
            <a:endParaRPr lang="ru-RU" sz="2000" dirty="0">
              <a:solidFill>
                <a:schemeClr val="accent5">
                  <a:lumMod val="75000"/>
                </a:schemeClr>
              </a:solidFill>
              <a:latin typeface="Cambria" panose="02040503050406030204" pitchFamily="18" charset="0"/>
              <a:ea typeface="Cambria" panose="02040503050406030204" pitchFamily="18" charset="0"/>
              <a:cs typeface="Times New Roman" panose="02020603050405020304" pitchFamily="18" charset="0"/>
            </a:endParaRPr>
          </a:p>
        </p:txBody>
      </p:sp>
      <p:cxnSp>
        <p:nvCxnSpPr>
          <p:cNvPr id="5" name="Прямая со стрелкой 4"/>
          <p:cNvCxnSpPr/>
          <p:nvPr/>
        </p:nvCxnSpPr>
        <p:spPr>
          <a:xfrm>
            <a:off x="-391" y="920978"/>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6" name="Группа 5"/>
          <p:cNvGrpSpPr/>
          <p:nvPr/>
        </p:nvGrpSpPr>
        <p:grpSpPr>
          <a:xfrm>
            <a:off x="2708017" y="214478"/>
            <a:ext cx="9909" cy="547802"/>
            <a:chOff x="2701193" y="252079"/>
            <a:chExt cx="9909" cy="547802"/>
          </a:xfrm>
        </p:grpSpPr>
        <p:cxnSp>
          <p:nvCxnSpPr>
            <p:cNvPr id="7" name="Прямая соединительная линия 6"/>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14" name="Прямоугольник 13"/>
          <p:cNvSpPr/>
          <p:nvPr/>
        </p:nvSpPr>
        <p:spPr>
          <a:xfrm>
            <a:off x="136770" y="1398383"/>
            <a:ext cx="11973950" cy="2582278"/>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smtClean="0">
                <a:solidFill>
                  <a:schemeClr val="tx1"/>
                </a:solidFill>
                <a:latin typeface="Cambria" panose="02040503050406030204" pitchFamily="18" charset="0"/>
                <a:ea typeface="Cambria" panose="02040503050406030204" pitchFamily="18" charset="0"/>
              </a:rPr>
              <a:t>П. 35 </a:t>
            </a:r>
            <a:r>
              <a:rPr lang="ru-RU" sz="2000" dirty="0" smtClean="0">
                <a:solidFill>
                  <a:schemeClr val="tx1"/>
                </a:solidFill>
                <a:latin typeface="Cambria" panose="02040503050406030204" pitchFamily="18" charset="0"/>
                <a:ea typeface="Cambria" panose="02040503050406030204" pitchFamily="18" charset="0"/>
              </a:rPr>
              <a:t>Приказа </a:t>
            </a:r>
            <a:r>
              <a:rPr lang="ru-RU" sz="2000" dirty="0">
                <a:solidFill>
                  <a:schemeClr val="tx1"/>
                </a:solidFill>
                <a:latin typeface="Cambria" panose="02040503050406030204" pitchFamily="18" charset="0"/>
                <a:ea typeface="Cambria" panose="02040503050406030204" pitchFamily="18" charset="0"/>
              </a:rPr>
              <a:t>№61н Решение (ф. 0510439</a:t>
            </a:r>
            <a:r>
              <a:rPr lang="ru-RU" sz="2000" dirty="0" smtClean="0">
                <a:solidFill>
                  <a:schemeClr val="tx1"/>
                </a:solidFill>
                <a:latin typeface="Cambria" panose="02040503050406030204" pitchFamily="18" charset="0"/>
                <a:ea typeface="Cambria" panose="02040503050406030204" pitchFamily="18" charset="0"/>
              </a:rPr>
              <a:t>) </a:t>
            </a:r>
            <a:r>
              <a:rPr lang="ru-RU" sz="2000" b="1" dirty="0" smtClean="0">
                <a:solidFill>
                  <a:schemeClr val="tx1"/>
                </a:solidFill>
                <a:latin typeface="Cambria" panose="02040503050406030204" pitchFamily="18" charset="0"/>
                <a:ea typeface="Cambria" panose="02040503050406030204" pitchFamily="18" charset="0"/>
              </a:rPr>
              <a:t>содержит требование о направлении </a:t>
            </a:r>
            <a:r>
              <a:rPr lang="ru-RU" sz="2000" b="1" dirty="0">
                <a:solidFill>
                  <a:schemeClr val="tx1"/>
                </a:solidFill>
                <a:latin typeface="Cambria" panose="02040503050406030204" pitchFamily="18" charset="0"/>
                <a:ea typeface="Cambria" panose="02040503050406030204" pitchFamily="18" charset="0"/>
              </a:rPr>
              <a:t>для ознакомления </a:t>
            </a:r>
            <a:r>
              <a:rPr lang="ru-RU" sz="2000" dirty="0">
                <a:solidFill>
                  <a:schemeClr val="tx1"/>
                </a:solidFill>
                <a:latin typeface="Cambria" panose="02040503050406030204" pitchFamily="18" charset="0"/>
                <a:ea typeface="Cambria" panose="02040503050406030204" pitchFamily="18" charset="0"/>
              </a:rPr>
              <a:t>членам инвентаризационной комиссии (рабочей инвентаризационной комиссии), указанным в Разделе 2 "Инвентаризации объектов, указанных в разделе 1 настоящего решения осуществить следующим инвентаризационным (рабочим инвентаризационным) комиссиям в составе" Решения (ф. 0510439), ответственным лицам, указанным в графе 4 Раздела 1 "Провести инвентаризацию согласно настоящему решению в отношении следующих объектов бухгалтерского учета", а также </a:t>
            </a:r>
            <a:r>
              <a:rPr lang="ru-RU" sz="2000" b="1" dirty="0">
                <a:solidFill>
                  <a:schemeClr val="tx1"/>
                </a:solidFill>
                <a:latin typeface="Cambria" panose="02040503050406030204" pitchFamily="18" charset="0"/>
                <a:ea typeface="Cambria" panose="02040503050406030204" pitchFamily="18" charset="0"/>
              </a:rPr>
              <a:t>лицам, осуществляющим ведение бухгалтерского учета и подписания простой ЭП в листе ознакомления</a:t>
            </a:r>
            <a:r>
              <a:rPr lang="ru-RU" sz="2000" dirty="0">
                <a:solidFill>
                  <a:schemeClr val="tx1"/>
                </a:solidFill>
                <a:latin typeface="Cambria" panose="02040503050406030204" pitchFamily="18" charset="0"/>
                <a:ea typeface="Cambria" panose="02040503050406030204" pitchFamily="18" charset="0"/>
              </a:rPr>
              <a:t>, прилагаемого к Решению (ф. 0510439). </a:t>
            </a:r>
            <a:endParaRPr lang="ru-RU" sz="2000"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p:txBody>
      </p:sp>
      <p:pic>
        <p:nvPicPr>
          <p:cNvPr id="15" name="Рисунок 14"/>
          <p:cNvPicPr>
            <a:picLocks noChangeAspect="1"/>
          </p:cNvPicPr>
          <p:nvPr/>
        </p:nvPicPr>
        <p:blipFill>
          <a:blip r:embed="rId3"/>
          <a:stretch>
            <a:fillRect/>
          </a:stretch>
        </p:blipFill>
        <p:spPr>
          <a:xfrm>
            <a:off x="2133716" y="4751044"/>
            <a:ext cx="525826" cy="472481"/>
          </a:xfrm>
          <a:prstGeom prst="rect">
            <a:avLst/>
          </a:prstGeom>
        </p:spPr>
      </p:pic>
      <p:sp>
        <p:nvSpPr>
          <p:cNvPr id="16" name="Прямоугольник 15"/>
          <p:cNvSpPr/>
          <p:nvPr/>
        </p:nvSpPr>
        <p:spPr>
          <a:xfrm>
            <a:off x="2717926" y="4425752"/>
            <a:ext cx="7190250" cy="1123063"/>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000" b="1" i="1" dirty="0" smtClean="0">
                <a:solidFill>
                  <a:schemeClr val="tx1"/>
                </a:solidFill>
                <a:latin typeface="Cambria" panose="02040503050406030204" pitchFamily="18" charset="0"/>
                <a:ea typeface="Cambria" panose="02040503050406030204" pitchFamily="18" charset="0"/>
                <a:cs typeface="Times New Roman" panose="02020603050405020304" pitchFamily="18" charset="0"/>
              </a:rPr>
              <a:t>В листе ознакомления, прилагаемого к Решению </a:t>
            </a:r>
          </a:p>
          <a:p>
            <a:pPr algn="just"/>
            <a:r>
              <a:rPr lang="ru-RU" sz="2000" b="1" i="1" dirty="0" smtClean="0">
                <a:solidFill>
                  <a:schemeClr val="tx1"/>
                </a:solidFill>
                <a:latin typeface="Cambria" panose="02040503050406030204" pitchFamily="18" charset="0"/>
                <a:ea typeface="Cambria" panose="02040503050406030204" pitchFamily="18" charset="0"/>
                <a:cs typeface="Times New Roman" panose="02020603050405020304" pitchFamily="18" charset="0"/>
              </a:rPr>
              <a:t>(ф.0510439) рекомендуется указывать </a:t>
            </a:r>
          </a:p>
          <a:p>
            <a:pPr algn="just"/>
            <a:r>
              <a:rPr lang="ru-RU" sz="2000" b="1" i="1" dirty="0" smtClean="0">
                <a:solidFill>
                  <a:srgbClr val="FF0000"/>
                </a:solidFill>
                <a:latin typeface="Cambria" panose="02040503050406030204" pitchFamily="18" charset="0"/>
                <a:ea typeface="Cambria" panose="02040503050406030204" pitchFamily="18" charset="0"/>
                <a:cs typeface="Times New Roman" panose="02020603050405020304" pitchFamily="18" charset="0"/>
              </a:rPr>
              <a:t>главного бухгалтера</a:t>
            </a:r>
            <a:endParaRPr lang="ru-RU" sz="2000" dirty="0">
              <a:solidFill>
                <a:srgbClr val="FF0000"/>
              </a:solidFill>
              <a:latin typeface="Cambria" panose="02040503050406030204" pitchFamily="18" charset="0"/>
              <a:ea typeface="Cambria" panose="02040503050406030204" pitchFamily="18" charset="0"/>
              <a:cs typeface="Times New Roman" panose="02020603050405020304" pitchFamily="18" charset="0"/>
            </a:endParaRPr>
          </a:p>
        </p:txBody>
      </p:sp>
      <p:grpSp>
        <p:nvGrpSpPr>
          <p:cNvPr id="13" name="Группа 12"/>
          <p:cNvGrpSpPr/>
          <p:nvPr/>
        </p:nvGrpSpPr>
        <p:grpSpPr>
          <a:xfrm>
            <a:off x="94919" y="74884"/>
            <a:ext cx="2281366" cy="749490"/>
            <a:chOff x="69947" y="50611"/>
            <a:chExt cx="2557465" cy="838389"/>
          </a:xfrm>
        </p:grpSpPr>
        <p:pic>
          <p:nvPicPr>
            <p:cNvPr id="17" name="Рисунок 16" descr="Межрегиональное бухгалтерское УФК"/>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b="20714"/>
            <a:stretch/>
          </p:blipFill>
          <p:spPr bwMode="auto">
            <a:xfrm>
              <a:off x="69947" y="50611"/>
              <a:ext cx="857370" cy="838389"/>
            </a:xfrm>
            <a:prstGeom prst="rect">
              <a:avLst/>
            </a:prstGeom>
            <a:noFill/>
            <a:ln>
              <a:noFill/>
            </a:ln>
          </p:spPr>
        </p:pic>
        <p:pic>
          <p:nvPicPr>
            <p:cNvPr id="18" name="Рисунок 17" descr="Межрегиональное бухгалтерское УФК"/>
            <p:cNvPicPr/>
            <p:nvPr/>
          </p:nvPicPr>
          <p:blipFill rotWithShape="1">
            <a:blip r:embed="rId5">
              <a:duotone>
                <a:schemeClr val="accent1">
                  <a:shade val="45000"/>
                  <a:satMod val="135000"/>
                </a:schemeClr>
                <a:prstClr val="white"/>
              </a:duotone>
              <a:extLst>
                <a:ext uri="{28A0092B-C50C-407E-A947-70E740481C1C}">
                  <a14:useLocalDpi xmlns:a14="http://schemas.microsoft.com/office/drawing/2010/main" val="0"/>
                </a:ext>
              </a:extLst>
            </a:blip>
            <a:srcRect t="78385"/>
            <a:stretch/>
          </p:blipFill>
          <p:spPr bwMode="auto">
            <a:xfrm>
              <a:off x="912673" y="257261"/>
              <a:ext cx="1714739" cy="457124"/>
            </a:xfrm>
            <a:prstGeom prst="rect">
              <a:avLst/>
            </a:prstGeom>
            <a:noFill/>
            <a:ln>
              <a:noFill/>
            </a:ln>
          </p:spPr>
        </p:pic>
      </p:grpSp>
    </p:spTree>
    <p:extLst>
      <p:ext uri="{BB962C8B-B14F-4D97-AF65-F5344CB8AC3E}">
        <p14:creationId xmlns:p14="http://schemas.microsoft.com/office/powerpoint/2010/main" val="159768676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1"/>
          <p:cNvSpPr txBox="1">
            <a:spLocks/>
          </p:cNvSpPr>
          <p:nvPr/>
        </p:nvSpPr>
        <p:spPr>
          <a:xfrm>
            <a:off x="3152019" y="139511"/>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anose="02040503050406030204" pitchFamily="18" charset="0"/>
                <a:ea typeface="Cambria" panose="02040503050406030204" pitchFamily="18" charset="0"/>
                <a:cs typeface="Times New Roman" panose="02020603050405020304" pitchFamily="18" charset="0"/>
              </a:rPr>
              <a:t>Формы инвентаризационных описей на примере НФА</a:t>
            </a:r>
            <a:endParaRPr lang="ru-RU" sz="2000" dirty="0">
              <a:solidFill>
                <a:schemeClr val="accent5">
                  <a:lumMod val="75000"/>
                </a:schemeClr>
              </a:solidFill>
              <a:latin typeface="Cambria" panose="02040503050406030204" pitchFamily="18" charset="0"/>
              <a:ea typeface="Cambria" panose="02040503050406030204" pitchFamily="18" charset="0"/>
              <a:cs typeface="Times New Roman" panose="02020603050405020304" pitchFamily="18" charset="0"/>
            </a:endParaRPr>
          </a:p>
        </p:txBody>
      </p:sp>
      <p:cxnSp>
        <p:nvCxnSpPr>
          <p:cNvPr id="5" name="Прямая со стрелкой 4"/>
          <p:cNvCxnSpPr/>
          <p:nvPr/>
        </p:nvCxnSpPr>
        <p:spPr>
          <a:xfrm>
            <a:off x="-3020" y="911910"/>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6" name="Группа 5"/>
          <p:cNvGrpSpPr/>
          <p:nvPr/>
        </p:nvGrpSpPr>
        <p:grpSpPr>
          <a:xfrm>
            <a:off x="2708017" y="214478"/>
            <a:ext cx="9909" cy="547802"/>
            <a:chOff x="2701193" y="252079"/>
            <a:chExt cx="9909" cy="547802"/>
          </a:xfrm>
        </p:grpSpPr>
        <p:cxnSp>
          <p:nvCxnSpPr>
            <p:cNvPr id="7" name="Прямая соединительная линия 6"/>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13" name="TextBox 12">
            <a:extLst>
              <a:ext uri="{FF2B5EF4-FFF2-40B4-BE49-F238E27FC236}">
                <a16:creationId xmlns:a16="http://schemas.microsoft.com/office/drawing/2014/main" xmlns="" id="{0A7FE114-B8EC-4DC3-AD23-476DAEFB4985}"/>
              </a:ext>
            </a:extLst>
          </p:cNvPr>
          <p:cNvSpPr txBox="1"/>
          <p:nvPr/>
        </p:nvSpPr>
        <p:spPr>
          <a:xfrm>
            <a:off x="195710" y="1274402"/>
            <a:ext cx="3140351" cy="738664"/>
          </a:xfrm>
          <a:custGeom>
            <a:avLst/>
            <a:gdLst>
              <a:gd name="connsiteX0" fmla="*/ 0 w 1854995"/>
              <a:gd name="connsiteY0" fmla="*/ 0 h 461665"/>
              <a:gd name="connsiteX1" fmla="*/ 500849 w 1854995"/>
              <a:gd name="connsiteY1" fmla="*/ 0 h 461665"/>
              <a:gd name="connsiteX2" fmla="*/ 946047 w 1854995"/>
              <a:gd name="connsiteY2" fmla="*/ 0 h 461665"/>
              <a:gd name="connsiteX3" fmla="*/ 1372696 w 1854995"/>
              <a:gd name="connsiteY3" fmla="*/ 0 h 461665"/>
              <a:gd name="connsiteX4" fmla="*/ 1854995 w 1854995"/>
              <a:gd name="connsiteY4" fmla="*/ 0 h 461665"/>
              <a:gd name="connsiteX5" fmla="*/ 1854995 w 1854995"/>
              <a:gd name="connsiteY5" fmla="*/ 461665 h 461665"/>
              <a:gd name="connsiteX6" fmla="*/ 1428346 w 1854995"/>
              <a:gd name="connsiteY6" fmla="*/ 461665 h 461665"/>
              <a:gd name="connsiteX7" fmla="*/ 1020247 w 1854995"/>
              <a:gd name="connsiteY7" fmla="*/ 461665 h 461665"/>
              <a:gd name="connsiteX8" fmla="*/ 537949 w 1854995"/>
              <a:gd name="connsiteY8" fmla="*/ 461665 h 461665"/>
              <a:gd name="connsiteX9" fmla="*/ 0 w 1854995"/>
              <a:gd name="connsiteY9" fmla="*/ 461665 h 461665"/>
              <a:gd name="connsiteX10" fmla="*/ 0 w 1854995"/>
              <a:gd name="connsiteY10" fmla="*/ 0 h 461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54995" h="461665" fill="none" extrusionOk="0">
                <a:moveTo>
                  <a:pt x="0" y="0"/>
                </a:moveTo>
                <a:cubicBezTo>
                  <a:pt x="200372" y="-20880"/>
                  <a:pt x="289108" y="46152"/>
                  <a:pt x="500849" y="0"/>
                </a:cubicBezTo>
                <a:cubicBezTo>
                  <a:pt x="712590" y="-46152"/>
                  <a:pt x="787938" y="43209"/>
                  <a:pt x="946047" y="0"/>
                </a:cubicBezTo>
                <a:cubicBezTo>
                  <a:pt x="1104156" y="-43209"/>
                  <a:pt x="1270237" y="21172"/>
                  <a:pt x="1372696" y="0"/>
                </a:cubicBezTo>
                <a:cubicBezTo>
                  <a:pt x="1475155" y="-21172"/>
                  <a:pt x="1628303" y="4623"/>
                  <a:pt x="1854995" y="0"/>
                </a:cubicBezTo>
                <a:cubicBezTo>
                  <a:pt x="1880219" y="147124"/>
                  <a:pt x="1814512" y="347327"/>
                  <a:pt x="1854995" y="461665"/>
                </a:cubicBezTo>
                <a:cubicBezTo>
                  <a:pt x="1703702" y="484379"/>
                  <a:pt x="1581917" y="455949"/>
                  <a:pt x="1428346" y="461665"/>
                </a:cubicBezTo>
                <a:cubicBezTo>
                  <a:pt x="1274775" y="467381"/>
                  <a:pt x="1161712" y="424717"/>
                  <a:pt x="1020247" y="461665"/>
                </a:cubicBezTo>
                <a:cubicBezTo>
                  <a:pt x="878782" y="498613"/>
                  <a:pt x="669869" y="433131"/>
                  <a:pt x="537949" y="461665"/>
                </a:cubicBezTo>
                <a:cubicBezTo>
                  <a:pt x="406029" y="490199"/>
                  <a:pt x="163058" y="398928"/>
                  <a:pt x="0" y="461665"/>
                </a:cubicBezTo>
                <a:cubicBezTo>
                  <a:pt x="-14512" y="309343"/>
                  <a:pt x="36394" y="146060"/>
                  <a:pt x="0" y="0"/>
                </a:cubicBezTo>
                <a:close/>
              </a:path>
              <a:path w="1854995" h="461665" stroke="0" extrusionOk="0">
                <a:moveTo>
                  <a:pt x="0" y="0"/>
                </a:moveTo>
                <a:cubicBezTo>
                  <a:pt x="243771" y="-13348"/>
                  <a:pt x="370339" y="6415"/>
                  <a:pt x="500849" y="0"/>
                </a:cubicBezTo>
                <a:cubicBezTo>
                  <a:pt x="631359" y="-6415"/>
                  <a:pt x="734583" y="44223"/>
                  <a:pt x="946047" y="0"/>
                </a:cubicBezTo>
                <a:cubicBezTo>
                  <a:pt x="1157511" y="-44223"/>
                  <a:pt x="1260067" y="25990"/>
                  <a:pt x="1428346" y="0"/>
                </a:cubicBezTo>
                <a:cubicBezTo>
                  <a:pt x="1596625" y="-25990"/>
                  <a:pt x="1710863" y="35616"/>
                  <a:pt x="1854995" y="0"/>
                </a:cubicBezTo>
                <a:cubicBezTo>
                  <a:pt x="1901237" y="135589"/>
                  <a:pt x="1842088" y="307007"/>
                  <a:pt x="1854995" y="461665"/>
                </a:cubicBezTo>
                <a:cubicBezTo>
                  <a:pt x="1744689" y="508698"/>
                  <a:pt x="1609207" y="456129"/>
                  <a:pt x="1372696" y="461665"/>
                </a:cubicBezTo>
                <a:cubicBezTo>
                  <a:pt x="1136185" y="467201"/>
                  <a:pt x="1132636" y="453224"/>
                  <a:pt x="927498" y="461665"/>
                </a:cubicBezTo>
                <a:cubicBezTo>
                  <a:pt x="722360" y="470106"/>
                  <a:pt x="705480" y="457124"/>
                  <a:pt x="519399" y="461665"/>
                </a:cubicBezTo>
                <a:cubicBezTo>
                  <a:pt x="333318" y="466206"/>
                  <a:pt x="223768" y="431329"/>
                  <a:pt x="0" y="461665"/>
                </a:cubicBezTo>
                <a:cubicBezTo>
                  <a:pt x="-24982" y="306399"/>
                  <a:pt x="6119" y="175376"/>
                  <a:pt x="0" y="0"/>
                </a:cubicBezTo>
                <a:close/>
              </a:path>
            </a:pathLst>
          </a:custGeom>
          <a:solidFill>
            <a:srgbClr val="A6D8A1"/>
          </a:solidFill>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ru-RU"/>
            </a:defPPr>
            <a:lvl1pPr lvl="0" algn="ctr">
              <a:defRPr kumimoji="0" sz="1400" b="1" i="0" u="none" strike="noStrike" cap="none" spc="0" normalizeH="0" baseline="0">
                <a:ln>
                  <a:noFill/>
                </a:ln>
                <a:solidFill>
                  <a:schemeClr val="tx1"/>
                </a:solidFill>
                <a:effectLst/>
                <a:uLnTx/>
                <a:uFillTx/>
                <a:latin typeface="Cambria" panose="02040503050406030204" pitchFamily="18" charset="0"/>
                <a:ea typeface="Cambria" panose="02040503050406030204" pitchFamily="18" charset="0"/>
                <a:cs typeface="Times New Roman" panose="02020603050405020304" pitchFamily="18" charset="0"/>
              </a:defRPr>
            </a:lvl1pPr>
          </a:lstStyle>
          <a:p>
            <a:r>
              <a:rPr lang="ru-RU" dirty="0"/>
              <a:t>Решение о проведении инвентаризации</a:t>
            </a:r>
          </a:p>
          <a:p>
            <a:r>
              <a:rPr lang="ru-RU" dirty="0">
                <a:hlinkClick r:id="rId3" action="ppaction://hlinkfile"/>
              </a:rPr>
              <a:t>Ф. (0510439)</a:t>
            </a:r>
            <a:endParaRPr lang="ru-RU" dirty="0"/>
          </a:p>
        </p:txBody>
      </p:sp>
      <p:sp>
        <p:nvSpPr>
          <p:cNvPr id="14" name="TextBox 13">
            <a:extLst>
              <a:ext uri="{FF2B5EF4-FFF2-40B4-BE49-F238E27FC236}">
                <a16:creationId xmlns:a16="http://schemas.microsoft.com/office/drawing/2014/main" xmlns="" id="{E22944DF-EA91-4B2A-9192-C7B5B8951EEC}"/>
              </a:ext>
            </a:extLst>
          </p:cNvPr>
          <p:cNvSpPr txBox="1"/>
          <p:nvPr/>
        </p:nvSpPr>
        <p:spPr>
          <a:xfrm>
            <a:off x="195710" y="2425577"/>
            <a:ext cx="3128806" cy="738664"/>
          </a:xfrm>
          <a:custGeom>
            <a:avLst/>
            <a:gdLst>
              <a:gd name="connsiteX0" fmla="*/ 0 w 1885453"/>
              <a:gd name="connsiteY0" fmla="*/ 0 h 461665"/>
              <a:gd name="connsiteX1" fmla="*/ 509072 w 1885453"/>
              <a:gd name="connsiteY1" fmla="*/ 0 h 461665"/>
              <a:gd name="connsiteX2" fmla="*/ 961581 w 1885453"/>
              <a:gd name="connsiteY2" fmla="*/ 0 h 461665"/>
              <a:gd name="connsiteX3" fmla="*/ 1395235 w 1885453"/>
              <a:gd name="connsiteY3" fmla="*/ 0 h 461665"/>
              <a:gd name="connsiteX4" fmla="*/ 1885453 w 1885453"/>
              <a:gd name="connsiteY4" fmla="*/ 0 h 461665"/>
              <a:gd name="connsiteX5" fmla="*/ 1885453 w 1885453"/>
              <a:gd name="connsiteY5" fmla="*/ 461665 h 461665"/>
              <a:gd name="connsiteX6" fmla="*/ 1451799 w 1885453"/>
              <a:gd name="connsiteY6" fmla="*/ 461665 h 461665"/>
              <a:gd name="connsiteX7" fmla="*/ 1036999 w 1885453"/>
              <a:gd name="connsiteY7" fmla="*/ 461665 h 461665"/>
              <a:gd name="connsiteX8" fmla="*/ 546781 w 1885453"/>
              <a:gd name="connsiteY8" fmla="*/ 461665 h 461665"/>
              <a:gd name="connsiteX9" fmla="*/ 0 w 1885453"/>
              <a:gd name="connsiteY9" fmla="*/ 461665 h 461665"/>
              <a:gd name="connsiteX10" fmla="*/ 0 w 1885453"/>
              <a:gd name="connsiteY10" fmla="*/ 0 h 461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85453" h="461665" fill="none" extrusionOk="0">
                <a:moveTo>
                  <a:pt x="0" y="0"/>
                </a:moveTo>
                <a:cubicBezTo>
                  <a:pt x="177429" y="-22331"/>
                  <a:pt x="345905" y="12627"/>
                  <a:pt x="509072" y="0"/>
                </a:cubicBezTo>
                <a:cubicBezTo>
                  <a:pt x="672239" y="-12627"/>
                  <a:pt x="780537" y="33032"/>
                  <a:pt x="961581" y="0"/>
                </a:cubicBezTo>
                <a:cubicBezTo>
                  <a:pt x="1142625" y="-33032"/>
                  <a:pt x="1205644" y="25339"/>
                  <a:pt x="1395235" y="0"/>
                </a:cubicBezTo>
                <a:cubicBezTo>
                  <a:pt x="1584826" y="-25339"/>
                  <a:pt x="1744543" y="35395"/>
                  <a:pt x="1885453" y="0"/>
                </a:cubicBezTo>
                <a:cubicBezTo>
                  <a:pt x="1910677" y="147124"/>
                  <a:pt x="1844970" y="347327"/>
                  <a:pt x="1885453" y="461665"/>
                </a:cubicBezTo>
                <a:cubicBezTo>
                  <a:pt x="1736350" y="461693"/>
                  <a:pt x="1625976" y="439071"/>
                  <a:pt x="1451799" y="461665"/>
                </a:cubicBezTo>
                <a:cubicBezTo>
                  <a:pt x="1277622" y="484259"/>
                  <a:pt x="1144212" y="424060"/>
                  <a:pt x="1036999" y="461665"/>
                </a:cubicBezTo>
                <a:cubicBezTo>
                  <a:pt x="929786" y="499270"/>
                  <a:pt x="757061" y="418012"/>
                  <a:pt x="546781" y="461665"/>
                </a:cubicBezTo>
                <a:cubicBezTo>
                  <a:pt x="336501" y="505318"/>
                  <a:pt x="138268" y="433238"/>
                  <a:pt x="0" y="461665"/>
                </a:cubicBezTo>
                <a:cubicBezTo>
                  <a:pt x="-14512" y="309343"/>
                  <a:pt x="36394" y="146060"/>
                  <a:pt x="0" y="0"/>
                </a:cubicBezTo>
                <a:close/>
              </a:path>
              <a:path w="1885453" h="461665" stroke="0" extrusionOk="0">
                <a:moveTo>
                  <a:pt x="0" y="0"/>
                </a:moveTo>
                <a:cubicBezTo>
                  <a:pt x="155889" y="-19110"/>
                  <a:pt x="325439" y="14133"/>
                  <a:pt x="509072" y="0"/>
                </a:cubicBezTo>
                <a:cubicBezTo>
                  <a:pt x="692705" y="-14133"/>
                  <a:pt x="838465" y="21116"/>
                  <a:pt x="961581" y="0"/>
                </a:cubicBezTo>
                <a:cubicBezTo>
                  <a:pt x="1084697" y="-21116"/>
                  <a:pt x="1330593" y="34726"/>
                  <a:pt x="1451799" y="0"/>
                </a:cubicBezTo>
                <a:cubicBezTo>
                  <a:pt x="1573005" y="-34726"/>
                  <a:pt x="1756340" y="7096"/>
                  <a:pt x="1885453" y="0"/>
                </a:cubicBezTo>
                <a:cubicBezTo>
                  <a:pt x="1931695" y="135589"/>
                  <a:pt x="1872546" y="307007"/>
                  <a:pt x="1885453" y="461665"/>
                </a:cubicBezTo>
                <a:cubicBezTo>
                  <a:pt x="1726005" y="503373"/>
                  <a:pt x="1546508" y="445646"/>
                  <a:pt x="1395235" y="461665"/>
                </a:cubicBezTo>
                <a:cubicBezTo>
                  <a:pt x="1243962" y="477684"/>
                  <a:pt x="1090699" y="452408"/>
                  <a:pt x="942727" y="461665"/>
                </a:cubicBezTo>
                <a:cubicBezTo>
                  <a:pt x="794755" y="470922"/>
                  <a:pt x="698624" y="412226"/>
                  <a:pt x="527927" y="461665"/>
                </a:cubicBezTo>
                <a:cubicBezTo>
                  <a:pt x="357230" y="511104"/>
                  <a:pt x="191881" y="448791"/>
                  <a:pt x="0" y="461665"/>
                </a:cubicBezTo>
                <a:cubicBezTo>
                  <a:pt x="-24982" y="306399"/>
                  <a:pt x="6119" y="175376"/>
                  <a:pt x="0" y="0"/>
                </a:cubicBezTo>
                <a:close/>
              </a:path>
            </a:pathLst>
          </a:custGeom>
          <a:solidFill>
            <a:srgbClr val="A6D8A1"/>
          </a:solidFill>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ru-RU"/>
            </a:defPPr>
            <a:lvl1pPr lvl="0" algn="ctr">
              <a:defRPr kumimoji="0" sz="1400" b="1" i="0" u="none" strike="noStrike" cap="none" spc="0" normalizeH="0" baseline="0">
                <a:ln>
                  <a:noFill/>
                </a:ln>
                <a:solidFill>
                  <a:schemeClr val="tx1"/>
                </a:solidFill>
                <a:effectLst/>
                <a:uLnTx/>
                <a:uFillTx/>
                <a:latin typeface="Cambria" panose="02040503050406030204" pitchFamily="18" charset="0"/>
                <a:ea typeface="Cambria" panose="02040503050406030204" pitchFamily="18" charset="0"/>
                <a:cs typeface="Times New Roman" panose="02020603050405020304" pitchFamily="18" charset="0"/>
              </a:defRPr>
            </a:lvl1pPr>
          </a:lstStyle>
          <a:p>
            <a:r>
              <a:rPr lang="ru-RU" dirty="0"/>
              <a:t>Изменение Решение о проведении инвентаризации</a:t>
            </a:r>
          </a:p>
          <a:p>
            <a:r>
              <a:rPr lang="ru-RU" dirty="0">
                <a:hlinkClick r:id="rId4" action="ppaction://hlinkfile"/>
              </a:rPr>
              <a:t>Ф. (0510447)</a:t>
            </a:r>
            <a:endParaRPr lang="ru-RU" dirty="0"/>
          </a:p>
        </p:txBody>
      </p:sp>
      <p:sp>
        <p:nvSpPr>
          <p:cNvPr id="15" name="TextBox 14">
            <a:extLst>
              <a:ext uri="{FF2B5EF4-FFF2-40B4-BE49-F238E27FC236}">
                <a16:creationId xmlns:a16="http://schemas.microsoft.com/office/drawing/2014/main" xmlns="" id="{91E015F9-DCAB-4768-B27D-51EE331791F0}"/>
              </a:ext>
            </a:extLst>
          </p:cNvPr>
          <p:cNvSpPr txBox="1"/>
          <p:nvPr/>
        </p:nvSpPr>
        <p:spPr>
          <a:xfrm>
            <a:off x="4126709" y="1411387"/>
            <a:ext cx="3769912" cy="830997"/>
          </a:xfrm>
          <a:prstGeom prst="rect">
            <a:avLst/>
          </a:prstGeom>
          <a:solidFill>
            <a:schemeClr val="accent3">
              <a:lumMod val="20000"/>
              <a:lumOff val="80000"/>
            </a:schemeClr>
          </a:solidFill>
          <a:ln w="25400"/>
        </p:spPr>
        <p:style>
          <a:lnRef idx="2">
            <a:schemeClr val="accent1"/>
          </a:lnRef>
          <a:fillRef idx="1">
            <a:schemeClr val="lt1"/>
          </a:fillRef>
          <a:effectRef idx="0">
            <a:schemeClr val="accent1"/>
          </a:effectRef>
          <a:fontRef idx="minor">
            <a:schemeClr val="dk1"/>
          </a:fontRef>
        </p:style>
        <p:txBody>
          <a:bodyPr wrap="square" rtlCol="0">
            <a:spAutoFit/>
          </a:bodyPr>
          <a:lstStyle/>
          <a:p>
            <a:pPr lvl="0" algn="ctr">
              <a:defRPr/>
            </a:pPr>
            <a:r>
              <a:rPr kumimoji="0" lang="ru-RU" sz="1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rPr>
              <a:t>Инвентаризационные </a:t>
            </a:r>
            <a:r>
              <a:rPr lang="ru-RU" sz="1600" dirty="0">
                <a:solidFill>
                  <a:prstClr val="black"/>
                </a:solidFill>
                <a:latin typeface="Cambria" panose="02040503050406030204" pitchFamily="18" charset="0"/>
                <a:ea typeface="Cambria" panose="02040503050406030204" pitchFamily="18" charset="0"/>
                <a:cs typeface="Times New Roman" panose="02020603050405020304" pitchFamily="18" charset="0"/>
              </a:rPr>
              <a:t>описи  по объектам нефинансовых активов </a:t>
            </a:r>
            <a:endParaRPr lang="ru-RU" sz="1600" dirty="0" smtClean="0">
              <a:solidFill>
                <a:prstClr val="black"/>
              </a:solidFill>
              <a:latin typeface="Cambria" panose="02040503050406030204" pitchFamily="18" charset="0"/>
              <a:ea typeface="Cambria" panose="02040503050406030204" pitchFamily="18" charset="0"/>
              <a:cs typeface="Times New Roman" panose="02020603050405020304" pitchFamily="18" charset="0"/>
            </a:endParaRPr>
          </a:p>
          <a:p>
            <a:pPr lvl="0" algn="ctr">
              <a:defRPr/>
            </a:pPr>
            <a:r>
              <a:rPr kumimoji="0" lang="ru-RU" sz="1600" b="1"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rPr>
              <a:t>( </a:t>
            </a:r>
            <a:r>
              <a:rPr kumimoji="0" lang="ru-RU" sz="1600" b="1" i="0" u="sng" strike="noStrike" kern="1200" cap="none" spc="0" normalizeH="0" baseline="0" noProof="0" dirty="0" smtClean="0">
                <a:ln>
                  <a:noFill/>
                </a:ln>
                <a:solidFill>
                  <a:schemeClr val="accent1">
                    <a:lumMod val="75000"/>
                  </a:schemeClr>
                </a:solidFill>
                <a:effectLst/>
                <a:uLnTx/>
                <a:uFillTx/>
                <a:latin typeface="Cambria" panose="02040503050406030204" pitchFamily="18" charset="0"/>
                <a:ea typeface="Cambria" panose="02040503050406030204" pitchFamily="18" charset="0"/>
                <a:cs typeface="Times New Roman" panose="02020603050405020304" pitchFamily="18" charset="0"/>
              </a:rPr>
              <a:t>ф. </a:t>
            </a:r>
            <a:r>
              <a:rPr lang="ru-RU" sz="1600" b="1" u="sng" dirty="0" smtClean="0">
                <a:solidFill>
                  <a:schemeClr val="accent1">
                    <a:lumMod val="75000"/>
                  </a:schemeClr>
                </a:solidFill>
                <a:latin typeface="Cambria" panose="02040503050406030204" pitchFamily="18" charset="0"/>
                <a:ea typeface="Cambria" panose="02040503050406030204" pitchFamily="18" charset="0"/>
                <a:cs typeface="Times New Roman" panose="02020603050405020304" pitchFamily="18" charset="0"/>
                <a:hlinkClick r:id="rId5" action="ppaction://hlinkfile"/>
              </a:rPr>
              <a:t>05</a:t>
            </a:r>
            <a:r>
              <a:rPr lang="ru-RU" sz="1600" b="1" u="sng" dirty="0" smtClean="0">
                <a:solidFill>
                  <a:schemeClr val="accent1">
                    <a:lumMod val="75000"/>
                  </a:schemeClr>
                </a:solidFill>
                <a:latin typeface="Cambria" panose="02040503050406030204" pitchFamily="18" charset="0"/>
                <a:ea typeface="Cambria" panose="02040503050406030204" pitchFamily="18" charset="0"/>
                <a:cs typeface="Times New Roman" panose="02020603050405020304" pitchFamily="18" charset="0"/>
              </a:rPr>
              <a:t>04087</a:t>
            </a:r>
            <a:r>
              <a:rPr lang="ru-RU" sz="1600" b="1" dirty="0">
                <a:solidFill>
                  <a:prstClr val="black"/>
                </a:solidFill>
                <a:latin typeface="Cambria" panose="02040503050406030204" pitchFamily="18" charset="0"/>
                <a:ea typeface="Cambria" panose="02040503050406030204" pitchFamily="18" charset="0"/>
                <a:cs typeface="Times New Roman" panose="02020603050405020304" pitchFamily="18" charset="0"/>
              </a:rPr>
              <a:t>)</a:t>
            </a:r>
          </a:p>
        </p:txBody>
      </p:sp>
      <p:sp>
        <p:nvSpPr>
          <p:cNvPr id="16" name="TextBox 15">
            <a:extLst>
              <a:ext uri="{FF2B5EF4-FFF2-40B4-BE49-F238E27FC236}">
                <a16:creationId xmlns:a16="http://schemas.microsoft.com/office/drawing/2014/main" xmlns="" id="{1DCD9AA1-BEC8-4E69-8B6A-76A3839C38A6}"/>
              </a:ext>
            </a:extLst>
          </p:cNvPr>
          <p:cNvSpPr txBox="1"/>
          <p:nvPr/>
        </p:nvSpPr>
        <p:spPr>
          <a:xfrm>
            <a:off x="4754987" y="2810446"/>
            <a:ext cx="2513357" cy="830997"/>
          </a:xfrm>
          <a:prstGeom prst="rect">
            <a:avLst/>
          </a:prstGeom>
          <a:solidFill>
            <a:srgbClr val="FFFFCC"/>
          </a:solidFill>
          <a:ln w="22225">
            <a:solidFill>
              <a:schemeClr val="accent1">
                <a:lumMod val="75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rPr>
              <a:t>Акт о результатах инвентаризации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rPr>
              <a:t> </a:t>
            </a:r>
            <a:r>
              <a:rPr kumimoji="0" lang="ru-RU" sz="16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Times New Roman" panose="02020603050405020304" pitchFamily="18" charset="0"/>
                <a:hlinkClick r:id="rId6" action="ppaction://hlinkfile">
                  <a:extLst>
                    <a:ext uri="{A12FA001-AC4F-418D-AE19-62706E023703}">
                      <ahyp:hlinkClr xmlns:ahyp="http://schemas.microsoft.com/office/drawing/2018/hyperlinkcolor" xmlns="" val="tx"/>
                    </a:ext>
                  </a:extLst>
                </a:hlinkClick>
              </a:rPr>
              <a:t>(ф. 0510463)</a:t>
            </a:r>
            <a:endParaRPr kumimoji="0" lang="ru-RU" sz="16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sp>
        <p:nvSpPr>
          <p:cNvPr id="17" name="TextBox 16">
            <a:extLst>
              <a:ext uri="{FF2B5EF4-FFF2-40B4-BE49-F238E27FC236}">
                <a16:creationId xmlns:a16="http://schemas.microsoft.com/office/drawing/2014/main" xmlns="" id="{193A0842-F8B2-9F3C-B680-9B15CAD3D6DE}"/>
              </a:ext>
            </a:extLst>
          </p:cNvPr>
          <p:cNvSpPr txBox="1"/>
          <p:nvPr/>
        </p:nvSpPr>
        <p:spPr>
          <a:xfrm>
            <a:off x="403185" y="4621489"/>
            <a:ext cx="4165550" cy="584775"/>
          </a:xfrm>
          <a:prstGeom prst="rect">
            <a:avLst/>
          </a:prstGeom>
          <a:solidFill>
            <a:srgbClr val="A6D8A1"/>
          </a:solidFill>
          <a:ln w="22225"/>
        </p:spPr>
        <p:style>
          <a:lnRef idx="2">
            <a:schemeClr val="accent2"/>
          </a:lnRef>
          <a:fillRef idx="1">
            <a:schemeClr val="lt1"/>
          </a:fillRef>
          <a:effectRef idx="0">
            <a:schemeClr val="accent2"/>
          </a:effectRef>
          <a:fontRef idx="minor">
            <a:schemeClr val="dk1"/>
          </a:fontRef>
        </p:style>
        <p:txBody>
          <a:bodyPr wrap="square" rtlCol="0">
            <a:spAutoFit/>
          </a:bodyPr>
          <a:lstStyle/>
          <a:p>
            <a:pPr lvl="0" algn="ctr">
              <a:defRPr/>
            </a:pPr>
            <a:r>
              <a:rPr kumimoji="0" lang="ru-RU" sz="16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Times New Roman" panose="02020603050405020304" pitchFamily="18" charset="0"/>
                <a:hlinkClick r:id="rId7" action="ppaction://hlinkfile">
                  <a:extLst>
                    <a:ext uri="{A12FA001-AC4F-418D-AE19-62706E023703}">
                      <ahyp:hlinkClr xmlns:ahyp="http://schemas.microsoft.com/office/drawing/2018/hyperlinkcolor" xmlns="" val="tx"/>
                    </a:ext>
                  </a:extLst>
                </a:hlinkClick>
              </a:rPr>
              <a:t>Ф. </a:t>
            </a:r>
            <a:r>
              <a:rPr kumimoji="0" lang="ru-RU" sz="1600" b="1" i="0" u="none" strike="noStrike" kern="1200" cap="none" spc="0" normalizeH="0" baseline="0" noProof="0" dirty="0" smtClean="0">
                <a:ln>
                  <a:noFill/>
                </a:ln>
                <a:solidFill>
                  <a:srgbClr val="FF0000"/>
                </a:solidFill>
                <a:effectLst/>
                <a:uLnTx/>
                <a:uFillTx/>
                <a:latin typeface="Cambria" panose="02040503050406030204" pitchFamily="18" charset="0"/>
                <a:ea typeface="Cambria" panose="02040503050406030204" pitchFamily="18" charset="0"/>
                <a:cs typeface="Times New Roman" panose="02020603050405020304" pitchFamily="18" charset="0"/>
                <a:hlinkClick r:id="rId7" action="ppaction://hlinkfile">
                  <a:extLst>
                    <a:ext uri="{A12FA001-AC4F-418D-AE19-62706E023703}">
                      <ahyp:hlinkClr xmlns:ahyp="http://schemas.microsoft.com/office/drawing/2018/hyperlinkcolor" xmlns="" val="tx"/>
                    </a:ext>
                  </a:extLst>
                </a:hlinkClick>
              </a:rPr>
              <a:t>0510448</a:t>
            </a:r>
            <a:r>
              <a:rPr kumimoji="0" lang="en-US" sz="1600" b="1" i="0" u="none" strike="noStrike" kern="1200" cap="none" spc="0" normalizeH="0" baseline="0" noProof="0" dirty="0" smtClean="0">
                <a:ln>
                  <a:noFill/>
                </a:ln>
                <a:solidFill>
                  <a:srgbClr val="FF0000"/>
                </a:solidFill>
                <a:effectLst/>
                <a:uLnTx/>
                <a:uFillTx/>
                <a:latin typeface="Cambria" panose="02040503050406030204" pitchFamily="18" charset="0"/>
                <a:ea typeface="Cambria" panose="02040503050406030204" pitchFamily="18" charset="0"/>
                <a:cs typeface="Times New Roman" panose="02020603050405020304" pitchFamily="18" charset="0"/>
              </a:rPr>
              <a:t> - </a:t>
            </a:r>
            <a:r>
              <a:rPr lang="ru-RU" sz="1600" dirty="0">
                <a:latin typeface="Cambria" panose="02040503050406030204" pitchFamily="18" charset="0"/>
                <a:ea typeface="Cambria" panose="02040503050406030204" pitchFamily="18" charset="0"/>
              </a:rPr>
              <a:t>Акт о приеме-передаче объектов нефинансовых активов</a:t>
            </a:r>
            <a:endParaRPr kumimoji="0" lang="ru-RU" sz="16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sp>
        <p:nvSpPr>
          <p:cNvPr id="18" name="TextBox 17">
            <a:extLst>
              <a:ext uri="{FF2B5EF4-FFF2-40B4-BE49-F238E27FC236}">
                <a16:creationId xmlns:a16="http://schemas.microsoft.com/office/drawing/2014/main" xmlns="" id="{DA8E0E0A-84A2-8E35-2586-9B6B345A6620}"/>
              </a:ext>
            </a:extLst>
          </p:cNvPr>
          <p:cNvSpPr txBox="1"/>
          <p:nvPr/>
        </p:nvSpPr>
        <p:spPr>
          <a:xfrm>
            <a:off x="8987669" y="5870992"/>
            <a:ext cx="3087115" cy="52322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Times New Roman" panose="02020603050405020304" pitchFamily="18" charset="0"/>
              </a:rPr>
              <a:t>Служебное </a:t>
            </a:r>
            <a:r>
              <a:rPr kumimoji="0" lang="ru-RU" sz="1600" b="1" i="0" u="none" strike="noStrike" kern="1200" cap="none" spc="0" normalizeH="0" baseline="0" noProof="0" dirty="0" smtClean="0">
                <a:ln>
                  <a:noFill/>
                </a:ln>
                <a:solidFill>
                  <a:srgbClr val="0070C0"/>
                </a:solidFill>
                <a:effectLst/>
                <a:uLnTx/>
                <a:uFillTx/>
                <a:latin typeface="Cambria" panose="02040503050406030204" pitchFamily="18" charset="0"/>
                <a:ea typeface="Cambria" panose="02040503050406030204" pitchFamily="18" charset="0"/>
                <a:cs typeface="Times New Roman" panose="02020603050405020304" pitchFamily="18" charset="0"/>
              </a:rPr>
              <a:t>разбирательство</a:t>
            </a:r>
            <a:endParaRPr kumimoji="0" lang="en-US" sz="1600" b="1" i="0" u="none" strike="noStrike" kern="1200" cap="none" spc="0" normalizeH="0" baseline="0" noProof="0" dirty="0" smtClean="0">
              <a:ln>
                <a:noFill/>
              </a:ln>
              <a:solidFill>
                <a:srgbClr val="0070C0"/>
              </a:solidFill>
              <a:effectLst/>
              <a:uLnTx/>
              <a:uFillTx/>
              <a:latin typeface="Cambria" panose="02040503050406030204" pitchFamily="18" charset="0"/>
              <a:ea typeface="Cambria" panose="02040503050406030204" pitchFamily="18"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smtClean="0">
                <a:solidFill>
                  <a:schemeClr val="tx1"/>
                </a:solidFill>
                <a:latin typeface="Cambria" panose="02040503050406030204" pitchFamily="18" charset="0"/>
                <a:ea typeface="Cambria" panose="02040503050406030204" pitchFamily="18" charset="0"/>
                <a:cs typeface="Times New Roman" panose="02020603050405020304" pitchFamily="18" charset="0"/>
              </a:rPr>
              <a:t>(</a:t>
            </a:r>
            <a:r>
              <a:rPr lang="ru-RU" sz="1200" b="1" dirty="0" smtClean="0">
                <a:solidFill>
                  <a:schemeClr val="tx1"/>
                </a:solidFill>
                <a:latin typeface="Cambria" panose="02040503050406030204" pitchFamily="18" charset="0"/>
                <a:ea typeface="Cambria" panose="02040503050406030204" pitchFamily="18" charset="0"/>
                <a:cs typeface="Times New Roman" panose="02020603050405020304" pitchFamily="18" charset="0"/>
              </a:rPr>
              <a:t>см слайд 18</a:t>
            </a:r>
            <a:r>
              <a:rPr lang="en-US" sz="1200" b="1" dirty="0" smtClean="0">
                <a:solidFill>
                  <a:schemeClr val="tx1"/>
                </a:solidFill>
                <a:latin typeface="Cambria" panose="02040503050406030204" pitchFamily="18" charset="0"/>
                <a:ea typeface="Cambria" panose="02040503050406030204" pitchFamily="18" charset="0"/>
                <a:cs typeface="Times New Roman" panose="02020603050405020304" pitchFamily="18" charset="0"/>
              </a:rPr>
              <a:t>)</a:t>
            </a:r>
            <a:endParaRPr kumimoji="0" lang="ru-RU" sz="1200" b="1" i="0" u="none" strike="noStrike" kern="1200" cap="none" spc="0" normalizeH="0" baseline="0" noProof="0" dirty="0">
              <a:ln>
                <a:noFill/>
              </a:ln>
              <a:solidFill>
                <a:schemeClr val="tx1"/>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sp>
        <p:nvSpPr>
          <p:cNvPr id="19" name="Правая фигурная скобка 18">
            <a:extLst>
              <a:ext uri="{FF2B5EF4-FFF2-40B4-BE49-F238E27FC236}">
                <a16:creationId xmlns:a16="http://schemas.microsoft.com/office/drawing/2014/main" xmlns="" id="{A579C0D6-DA89-A6EC-88E4-76B367AB8AC5}"/>
              </a:ext>
            </a:extLst>
          </p:cNvPr>
          <p:cNvSpPr/>
          <p:nvPr/>
        </p:nvSpPr>
        <p:spPr>
          <a:xfrm>
            <a:off x="3336062" y="1285912"/>
            <a:ext cx="313166" cy="1986647"/>
          </a:xfrm>
          <a:prstGeom prst="rightBrace">
            <a:avLst/>
          </a:prstGeom>
          <a:ln w="22225"/>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4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cxnSp>
        <p:nvCxnSpPr>
          <p:cNvPr id="20" name="Прямая со стрелкой 19">
            <a:extLst>
              <a:ext uri="{FF2B5EF4-FFF2-40B4-BE49-F238E27FC236}">
                <a16:creationId xmlns:a16="http://schemas.microsoft.com/office/drawing/2014/main" xmlns="" id="{46C75E8F-550F-2CCA-0F5C-0C96942AE09E}"/>
              </a:ext>
            </a:extLst>
          </p:cNvPr>
          <p:cNvCxnSpPr>
            <a:cxnSpLocks/>
            <a:stCxn id="19" idx="1"/>
            <a:endCxn id="15" idx="1"/>
          </p:cNvCxnSpPr>
          <p:nvPr/>
        </p:nvCxnSpPr>
        <p:spPr>
          <a:xfrm flipV="1">
            <a:off x="3649228" y="1826886"/>
            <a:ext cx="477481" cy="452350"/>
          </a:xfrm>
          <a:prstGeom prst="straightConnector1">
            <a:avLst/>
          </a:prstGeom>
          <a:ln w="22225">
            <a:headEnd type="none" w="med" len="med"/>
            <a:tailEnd type="triangle" w="lg" len="lg"/>
          </a:ln>
        </p:spPr>
        <p:style>
          <a:lnRef idx="2">
            <a:schemeClr val="accent1"/>
          </a:lnRef>
          <a:fillRef idx="0">
            <a:schemeClr val="accent1"/>
          </a:fillRef>
          <a:effectRef idx="1">
            <a:schemeClr val="accent1"/>
          </a:effectRef>
          <a:fontRef idx="minor">
            <a:schemeClr val="tx1"/>
          </a:fontRef>
        </p:style>
      </p:cxnSp>
      <p:cxnSp>
        <p:nvCxnSpPr>
          <p:cNvPr id="21" name="Прямая со стрелкой 20">
            <a:extLst>
              <a:ext uri="{FF2B5EF4-FFF2-40B4-BE49-F238E27FC236}">
                <a16:creationId xmlns:a16="http://schemas.microsoft.com/office/drawing/2014/main" xmlns="" id="{29B4C036-8390-9D0F-8992-3F8655729F20}"/>
              </a:ext>
            </a:extLst>
          </p:cNvPr>
          <p:cNvCxnSpPr>
            <a:cxnSpLocks/>
            <a:stCxn id="15" idx="2"/>
            <a:endCxn id="16" idx="0"/>
          </p:cNvCxnSpPr>
          <p:nvPr/>
        </p:nvCxnSpPr>
        <p:spPr>
          <a:xfrm>
            <a:off x="6011665" y="2242384"/>
            <a:ext cx="1" cy="568062"/>
          </a:xfrm>
          <a:prstGeom prst="straightConnector1">
            <a:avLst/>
          </a:prstGeom>
          <a:ln w="22225">
            <a:tailEnd type="stealth" w="lg" len="lg"/>
          </a:ln>
        </p:spPr>
        <p:style>
          <a:lnRef idx="2">
            <a:schemeClr val="accent1"/>
          </a:lnRef>
          <a:fillRef idx="0">
            <a:schemeClr val="accent1"/>
          </a:fillRef>
          <a:effectRef idx="1">
            <a:schemeClr val="accent1"/>
          </a:effectRef>
          <a:fontRef idx="minor">
            <a:schemeClr val="tx1"/>
          </a:fontRef>
        </p:style>
      </p:cxnSp>
      <p:cxnSp>
        <p:nvCxnSpPr>
          <p:cNvPr id="22" name="Прямая со стрелкой 21">
            <a:extLst>
              <a:ext uri="{FF2B5EF4-FFF2-40B4-BE49-F238E27FC236}">
                <a16:creationId xmlns:a16="http://schemas.microsoft.com/office/drawing/2014/main" xmlns="" id="{3E76E653-FB82-56BC-28DA-57D62ADBD73E}"/>
              </a:ext>
            </a:extLst>
          </p:cNvPr>
          <p:cNvCxnSpPr>
            <a:cxnSpLocks/>
            <a:stCxn id="16" idx="2"/>
            <a:endCxn id="17" idx="0"/>
          </p:cNvCxnSpPr>
          <p:nvPr/>
        </p:nvCxnSpPr>
        <p:spPr>
          <a:xfrm rot="5400000">
            <a:off x="3758790" y="2368613"/>
            <a:ext cx="980046" cy="3525706"/>
          </a:xfrm>
          <a:prstGeom prst="bentConnector3">
            <a:avLst>
              <a:gd name="adj1" fmla="val 50000"/>
            </a:avLst>
          </a:prstGeom>
          <a:ln w="22225">
            <a:headEnd type="none" w="med" len="med"/>
            <a:tailEnd type="triangle" w="lg" len="lg"/>
          </a:ln>
        </p:spPr>
        <p:style>
          <a:lnRef idx="2">
            <a:schemeClr val="accent1"/>
          </a:lnRef>
          <a:fillRef idx="0">
            <a:schemeClr val="accent1"/>
          </a:fillRef>
          <a:effectRef idx="1">
            <a:schemeClr val="accent1"/>
          </a:effectRef>
          <a:fontRef idx="minor">
            <a:schemeClr val="tx1"/>
          </a:fontRef>
        </p:style>
      </p:cxnSp>
      <p:cxnSp>
        <p:nvCxnSpPr>
          <p:cNvPr id="23" name="Прямая со стрелкой 22">
            <a:extLst>
              <a:ext uri="{FF2B5EF4-FFF2-40B4-BE49-F238E27FC236}">
                <a16:creationId xmlns:a16="http://schemas.microsoft.com/office/drawing/2014/main" xmlns="" id="{168B9D7F-2284-A06A-71D5-8FC07F9DEF43}"/>
              </a:ext>
            </a:extLst>
          </p:cNvPr>
          <p:cNvCxnSpPr>
            <a:cxnSpLocks/>
            <a:stCxn id="16" idx="2"/>
            <a:endCxn id="28" idx="0"/>
          </p:cNvCxnSpPr>
          <p:nvPr/>
        </p:nvCxnSpPr>
        <p:spPr>
          <a:xfrm rot="16200000" flipH="1">
            <a:off x="6056331" y="3596777"/>
            <a:ext cx="932710" cy="1022041"/>
          </a:xfrm>
          <a:prstGeom prst="bentConnector3">
            <a:avLst>
              <a:gd name="adj1" fmla="val 53381"/>
            </a:avLst>
          </a:prstGeom>
          <a:ln w="22225">
            <a:headEnd type="none" w="med" len="med"/>
            <a:tailEnd type="triangle" w="lg" len="lg"/>
          </a:ln>
        </p:spPr>
        <p:style>
          <a:lnRef idx="2">
            <a:schemeClr val="accent1"/>
          </a:lnRef>
          <a:fillRef idx="0">
            <a:schemeClr val="accent1"/>
          </a:fillRef>
          <a:effectRef idx="1">
            <a:schemeClr val="accent1"/>
          </a:effectRef>
          <a:fontRef idx="minor">
            <a:schemeClr val="tx1"/>
          </a:fontRef>
        </p:style>
      </p:cxnSp>
      <p:cxnSp>
        <p:nvCxnSpPr>
          <p:cNvPr id="24" name="Прямая со стрелкой 23">
            <a:extLst>
              <a:ext uri="{FF2B5EF4-FFF2-40B4-BE49-F238E27FC236}">
                <a16:creationId xmlns:a16="http://schemas.microsoft.com/office/drawing/2014/main" xmlns="" id="{A6F817BC-BB0C-9F88-1460-E913E1C796AE}"/>
              </a:ext>
            </a:extLst>
          </p:cNvPr>
          <p:cNvCxnSpPr>
            <a:cxnSpLocks/>
            <a:endCxn id="18" idx="0"/>
          </p:cNvCxnSpPr>
          <p:nvPr/>
        </p:nvCxnSpPr>
        <p:spPr>
          <a:xfrm>
            <a:off x="6051890" y="4143035"/>
            <a:ext cx="4479337" cy="1727957"/>
          </a:xfrm>
          <a:prstGeom prst="bentConnector2">
            <a:avLst/>
          </a:prstGeom>
          <a:ln w="22225">
            <a:headEnd type="none" w="med" len="med"/>
            <a:tailEnd type="triangle" w="lg" len="lg"/>
          </a:ln>
        </p:spPr>
        <p:style>
          <a:lnRef idx="2">
            <a:schemeClr val="accent1"/>
          </a:lnRef>
          <a:fillRef idx="0">
            <a:schemeClr val="accent1"/>
          </a:fillRef>
          <a:effectRef idx="1">
            <a:schemeClr val="accent1"/>
          </a:effectRef>
          <a:fontRef idx="minor">
            <a:schemeClr val="tx1"/>
          </a:fontRef>
        </p:style>
      </p:cxnSp>
      <p:sp>
        <p:nvSpPr>
          <p:cNvPr id="25" name="TextBox 24">
            <a:extLst>
              <a:ext uri="{FF2B5EF4-FFF2-40B4-BE49-F238E27FC236}">
                <a16:creationId xmlns:a16="http://schemas.microsoft.com/office/drawing/2014/main" xmlns="" id="{A48EA6FA-1046-C688-346F-5DF4316B1794}"/>
              </a:ext>
            </a:extLst>
          </p:cNvPr>
          <p:cNvSpPr txBox="1"/>
          <p:nvPr/>
        </p:nvSpPr>
        <p:spPr>
          <a:xfrm>
            <a:off x="2508080" y="4241988"/>
            <a:ext cx="98456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rPr>
              <a:t>излишки</a:t>
            </a:r>
          </a:p>
        </p:txBody>
      </p:sp>
      <p:sp>
        <p:nvSpPr>
          <p:cNvPr id="26" name="TextBox 25">
            <a:extLst>
              <a:ext uri="{FF2B5EF4-FFF2-40B4-BE49-F238E27FC236}">
                <a16:creationId xmlns:a16="http://schemas.microsoft.com/office/drawing/2014/main" xmlns="" id="{80B0DA89-95D1-ECF9-3B11-24D709CA7157}"/>
              </a:ext>
            </a:extLst>
          </p:cNvPr>
          <p:cNvSpPr txBox="1"/>
          <p:nvPr/>
        </p:nvSpPr>
        <p:spPr>
          <a:xfrm>
            <a:off x="9444523" y="5494119"/>
            <a:ext cx="165561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rPr>
              <a:t>недостача</a:t>
            </a:r>
          </a:p>
        </p:txBody>
      </p:sp>
      <p:sp>
        <p:nvSpPr>
          <p:cNvPr id="27" name="TextBox 26">
            <a:extLst>
              <a:ext uri="{FF2B5EF4-FFF2-40B4-BE49-F238E27FC236}">
                <a16:creationId xmlns:a16="http://schemas.microsoft.com/office/drawing/2014/main" xmlns="" id="{AAA48178-9185-C547-9D22-2003C4521B3E}"/>
              </a:ext>
            </a:extLst>
          </p:cNvPr>
          <p:cNvSpPr txBox="1"/>
          <p:nvPr/>
        </p:nvSpPr>
        <p:spPr>
          <a:xfrm>
            <a:off x="6051890" y="4169842"/>
            <a:ext cx="103059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не </a:t>
            </a:r>
            <a:r>
              <a:rPr kumimoji="0" lang="ru-RU" sz="1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rPr>
              <a:t>актив</a:t>
            </a:r>
          </a:p>
        </p:txBody>
      </p:sp>
      <p:sp>
        <p:nvSpPr>
          <p:cNvPr id="28" name="TextBox 27">
            <a:extLst>
              <a:ext uri="{FF2B5EF4-FFF2-40B4-BE49-F238E27FC236}">
                <a16:creationId xmlns:a16="http://schemas.microsoft.com/office/drawing/2014/main" xmlns="" id="{AB27164D-B3B7-1CEC-F057-5ABC0EABFCA1}"/>
              </a:ext>
            </a:extLst>
          </p:cNvPr>
          <p:cNvSpPr txBox="1"/>
          <p:nvPr/>
        </p:nvSpPr>
        <p:spPr>
          <a:xfrm>
            <a:off x="5012170" y="4574153"/>
            <a:ext cx="4043073" cy="830997"/>
          </a:xfrm>
          <a:prstGeom prst="rect">
            <a:avLst/>
          </a:prstGeom>
          <a:solidFill>
            <a:srgbClr val="A6D8A1"/>
          </a:solidFill>
          <a:ln w="22225"/>
        </p:spPr>
        <p:style>
          <a:lnRef idx="2">
            <a:schemeClr val="accent2"/>
          </a:lnRef>
          <a:fillRef idx="1">
            <a:schemeClr val="lt1"/>
          </a:fillRef>
          <a:effectRef idx="0">
            <a:schemeClr val="accent2"/>
          </a:effectRef>
          <a:fontRef idx="minor">
            <a:schemeClr val="dk1"/>
          </a:fontRef>
        </p:style>
        <p:txBody>
          <a:bodyPr wrap="square" rtlCol="0">
            <a:spAutoFit/>
          </a:bodyPr>
          <a:lstStyle/>
          <a:p>
            <a:pPr lvl="0" algn="ctr">
              <a:defRPr/>
            </a:pPr>
            <a:r>
              <a:rPr kumimoji="0" lang="ru-RU" sz="1600" b="1" i="0" u="none" strike="noStrike" kern="1200" cap="none" spc="0" normalizeH="0" baseline="0" noProof="0" dirty="0">
                <a:ln>
                  <a:noFill/>
                </a:ln>
                <a:solidFill>
                  <a:srgbClr val="1F497D">
                    <a:lumMod val="60000"/>
                    <a:lumOff val="40000"/>
                  </a:srgbClr>
                </a:solidFill>
                <a:effectLst/>
                <a:uLnTx/>
                <a:uFillTx/>
                <a:latin typeface="Cambria" panose="02040503050406030204" pitchFamily="18" charset="0"/>
                <a:ea typeface="Cambria" panose="02040503050406030204" pitchFamily="18" charset="0"/>
                <a:cs typeface="Times New Roman" panose="02020603050405020304" pitchFamily="18" charset="0"/>
                <a:hlinkClick r:id="rId8" action="ppaction://hlinkfile">
                  <a:extLst>
                    <a:ext uri="{A12FA001-AC4F-418D-AE19-62706E023703}">
                      <ahyp:hlinkClr xmlns:ahyp="http://schemas.microsoft.com/office/drawing/2018/hyperlinkcolor" xmlns="" val="tx"/>
                    </a:ext>
                  </a:extLst>
                </a:hlinkClick>
              </a:rPr>
              <a:t>Ф. </a:t>
            </a:r>
            <a:r>
              <a:rPr kumimoji="0" lang="ru-RU" sz="1600" b="1" i="0" u="none" strike="noStrike" kern="1200" cap="none" spc="0" normalizeH="0" baseline="0" noProof="0" dirty="0" smtClean="0">
                <a:ln>
                  <a:noFill/>
                </a:ln>
                <a:solidFill>
                  <a:srgbClr val="1F497D">
                    <a:lumMod val="60000"/>
                    <a:lumOff val="40000"/>
                  </a:srgbClr>
                </a:solidFill>
                <a:effectLst/>
                <a:uLnTx/>
                <a:uFillTx/>
                <a:latin typeface="Cambria" panose="02040503050406030204" pitchFamily="18" charset="0"/>
                <a:ea typeface="Cambria" panose="02040503050406030204" pitchFamily="18" charset="0"/>
                <a:cs typeface="Times New Roman" panose="02020603050405020304" pitchFamily="18" charset="0"/>
                <a:hlinkClick r:id="rId8" action="ppaction://hlinkfile">
                  <a:extLst>
                    <a:ext uri="{A12FA001-AC4F-418D-AE19-62706E023703}">
                      <ahyp:hlinkClr xmlns:ahyp="http://schemas.microsoft.com/office/drawing/2018/hyperlinkcolor" xmlns="" val="tx"/>
                    </a:ext>
                  </a:extLst>
                </a:hlinkClick>
              </a:rPr>
              <a:t>0510440</a:t>
            </a:r>
            <a:r>
              <a:rPr kumimoji="0" lang="en-US" sz="1600" b="1" i="0" u="none" strike="noStrike" kern="1200" cap="none" spc="0" normalizeH="0" baseline="0" noProof="0" dirty="0" smtClean="0">
                <a:ln>
                  <a:noFill/>
                </a:ln>
                <a:solidFill>
                  <a:srgbClr val="1F497D">
                    <a:lumMod val="60000"/>
                    <a:lumOff val="40000"/>
                  </a:srgbClr>
                </a:solidFill>
                <a:effectLst/>
                <a:uLnTx/>
                <a:uFillTx/>
                <a:latin typeface="Cambria" panose="02040503050406030204" pitchFamily="18" charset="0"/>
                <a:ea typeface="Cambria" panose="02040503050406030204" pitchFamily="18" charset="0"/>
                <a:cs typeface="Times New Roman" panose="02020603050405020304" pitchFamily="18" charset="0"/>
              </a:rPr>
              <a:t> - </a:t>
            </a:r>
            <a:r>
              <a:rPr lang="ru-RU" sz="1600" dirty="0">
                <a:latin typeface="Cambria" panose="02040503050406030204" pitchFamily="18" charset="0"/>
                <a:ea typeface="Cambria" panose="02040503050406030204" pitchFamily="18" charset="0"/>
              </a:rPr>
              <a:t>Решение о прекращении признания активами объектов нефинансовых активов</a:t>
            </a:r>
            <a:endParaRPr kumimoji="0" lang="ru-RU" sz="1600" b="1" i="0" u="none" strike="noStrike" kern="1200" cap="none" spc="0" normalizeH="0" baseline="0" noProof="0" dirty="0">
              <a:ln>
                <a:noFill/>
              </a:ln>
              <a:solidFill>
                <a:srgbClr val="1F497D">
                  <a:lumMod val="60000"/>
                  <a:lumOff val="40000"/>
                </a:srgbClr>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sp>
        <p:nvSpPr>
          <p:cNvPr id="31" name="TextBox 30">
            <a:extLst>
              <a:ext uri="{FF2B5EF4-FFF2-40B4-BE49-F238E27FC236}">
                <a16:creationId xmlns:a16="http://schemas.microsoft.com/office/drawing/2014/main" xmlns="" id="{AB27164D-B3B7-1CEC-F057-5ABC0EABFCA1}"/>
              </a:ext>
            </a:extLst>
          </p:cNvPr>
          <p:cNvSpPr txBox="1"/>
          <p:nvPr/>
        </p:nvSpPr>
        <p:spPr>
          <a:xfrm>
            <a:off x="9568901" y="1128881"/>
            <a:ext cx="2209738" cy="307777"/>
          </a:xfrm>
          <a:prstGeom prst="rect">
            <a:avLst/>
          </a:prstGeom>
          <a:solidFill>
            <a:srgbClr val="A6D8A1"/>
          </a:solidFill>
        </p:spPr>
        <p:style>
          <a:lnRef idx="2">
            <a:schemeClr val="accent2"/>
          </a:lnRef>
          <a:fillRef idx="1">
            <a:schemeClr val="lt1"/>
          </a:fillRef>
          <a:effectRef idx="0">
            <a:schemeClr val="accent2"/>
          </a:effectRef>
          <a:fontRef idx="minor">
            <a:schemeClr val="dk1"/>
          </a:fontRef>
        </p:style>
        <p:txBody>
          <a:bodyPr wrap="square" rtlCol="0">
            <a:spAutoFit/>
          </a:bodyPr>
          <a:lstStyle/>
          <a:p>
            <a:pPr lvl="0" algn="ctr">
              <a:defRPr/>
            </a:pPr>
            <a:r>
              <a:rPr kumimoji="0" lang="ru-RU" sz="1400" b="1" i="0" u="none" strike="noStrike" kern="1200" cap="none" spc="0" normalizeH="0" baseline="0" noProof="0" dirty="0" smtClean="0">
                <a:ln>
                  <a:noFill/>
                </a:ln>
                <a:solidFill>
                  <a:schemeClr val="tx1"/>
                </a:solidFill>
                <a:effectLst/>
                <a:uLnTx/>
                <a:uFillTx/>
                <a:latin typeface="Cambria" panose="02040503050406030204" pitchFamily="18" charset="0"/>
                <a:ea typeface="Cambria" panose="02040503050406030204" pitchFamily="18" charset="0"/>
                <a:cs typeface="Times New Roman" panose="02020603050405020304" pitchFamily="18" charset="0"/>
              </a:rPr>
              <a:t>61н –реализовано </a:t>
            </a:r>
            <a:endParaRPr kumimoji="0" lang="ru-RU" sz="1400" b="1" i="0" u="none" strike="noStrike" kern="1200" cap="none" spc="0" normalizeH="0" baseline="0" noProof="0" dirty="0">
              <a:ln>
                <a:noFill/>
              </a:ln>
              <a:solidFill>
                <a:schemeClr val="tx1"/>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sp>
        <p:nvSpPr>
          <p:cNvPr id="32" name="TextBox 31">
            <a:extLst>
              <a:ext uri="{FF2B5EF4-FFF2-40B4-BE49-F238E27FC236}">
                <a16:creationId xmlns:a16="http://schemas.microsoft.com/office/drawing/2014/main" xmlns="" id="{1DCD9AA1-BEC8-4E69-8B6A-76A3839C38A6}"/>
              </a:ext>
            </a:extLst>
          </p:cNvPr>
          <p:cNvSpPr txBox="1"/>
          <p:nvPr/>
        </p:nvSpPr>
        <p:spPr>
          <a:xfrm>
            <a:off x="9568901" y="1474977"/>
            <a:ext cx="2209739" cy="584775"/>
          </a:xfrm>
          <a:prstGeom prst="rect">
            <a:avLst/>
          </a:prstGeom>
          <a:solidFill>
            <a:srgbClr val="FFFFCC"/>
          </a:solidFill>
          <a:ln w="22225">
            <a:solidFill>
              <a:schemeClr val="accent1">
                <a:lumMod val="75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defPPr>
              <a:defRPr lang="ru-RU"/>
            </a:defPPr>
            <a:lvl1pPr marR="0" lvl="0" indent="0" algn="ctr" fontAlgn="auto">
              <a:lnSpc>
                <a:spcPct val="100000"/>
              </a:lnSpc>
              <a:spcBef>
                <a:spcPts val="0"/>
              </a:spcBef>
              <a:spcAft>
                <a:spcPts val="0"/>
              </a:spcAft>
              <a:buClrTx/>
              <a:buSzTx/>
              <a:buFontTx/>
              <a:buNone/>
              <a:tabLst/>
              <a:defRPr kumimoji="0" sz="1600" b="0" i="0" u="none" strike="noStrike" cap="none" spc="0" normalizeH="0" baseline="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defRPr>
            </a:lvl1pPr>
          </a:lstStyle>
          <a:p>
            <a:r>
              <a:rPr lang="ru-RU" b="1" dirty="0"/>
              <a:t>61н- без статусной модели до </a:t>
            </a:r>
            <a:r>
              <a:rPr lang="ru-RU" b="1" dirty="0">
                <a:solidFill>
                  <a:srgbClr val="FF0000"/>
                </a:solidFill>
              </a:rPr>
              <a:t>30.11.23</a:t>
            </a:r>
          </a:p>
        </p:txBody>
      </p:sp>
      <p:sp>
        <p:nvSpPr>
          <p:cNvPr id="33" name="TextBox 32">
            <a:extLst>
              <a:ext uri="{FF2B5EF4-FFF2-40B4-BE49-F238E27FC236}">
                <a16:creationId xmlns:a16="http://schemas.microsoft.com/office/drawing/2014/main" xmlns="" id="{91E015F9-DCAB-4768-B27D-51EE331791F0}"/>
              </a:ext>
            </a:extLst>
          </p:cNvPr>
          <p:cNvSpPr txBox="1"/>
          <p:nvPr/>
        </p:nvSpPr>
        <p:spPr>
          <a:xfrm>
            <a:off x="9602852" y="2167347"/>
            <a:ext cx="2193000" cy="338554"/>
          </a:xfrm>
          <a:prstGeom prst="rect">
            <a:avLst/>
          </a:prstGeom>
          <a:solidFill>
            <a:schemeClr val="accent3">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rPr>
              <a:t>52н</a:t>
            </a:r>
            <a:endParaRPr lang="ru-RU" sz="1600" b="1" dirty="0">
              <a:solidFill>
                <a:prstClr val="black"/>
              </a:solidFill>
              <a:latin typeface="Cambria" panose="02040503050406030204" pitchFamily="18" charset="0"/>
              <a:ea typeface="Cambria" panose="02040503050406030204" pitchFamily="18" charset="0"/>
              <a:cs typeface="Times New Roman" panose="02020603050405020304" pitchFamily="18" charset="0"/>
            </a:endParaRPr>
          </a:p>
        </p:txBody>
      </p:sp>
      <p:pic>
        <p:nvPicPr>
          <p:cNvPr id="34" name="Рисунок 3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630607" y="890007"/>
            <a:ext cx="387498" cy="548088"/>
          </a:xfrm>
          <a:prstGeom prst="rect">
            <a:avLst/>
          </a:prstGeom>
        </p:spPr>
      </p:pic>
      <p:pic>
        <p:nvPicPr>
          <p:cNvPr id="35" name="Рисунок 3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621419" y="2157590"/>
            <a:ext cx="453365" cy="401011"/>
          </a:xfrm>
          <a:prstGeom prst="rect">
            <a:avLst/>
          </a:prstGeom>
        </p:spPr>
      </p:pic>
      <p:pic>
        <p:nvPicPr>
          <p:cNvPr id="36" name="Рисунок 3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597673" y="1566858"/>
            <a:ext cx="453365" cy="401011"/>
          </a:xfrm>
          <a:prstGeom prst="rect">
            <a:avLst/>
          </a:prstGeom>
        </p:spPr>
      </p:pic>
      <p:grpSp>
        <p:nvGrpSpPr>
          <p:cNvPr id="37" name="Группа 36"/>
          <p:cNvGrpSpPr/>
          <p:nvPr/>
        </p:nvGrpSpPr>
        <p:grpSpPr>
          <a:xfrm>
            <a:off x="94919" y="82504"/>
            <a:ext cx="2281366" cy="749490"/>
            <a:chOff x="69947" y="50611"/>
            <a:chExt cx="2557465" cy="838389"/>
          </a:xfrm>
        </p:grpSpPr>
        <p:pic>
          <p:nvPicPr>
            <p:cNvPr id="38" name="Рисунок 37" descr="Межрегиональное бухгалтерское УФК"/>
            <p:cNvPicPr/>
            <p:nvPr/>
          </p:nvPicPr>
          <p:blipFill rotWithShape="1">
            <a:blip r:embed="rId11" cstate="print">
              <a:duotone>
                <a:schemeClr val="accent1">
                  <a:shade val="45000"/>
                  <a:satMod val="135000"/>
                </a:schemeClr>
                <a:prstClr val="white"/>
              </a:duotone>
              <a:extLst>
                <a:ext uri="{28A0092B-C50C-407E-A947-70E740481C1C}">
                  <a14:useLocalDpi xmlns:a14="http://schemas.microsoft.com/office/drawing/2010/main" val="0"/>
                </a:ext>
              </a:extLst>
            </a:blip>
            <a:srcRect b="20714"/>
            <a:stretch/>
          </p:blipFill>
          <p:spPr bwMode="auto">
            <a:xfrm>
              <a:off x="69947" y="50611"/>
              <a:ext cx="857370" cy="838389"/>
            </a:xfrm>
            <a:prstGeom prst="rect">
              <a:avLst/>
            </a:prstGeom>
            <a:noFill/>
            <a:ln>
              <a:noFill/>
            </a:ln>
          </p:spPr>
        </p:pic>
        <p:pic>
          <p:nvPicPr>
            <p:cNvPr id="39" name="Рисунок 38" descr="Межрегиональное бухгалтерское УФК"/>
            <p:cNvPicPr/>
            <p:nvPr/>
          </p:nvPicPr>
          <p:blipFill rotWithShape="1">
            <a:blip r:embed="rId12">
              <a:duotone>
                <a:schemeClr val="accent1">
                  <a:shade val="45000"/>
                  <a:satMod val="135000"/>
                </a:schemeClr>
                <a:prstClr val="white"/>
              </a:duotone>
              <a:extLst>
                <a:ext uri="{28A0092B-C50C-407E-A947-70E740481C1C}">
                  <a14:useLocalDpi xmlns:a14="http://schemas.microsoft.com/office/drawing/2010/main" val="0"/>
                </a:ext>
              </a:extLst>
            </a:blip>
            <a:srcRect t="78385"/>
            <a:stretch/>
          </p:blipFill>
          <p:spPr bwMode="auto">
            <a:xfrm>
              <a:off x="912673" y="257261"/>
              <a:ext cx="1714739" cy="457124"/>
            </a:xfrm>
            <a:prstGeom prst="rect">
              <a:avLst/>
            </a:prstGeom>
            <a:noFill/>
            <a:ln>
              <a:noFill/>
            </a:ln>
          </p:spPr>
        </p:pic>
      </p:grpSp>
      <p:pic>
        <p:nvPicPr>
          <p:cNvPr id="40" name="Рисунок 3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933374" y="2607642"/>
            <a:ext cx="453365" cy="401011"/>
          </a:xfrm>
          <a:prstGeom prst="rect">
            <a:avLst/>
          </a:prstGeom>
        </p:spPr>
      </p:pic>
      <p:pic>
        <p:nvPicPr>
          <p:cNvPr id="41" name="Рисунок 4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419761" y="2514450"/>
            <a:ext cx="387498" cy="548088"/>
          </a:xfrm>
          <a:prstGeom prst="rect">
            <a:avLst/>
          </a:prstGeom>
        </p:spPr>
      </p:pic>
      <p:sp>
        <p:nvSpPr>
          <p:cNvPr id="2" name="Прямоугольник 1"/>
          <p:cNvSpPr/>
          <p:nvPr/>
        </p:nvSpPr>
        <p:spPr>
          <a:xfrm>
            <a:off x="7486545" y="2688698"/>
            <a:ext cx="1256679" cy="3110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rgbClr val="FF0000"/>
                </a:solidFill>
              </a:rPr>
              <a:t>С 01.12.2023</a:t>
            </a:r>
            <a:endParaRPr lang="ru-RU" sz="1400" b="1" dirty="0">
              <a:solidFill>
                <a:srgbClr val="FF0000"/>
              </a:solidFill>
            </a:endParaRPr>
          </a:p>
        </p:txBody>
      </p:sp>
    </p:spTree>
    <p:extLst>
      <p:ext uri="{BB962C8B-B14F-4D97-AF65-F5344CB8AC3E}">
        <p14:creationId xmlns:p14="http://schemas.microsoft.com/office/powerpoint/2010/main" val="211593408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1"/>
          <p:cNvSpPr txBox="1">
            <a:spLocks/>
          </p:cNvSpPr>
          <p:nvPr/>
        </p:nvSpPr>
        <p:spPr>
          <a:xfrm>
            <a:off x="3152019" y="139511"/>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anose="02040503050406030204" pitchFamily="18" charset="0"/>
                <a:ea typeface="Cambria" panose="02040503050406030204" pitchFamily="18" charset="0"/>
                <a:cs typeface="Times New Roman" panose="02020603050405020304" pitchFamily="18" charset="0"/>
              </a:rPr>
              <a:t>Инвентаризация НФА </a:t>
            </a:r>
            <a:endParaRPr lang="ru-RU" sz="2000" dirty="0">
              <a:solidFill>
                <a:schemeClr val="accent5">
                  <a:lumMod val="75000"/>
                </a:schemeClr>
              </a:solidFill>
              <a:latin typeface="Cambria" panose="02040503050406030204" pitchFamily="18" charset="0"/>
              <a:ea typeface="Cambria" panose="02040503050406030204" pitchFamily="18" charset="0"/>
              <a:cs typeface="Times New Roman" panose="02020603050405020304" pitchFamily="18" charset="0"/>
            </a:endParaRPr>
          </a:p>
        </p:txBody>
      </p:sp>
      <p:cxnSp>
        <p:nvCxnSpPr>
          <p:cNvPr id="5" name="Прямая со стрелкой 4"/>
          <p:cNvCxnSpPr/>
          <p:nvPr/>
        </p:nvCxnSpPr>
        <p:spPr>
          <a:xfrm>
            <a:off x="-391" y="911910"/>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6" name="Группа 5"/>
          <p:cNvGrpSpPr/>
          <p:nvPr/>
        </p:nvGrpSpPr>
        <p:grpSpPr>
          <a:xfrm>
            <a:off x="2708017" y="214478"/>
            <a:ext cx="9909" cy="547802"/>
            <a:chOff x="2701193" y="252079"/>
            <a:chExt cx="9909" cy="547802"/>
          </a:xfrm>
        </p:grpSpPr>
        <p:cxnSp>
          <p:nvCxnSpPr>
            <p:cNvPr id="7" name="Прямая соединительная линия 6"/>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31" name="TextBox 30">
            <a:extLst>
              <a:ext uri="{FF2B5EF4-FFF2-40B4-BE49-F238E27FC236}">
                <a16:creationId xmlns:a16="http://schemas.microsoft.com/office/drawing/2014/main" xmlns="" id="{7B1C1D83-A906-C332-A331-0DE97A4372B2}"/>
              </a:ext>
            </a:extLst>
          </p:cNvPr>
          <p:cNvSpPr txBox="1"/>
          <p:nvPr/>
        </p:nvSpPr>
        <p:spPr>
          <a:xfrm>
            <a:off x="703594" y="1115488"/>
            <a:ext cx="8464011" cy="307777"/>
          </a:xfrm>
          <a:prstGeom prst="rect">
            <a:avLst/>
          </a:prstGeom>
          <a:solidFill>
            <a:srgbClr val="A6D8A1"/>
          </a:solidFill>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ru-RU"/>
            </a:defPPr>
            <a:lvl1pPr lvl="0" algn="ctr">
              <a:defRPr kumimoji="0" sz="1400" b="1" i="0" u="none" strike="noStrike" cap="none" spc="0" normalizeH="0" baseline="0">
                <a:ln>
                  <a:noFill/>
                </a:ln>
                <a:solidFill>
                  <a:schemeClr val="tx1"/>
                </a:solidFill>
                <a:effectLst/>
                <a:uLnTx/>
                <a:uFillTx/>
                <a:latin typeface="Cambria" panose="02040503050406030204" pitchFamily="18" charset="0"/>
                <a:ea typeface="Cambria" panose="02040503050406030204" pitchFamily="18" charset="0"/>
                <a:cs typeface="Times New Roman" panose="02020603050405020304" pitchFamily="18" charset="0"/>
              </a:defRPr>
            </a:lvl1pPr>
          </a:lstStyle>
          <a:p>
            <a:r>
              <a:rPr lang="ru-RU" dirty="0"/>
              <a:t>Решение о проведении инвентаризации (ф.0510439)</a:t>
            </a:r>
          </a:p>
        </p:txBody>
      </p:sp>
      <p:sp>
        <p:nvSpPr>
          <p:cNvPr id="32" name="TextBox 31">
            <a:extLst>
              <a:ext uri="{FF2B5EF4-FFF2-40B4-BE49-F238E27FC236}">
                <a16:creationId xmlns:a16="http://schemas.microsoft.com/office/drawing/2014/main" xmlns="" id="{E999AC88-6702-4665-8845-FC5D795D8CFB}"/>
              </a:ext>
            </a:extLst>
          </p:cNvPr>
          <p:cNvSpPr txBox="1"/>
          <p:nvPr/>
        </p:nvSpPr>
        <p:spPr>
          <a:xfrm>
            <a:off x="703594" y="1879406"/>
            <a:ext cx="8464012" cy="584775"/>
          </a:xfrm>
          <a:prstGeom prst="rect">
            <a:avLst/>
          </a:prstGeom>
          <a:noFill/>
          <a:ln w="25400"/>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ru-RU"/>
            </a:defPPr>
            <a:lvl1pPr lvl="0">
              <a:defRPr kumimoji="0" sz="1600" b="0" i="0" u="none" strike="noStrike" cap="none" spc="0" normalizeH="0" baseline="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defRPr>
            </a:lvl1pPr>
          </a:lstStyle>
          <a:p>
            <a:r>
              <a:rPr lang="ru-RU" dirty="0"/>
              <a:t>Инвентаризационные описи. </a:t>
            </a:r>
            <a:r>
              <a:rPr lang="ru-RU" dirty="0" err="1"/>
              <a:t>Предзаполняются</a:t>
            </a:r>
            <a:r>
              <a:rPr lang="ru-RU" dirty="0"/>
              <a:t> данные наименования объектов НФА по коду счета; местоположение (адрес); ОЛ,  ФИО , должность членов комиссии</a:t>
            </a:r>
          </a:p>
        </p:txBody>
      </p:sp>
      <p:sp>
        <p:nvSpPr>
          <p:cNvPr id="33" name="TextBox 32">
            <a:extLst>
              <a:ext uri="{FF2B5EF4-FFF2-40B4-BE49-F238E27FC236}">
                <a16:creationId xmlns:a16="http://schemas.microsoft.com/office/drawing/2014/main" xmlns="" id="{61DCFFDC-9282-3F36-C0E7-ED75AD09508F}"/>
              </a:ext>
            </a:extLst>
          </p:cNvPr>
          <p:cNvSpPr txBox="1"/>
          <p:nvPr/>
        </p:nvSpPr>
        <p:spPr>
          <a:xfrm>
            <a:off x="703594" y="2824000"/>
            <a:ext cx="8464011" cy="338554"/>
          </a:xfrm>
          <a:prstGeom prst="rect">
            <a:avLst/>
          </a:prstGeom>
          <a:solidFill>
            <a:srgbClr val="FFFFCC"/>
          </a:solidFill>
          <a:ln w="22225">
            <a:solidFill>
              <a:schemeClr val="accent1">
                <a:lumMod val="75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defPPr>
              <a:defRPr lang="ru-RU"/>
            </a:defPPr>
            <a:lvl1pPr marR="0" lvl="0" indent="0" algn="ctr" fontAlgn="auto">
              <a:lnSpc>
                <a:spcPct val="100000"/>
              </a:lnSpc>
              <a:spcBef>
                <a:spcPts val="0"/>
              </a:spcBef>
              <a:spcAft>
                <a:spcPts val="0"/>
              </a:spcAft>
              <a:buClrTx/>
              <a:buSzTx/>
              <a:buFontTx/>
              <a:buNone/>
              <a:tabLst/>
              <a:defRPr kumimoji="0" sz="1600" b="0" i="0" u="none" strike="noStrike" cap="none" spc="0" normalizeH="0" baseline="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defRPr>
            </a:lvl1pPr>
          </a:lstStyle>
          <a:p>
            <a:r>
              <a:rPr lang="ru-RU" dirty="0"/>
              <a:t>Акт о результатах инвентаризации (ф. 0510463) – Приказ №61н.</a:t>
            </a:r>
          </a:p>
        </p:txBody>
      </p:sp>
      <p:sp>
        <p:nvSpPr>
          <p:cNvPr id="34" name="TextBox 33">
            <a:extLst>
              <a:ext uri="{FF2B5EF4-FFF2-40B4-BE49-F238E27FC236}">
                <a16:creationId xmlns:a16="http://schemas.microsoft.com/office/drawing/2014/main" xmlns="" id="{6931F04F-B330-5E97-2E51-DF524BA0B3CD}"/>
              </a:ext>
            </a:extLst>
          </p:cNvPr>
          <p:cNvSpPr txBox="1"/>
          <p:nvPr/>
        </p:nvSpPr>
        <p:spPr>
          <a:xfrm>
            <a:off x="678179" y="4177165"/>
            <a:ext cx="2181806" cy="58477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ru-RU"/>
            </a:defPPr>
            <a:lvl1pPr marR="0" lvl="0" indent="0" fontAlgn="auto">
              <a:lnSpc>
                <a:spcPct val="100000"/>
              </a:lnSpc>
              <a:spcBef>
                <a:spcPts val="0"/>
              </a:spcBef>
              <a:spcAft>
                <a:spcPts val="0"/>
              </a:spcAft>
              <a:buClrTx/>
              <a:buSzTx/>
              <a:buFontTx/>
              <a:buNone/>
              <a:tabLst/>
              <a:defRPr kumimoji="0" sz="1400" b="0" i="0" u="none" strike="noStrike" cap="none" spc="0" normalizeH="0" baseline="0">
                <a:ln>
                  <a:noFill/>
                </a:ln>
                <a:solidFill>
                  <a:prstClr val="black"/>
                </a:solidFill>
                <a:effectLst/>
                <a:uLnTx/>
                <a:uFillTx/>
                <a:latin typeface="Cambria" panose="02040503050406030204" pitchFamily="18" charset="0"/>
                <a:ea typeface="Cambria" panose="02040503050406030204" pitchFamily="18" charset="0"/>
              </a:defRPr>
            </a:lvl1pPr>
          </a:lstStyle>
          <a:p>
            <a:r>
              <a:rPr lang="ru-RU" sz="1600" dirty="0"/>
              <a:t>Р.1 Отклонения не выявлены</a:t>
            </a:r>
          </a:p>
        </p:txBody>
      </p:sp>
      <p:sp>
        <p:nvSpPr>
          <p:cNvPr id="35" name="TextBox 34">
            <a:extLst>
              <a:ext uri="{FF2B5EF4-FFF2-40B4-BE49-F238E27FC236}">
                <a16:creationId xmlns:a16="http://schemas.microsoft.com/office/drawing/2014/main" xmlns="" id="{66561F2B-D0BC-15C5-3289-95637E171217}"/>
              </a:ext>
            </a:extLst>
          </p:cNvPr>
          <p:cNvSpPr txBox="1"/>
          <p:nvPr/>
        </p:nvSpPr>
        <p:spPr>
          <a:xfrm>
            <a:off x="6384100" y="4149524"/>
            <a:ext cx="2790902" cy="1077218"/>
          </a:xfrm>
          <a:prstGeom prst="rect">
            <a:avLst/>
          </a:prstGeom>
          <a:noFill/>
          <a:ln w="25400"/>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ru-RU"/>
            </a:defPPr>
            <a:lvl1pPr lvl="0">
              <a:defRPr kumimoji="0" sz="1600" b="0" i="0" u="none" strike="noStrike" cap="none" spc="0" normalizeH="0" baseline="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defRPr>
            </a:lvl1pPr>
          </a:lstStyle>
          <a:p>
            <a:pPr algn="ctr"/>
            <a:r>
              <a:rPr lang="ru-RU" dirty="0"/>
              <a:t>Р.3 Качественные отклонения (признаки не соответствия  условиям актива,  обесценения)</a:t>
            </a:r>
          </a:p>
        </p:txBody>
      </p:sp>
      <p:sp>
        <p:nvSpPr>
          <p:cNvPr id="36" name="TextBox 35">
            <a:extLst>
              <a:ext uri="{FF2B5EF4-FFF2-40B4-BE49-F238E27FC236}">
                <a16:creationId xmlns:a16="http://schemas.microsoft.com/office/drawing/2014/main" xmlns="" id="{4BFD7927-CECC-81FA-A7D1-C2ECF6A1A5BD}"/>
              </a:ext>
            </a:extLst>
          </p:cNvPr>
          <p:cNvSpPr txBox="1"/>
          <p:nvPr/>
        </p:nvSpPr>
        <p:spPr>
          <a:xfrm>
            <a:off x="3655433" y="4162198"/>
            <a:ext cx="2564117" cy="830997"/>
          </a:xfrm>
          <a:prstGeom prst="rect">
            <a:avLst/>
          </a:prstGeom>
          <a:noFill/>
          <a:ln w="25400"/>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ru-RU"/>
            </a:defPPr>
            <a:lvl1pPr lvl="0" algn="ctr">
              <a:defRPr kumimoji="0" sz="1600" b="0" i="0" u="none" strike="noStrike" cap="none" spc="0" normalizeH="0" baseline="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defRPr>
            </a:lvl1pPr>
          </a:lstStyle>
          <a:p>
            <a:r>
              <a:rPr lang="ru-RU" dirty="0"/>
              <a:t>Р.2 Количественные отклонения (излишки, недостача)</a:t>
            </a:r>
          </a:p>
        </p:txBody>
      </p:sp>
      <p:sp>
        <p:nvSpPr>
          <p:cNvPr id="37" name="TextBox 36">
            <a:extLst>
              <a:ext uri="{FF2B5EF4-FFF2-40B4-BE49-F238E27FC236}">
                <a16:creationId xmlns:a16="http://schemas.microsoft.com/office/drawing/2014/main" xmlns="" id="{3E0E311F-54D6-D79A-588D-7769076A5ADF}"/>
              </a:ext>
            </a:extLst>
          </p:cNvPr>
          <p:cNvSpPr txBox="1"/>
          <p:nvPr/>
        </p:nvSpPr>
        <p:spPr>
          <a:xfrm>
            <a:off x="645122" y="5012042"/>
            <a:ext cx="2214863" cy="58477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Не требуется изменений в учете</a:t>
            </a:r>
          </a:p>
        </p:txBody>
      </p:sp>
      <p:cxnSp>
        <p:nvCxnSpPr>
          <p:cNvPr id="38" name="Прямая со стрелкой 37">
            <a:extLst>
              <a:ext uri="{FF2B5EF4-FFF2-40B4-BE49-F238E27FC236}">
                <a16:creationId xmlns:a16="http://schemas.microsoft.com/office/drawing/2014/main" xmlns="" id="{5C62639A-FD1F-2921-6D60-05F7AF154BB5}"/>
              </a:ext>
            </a:extLst>
          </p:cNvPr>
          <p:cNvCxnSpPr>
            <a:cxnSpLocks/>
            <a:stCxn id="31" idx="2"/>
            <a:endCxn id="32" idx="0"/>
          </p:cNvCxnSpPr>
          <p:nvPr/>
        </p:nvCxnSpPr>
        <p:spPr>
          <a:xfrm>
            <a:off x="4935600" y="1423265"/>
            <a:ext cx="0" cy="456141"/>
          </a:xfrm>
          <a:prstGeom prst="straightConnector1">
            <a:avLst/>
          </a:prstGeom>
          <a:ln w="25400">
            <a:solidFill>
              <a:schemeClr val="accent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39" name="Прямая со стрелкой 38">
            <a:extLst>
              <a:ext uri="{FF2B5EF4-FFF2-40B4-BE49-F238E27FC236}">
                <a16:creationId xmlns:a16="http://schemas.microsoft.com/office/drawing/2014/main" xmlns="" id="{C0F98198-80AA-0F53-FDF1-B5DF3D28E5D5}"/>
              </a:ext>
            </a:extLst>
          </p:cNvPr>
          <p:cNvCxnSpPr>
            <a:cxnSpLocks/>
            <a:stCxn id="32" idx="2"/>
            <a:endCxn id="33" idx="0"/>
          </p:cNvCxnSpPr>
          <p:nvPr/>
        </p:nvCxnSpPr>
        <p:spPr>
          <a:xfrm>
            <a:off x="4935600" y="2464181"/>
            <a:ext cx="0" cy="359819"/>
          </a:xfrm>
          <a:prstGeom prst="straightConnector1">
            <a:avLst/>
          </a:prstGeom>
          <a:ln w="25400">
            <a:solidFill>
              <a:schemeClr val="accent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40" name="Прямая со стрелкой 39">
            <a:extLst>
              <a:ext uri="{FF2B5EF4-FFF2-40B4-BE49-F238E27FC236}">
                <a16:creationId xmlns:a16="http://schemas.microsoft.com/office/drawing/2014/main" xmlns="" id="{C5173DE2-A98C-4ED3-F113-DBCC16742230}"/>
              </a:ext>
            </a:extLst>
          </p:cNvPr>
          <p:cNvCxnSpPr>
            <a:cxnSpLocks/>
            <a:stCxn id="33" idx="2"/>
            <a:endCxn id="34" idx="0"/>
          </p:cNvCxnSpPr>
          <p:nvPr/>
        </p:nvCxnSpPr>
        <p:spPr>
          <a:xfrm rot="5400000">
            <a:off x="2845036" y="2086600"/>
            <a:ext cx="1014611" cy="3166518"/>
          </a:xfrm>
          <a:prstGeom prst="bentConnector3">
            <a:avLst>
              <a:gd name="adj1" fmla="val 48498"/>
            </a:avLst>
          </a:prstGeom>
          <a:ln w="25400">
            <a:solidFill>
              <a:schemeClr val="accent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41" name="Прямая со стрелкой 40">
            <a:extLst>
              <a:ext uri="{FF2B5EF4-FFF2-40B4-BE49-F238E27FC236}">
                <a16:creationId xmlns:a16="http://schemas.microsoft.com/office/drawing/2014/main" xmlns="" id="{6195703B-A83E-8A68-C29F-4C9C3FBE95B1}"/>
              </a:ext>
            </a:extLst>
          </p:cNvPr>
          <p:cNvCxnSpPr>
            <a:cxnSpLocks/>
            <a:stCxn id="33" idx="2"/>
            <a:endCxn id="35" idx="0"/>
          </p:cNvCxnSpPr>
          <p:nvPr/>
        </p:nvCxnSpPr>
        <p:spPr>
          <a:xfrm rot="16200000" flipH="1">
            <a:off x="5864090" y="2234063"/>
            <a:ext cx="986970" cy="2843951"/>
          </a:xfrm>
          <a:prstGeom prst="bentConnector3">
            <a:avLst>
              <a:gd name="adj1" fmla="val 50000"/>
            </a:avLst>
          </a:prstGeom>
          <a:ln w="25400">
            <a:solidFill>
              <a:schemeClr val="accent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42" name="Прямая со стрелкой 41">
            <a:extLst>
              <a:ext uri="{FF2B5EF4-FFF2-40B4-BE49-F238E27FC236}">
                <a16:creationId xmlns:a16="http://schemas.microsoft.com/office/drawing/2014/main" xmlns="" id="{7A2B3775-4875-F8B2-F78F-A311FE84F907}"/>
              </a:ext>
            </a:extLst>
          </p:cNvPr>
          <p:cNvCxnSpPr>
            <a:cxnSpLocks/>
            <a:stCxn id="33" idx="2"/>
            <a:endCxn id="36" idx="0"/>
          </p:cNvCxnSpPr>
          <p:nvPr/>
        </p:nvCxnSpPr>
        <p:spPr>
          <a:xfrm>
            <a:off x="4935600" y="3162554"/>
            <a:ext cx="1892" cy="999644"/>
          </a:xfrm>
          <a:prstGeom prst="straightConnector1">
            <a:avLst/>
          </a:prstGeom>
          <a:ln w="25400">
            <a:solidFill>
              <a:schemeClr val="accent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44" name="Стрелка: вниз 48">
            <a:extLst>
              <a:ext uri="{FF2B5EF4-FFF2-40B4-BE49-F238E27FC236}">
                <a16:creationId xmlns:a16="http://schemas.microsoft.com/office/drawing/2014/main" xmlns="" id="{A0B3E5DC-7F2C-84FB-3810-06D19017B3F7}"/>
              </a:ext>
            </a:extLst>
          </p:cNvPr>
          <p:cNvSpPr/>
          <p:nvPr/>
        </p:nvSpPr>
        <p:spPr>
          <a:xfrm>
            <a:off x="7573477" y="5310824"/>
            <a:ext cx="484632" cy="1157698"/>
          </a:xfrm>
          <a:prstGeom prst="downArrow">
            <a:avLst/>
          </a:prstGeom>
          <a:ln w="22225">
            <a:solidFill>
              <a:schemeClr val="accent1">
                <a:lumMod val="75000"/>
              </a:schemeClr>
            </a:solidFill>
            <a:prstDash val="dash"/>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5" name="Знак умножения 49">
            <a:extLst>
              <a:ext uri="{FF2B5EF4-FFF2-40B4-BE49-F238E27FC236}">
                <a16:creationId xmlns:a16="http://schemas.microsoft.com/office/drawing/2014/main" xmlns="" id="{D5C73195-5912-D494-9956-C4F129C46747}"/>
              </a:ext>
            </a:extLst>
          </p:cNvPr>
          <p:cNvSpPr/>
          <p:nvPr/>
        </p:nvSpPr>
        <p:spPr>
          <a:xfrm>
            <a:off x="1311882" y="5677765"/>
            <a:ext cx="914400" cy="914400"/>
          </a:xfrm>
          <a:prstGeom prst="mathMultiply">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46" name="Стрелка: вниз 48">
            <a:extLst>
              <a:ext uri="{FF2B5EF4-FFF2-40B4-BE49-F238E27FC236}">
                <a16:creationId xmlns:a16="http://schemas.microsoft.com/office/drawing/2014/main" xmlns="" id="{A0B3E5DC-7F2C-84FB-3810-06D19017B3F7}"/>
              </a:ext>
            </a:extLst>
          </p:cNvPr>
          <p:cNvSpPr/>
          <p:nvPr/>
        </p:nvSpPr>
        <p:spPr>
          <a:xfrm>
            <a:off x="4693283" y="5181296"/>
            <a:ext cx="484632" cy="1413350"/>
          </a:xfrm>
          <a:prstGeom prst="downArrow">
            <a:avLst/>
          </a:prstGeom>
          <a:ln w="22225">
            <a:solidFill>
              <a:schemeClr val="accent1">
                <a:lumMod val="75000"/>
              </a:schemeClr>
            </a:solidFill>
            <a:prstDash val="dash"/>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6" name="TextBox 25">
            <a:extLst>
              <a:ext uri="{FF2B5EF4-FFF2-40B4-BE49-F238E27FC236}">
                <a16:creationId xmlns:a16="http://schemas.microsoft.com/office/drawing/2014/main" xmlns="" id="{AB27164D-B3B7-1CEC-F057-5ABC0EABFCA1}"/>
              </a:ext>
            </a:extLst>
          </p:cNvPr>
          <p:cNvSpPr txBox="1"/>
          <p:nvPr/>
        </p:nvSpPr>
        <p:spPr>
          <a:xfrm>
            <a:off x="9635957" y="1128881"/>
            <a:ext cx="2209738" cy="307777"/>
          </a:xfrm>
          <a:prstGeom prst="rect">
            <a:avLst/>
          </a:prstGeom>
          <a:solidFill>
            <a:srgbClr val="A6D8A1"/>
          </a:solidFill>
        </p:spPr>
        <p:style>
          <a:lnRef idx="2">
            <a:schemeClr val="accent2"/>
          </a:lnRef>
          <a:fillRef idx="1">
            <a:schemeClr val="lt1"/>
          </a:fillRef>
          <a:effectRef idx="0">
            <a:schemeClr val="accent2"/>
          </a:effectRef>
          <a:fontRef idx="minor">
            <a:schemeClr val="dk1"/>
          </a:fontRef>
        </p:style>
        <p:txBody>
          <a:bodyPr wrap="square" rtlCol="0">
            <a:spAutoFit/>
          </a:bodyPr>
          <a:lstStyle/>
          <a:p>
            <a:pPr lvl="0" algn="ctr">
              <a:defRPr/>
            </a:pPr>
            <a:r>
              <a:rPr kumimoji="0" lang="ru-RU" sz="1400" b="1" i="0" u="none" strike="noStrike" kern="1200" cap="none" spc="0" normalizeH="0" baseline="0" noProof="0" dirty="0" smtClean="0">
                <a:ln>
                  <a:noFill/>
                </a:ln>
                <a:solidFill>
                  <a:schemeClr val="tx1"/>
                </a:solidFill>
                <a:effectLst/>
                <a:uLnTx/>
                <a:uFillTx/>
                <a:latin typeface="Cambria" panose="02040503050406030204" pitchFamily="18" charset="0"/>
                <a:ea typeface="Cambria" panose="02040503050406030204" pitchFamily="18" charset="0"/>
                <a:cs typeface="Times New Roman" panose="02020603050405020304" pitchFamily="18" charset="0"/>
              </a:rPr>
              <a:t>61н –реализовано </a:t>
            </a:r>
            <a:endParaRPr kumimoji="0" lang="ru-RU" sz="1400" b="1" i="0" u="none" strike="noStrike" kern="1200" cap="none" spc="0" normalizeH="0" baseline="0" noProof="0" dirty="0">
              <a:ln>
                <a:noFill/>
              </a:ln>
              <a:solidFill>
                <a:schemeClr val="tx1"/>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sp>
        <p:nvSpPr>
          <p:cNvPr id="27" name="TextBox 26">
            <a:extLst>
              <a:ext uri="{FF2B5EF4-FFF2-40B4-BE49-F238E27FC236}">
                <a16:creationId xmlns:a16="http://schemas.microsoft.com/office/drawing/2014/main" xmlns="" id="{1DCD9AA1-BEC8-4E69-8B6A-76A3839C38A6}"/>
              </a:ext>
            </a:extLst>
          </p:cNvPr>
          <p:cNvSpPr txBox="1"/>
          <p:nvPr/>
        </p:nvSpPr>
        <p:spPr>
          <a:xfrm>
            <a:off x="9635957" y="1474977"/>
            <a:ext cx="2209739" cy="584775"/>
          </a:xfrm>
          <a:prstGeom prst="rect">
            <a:avLst/>
          </a:prstGeom>
          <a:solidFill>
            <a:srgbClr val="FFFFCC"/>
          </a:solidFill>
          <a:ln>
            <a:solidFill>
              <a:schemeClr val="accent1">
                <a:lumMod val="75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lvl="0" algn="ctr">
              <a:defRPr/>
            </a:pPr>
            <a:r>
              <a:rPr lang="ru-RU" sz="1600" b="1" dirty="0">
                <a:latin typeface="Cambria" panose="02040503050406030204" pitchFamily="18" charset="0"/>
                <a:ea typeface="Cambria" panose="02040503050406030204" pitchFamily="18" charset="0"/>
                <a:cs typeface="Times New Roman" panose="02020603050405020304" pitchFamily="18" charset="0"/>
              </a:rPr>
              <a:t>61н- без статусной модели до </a:t>
            </a:r>
            <a:r>
              <a:rPr lang="ru-RU" sz="16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30.11.23</a:t>
            </a:r>
          </a:p>
        </p:txBody>
      </p:sp>
      <p:pic>
        <p:nvPicPr>
          <p:cNvPr id="29" name="Рисунок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97663" y="890007"/>
            <a:ext cx="387498" cy="548088"/>
          </a:xfrm>
          <a:prstGeom prst="rect">
            <a:avLst/>
          </a:prstGeom>
        </p:spPr>
      </p:pic>
      <p:pic>
        <p:nvPicPr>
          <p:cNvPr id="43" name="Рисунок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664729" y="1566858"/>
            <a:ext cx="453365" cy="401011"/>
          </a:xfrm>
          <a:prstGeom prst="rect">
            <a:avLst/>
          </a:prstGeom>
        </p:spPr>
      </p:pic>
      <p:grpSp>
        <p:nvGrpSpPr>
          <p:cNvPr id="30" name="Группа 29"/>
          <p:cNvGrpSpPr/>
          <p:nvPr/>
        </p:nvGrpSpPr>
        <p:grpSpPr>
          <a:xfrm>
            <a:off x="94919" y="78694"/>
            <a:ext cx="2281366" cy="749490"/>
            <a:chOff x="69947" y="50611"/>
            <a:chExt cx="2557465" cy="838389"/>
          </a:xfrm>
        </p:grpSpPr>
        <p:pic>
          <p:nvPicPr>
            <p:cNvPr id="47" name="Рисунок 46" descr="Межрегиональное бухгалтерское УФК"/>
            <p:cNvPicPr/>
            <p:nvPr/>
          </p:nvPicPr>
          <p:blipFill rotWithShape="1">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b="20714"/>
            <a:stretch/>
          </p:blipFill>
          <p:spPr bwMode="auto">
            <a:xfrm>
              <a:off x="69947" y="50611"/>
              <a:ext cx="857370" cy="838389"/>
            </a:xfrm>
            <a:prstGeom prst="rect">
              <a:avLst/>
            </a:prstGeom>
            <a:noFill/>
            <a:ln>
              <a:noFill/>
            </a:ln>
          </p:spPr>
        </p:pic>
        <p:pic>
          <p:nvPicPr>
            <p:cNvPr id="48" name="Рисунок 47" descr="Межрегиональное бухгалтерское УФК"/>
            <p:cNvPicPr/>
            <p:nvPr/>
          </p:nvPicPr>
          <p:blipFill rotWithShape="1">
            <a:blip r:embed="rId6">
              <a:duotone>
                <a:schemeClr val="accent1">
                  <a:shade val="45000"/>
                  <a:satMod val="135000"/>
                </a:schemeClr>
                <a:prstClr val="white"/>
              </a:duotone>
              <a:extLst>
                <a:ext uri="{28A0092B-C50C-407E-A947-70E740481C1C}">
                  <a14:useLocalDpi xmlns:a14="http://schemas.microsoft.com/office/drawing/2010/main" val="0"/>
                </a:ext>
              </a:extLst>
            </a:blip>
            <a:srcRect t="78385"/>
            <a:stretch/>
          </p:blipFill>
          <p:spPr bwMode="auto">
            <a:xfrm>
              <a:off x="912673" y="257261"/>
              <a:ext cx="1714739" cy="457124"/>
            </a:xfrm>
            <a:prstGeom prst="rect">
              <a:avLst/>
            </a:prstGeom>
            <a:noFill/>
            <a:ln>
              <a:noFill/>
            </a:ln>
          </p:spPr>
        </p:pic>
      </p:grpSp>
      <p:pic>
        <p:nvPicPr>
          <p:cNvPr id="49" name="Рисунок 4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65731" y="2620268"/>
            <a:ext cx="453365" cy="401011"/>
          </a:xfrm>
          <a:prstGeom prst="rect">
            <a:avLst/>
          </a:prstGeom>
        </p:spPr>
      </p:pic>
      <p:pic>
        <p:nvPicPr>
          <p:cNvPr id="50" name="Рисунок 4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73856" y="2574743"/>
            <a:ext cx="387498" cy="548088"/>
          </a:xfrm>
          <a:prstGeom prst="rect">
            <a:avLst/>
          </a:prstGeom>
        </p:spPr>
      </p:pic>
      <p:sp>
        <p:nvSpPr>
          <p:cNvPr id="51" name="Прямоугольник 50"/>
          <p:cNvSpPr/>
          <p:nvPr/>
        </p:nvSpPr>
        <p:spPr>
          <a:xfrm>
            <a:off x="9064337" y="2713438"/>
            <a:ext cx="1256679" cy="3110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rgbClr val="FF0000"/>
                </a:solidFill>
              </a:rPr>
              <a:t>С 01.12.2023</a:t>
            </a:r>
            <a:endParaRPr lang="ru-RU" sz="1400" b="1" dirty="0">
              <a:solidFill>
                <a:srgbClr val="FF0000"/>
              </a:solidFill>
            </a:endParaRPr>
          </a:p>
        </p:txBody>
      </p:sp>
    </p:spTree>
    <p:extLst>
      <p:ext uri="{BB962C8B-B14F-4D97-AF65-F5344CB8AC3E}">
        <p14:creationId xmlns:p14="http://schemas.microsoft.com/office/powerpoint/2010/main" val="54252371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1"/>
          <p:cNvSpPr txBox="1">
            <a:spLocks/>
          </p:cNvSpPr>
          <p:nvPr/>
        </p:nvSpPr>
        <p:spPr>
          <a:xfrm>
            <a:off x="3152019" y="139511"/>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anose="02040503050406030204" pitchFamily="18" charset="0"/>
                <a:ea typeface="Cambria" panose="02040503050406030204" pitchFamily="18" charset="0"/>
                <a:cs typeface="Times New Roman" panose="02020603050405020304" pitchFamily="18" charset="0"/>
              </a:rPr>
              <a:t>Инвентаризация НФА </a:t>
            </a:r>
            <a:endParaRPr lang="ru-RU" sz="2000" dirty="0">
              <a:solidFill>
                <a:schemeClr val="accent5">
                  <a:lumMod val="75000"/>
                </a:schemeClr>
              </a:solidFill>
              <a:latin typeface="Cambria" panose="02040503050406030204" pitchFamily="18" charset="0"/>
              <a:ea typeface="Cambria" panose="02040503050406030204" pitchFamily="18" charset="0"/>
              <a:cs typeface="Times New Roman" panose="02020603050405020304" pitchFamily="18" charset="0"/>
            </a:endParaRPr>
          </a:p>
        </p:txBody>
      </p:sp>
      <p:cxnSp>
        <p:nvCxnSpPr>
          <p:cNvPr id="5" name="Прямая со стрелкой 4"/>
          <p:cNvCxnSpPr/>
          <p:nvPr/>
        </p:nvCxnSpPr>
        <p:spPr>
          <a:xfrm>
            <a:off x="-391" y="919444"/>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6" name="Группа 5"/>
          <p:cNvGrpSpPr/>
          <p:nvPr/>
        </p:nvGrpSpPr>
        <p:grpSpPr>
          <a:xfrm>
            <a:off x="2708017" y="214478"/>
            <a:ext cx="9909" cy="547802"/>
            <a:chOff x="2701193" y="252079"/>
            <a:chExt cx="9909" cy="547802"/>
          </a:xfrm>
        </p:grpSpPr>
        <p:cxnSp>
          <p:nvCxnSpPr>
            <p:cNvPr id="7" name="Прямая соединительная линия 6"/>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25" name="TextBox 24">
            <a:extLst>
              <a:ext uri="{FF2B5EF4-FFF2-40B4-BE49-F238E27FC236}">
                <a16:creationId xmlns:a16="http://schemas.microsoft.com/office/drawing/2014/main" xmlns="" id="{4BFD7927-CECC-81FA-A7D1-C2ECF6A1A5BD}"/>
              </a:ext>
            </a:extLst>
          </p:cNvPr>
          <p:cNvSpPr txBox="1"/>
          <p:nvPr/>
        </p:nvSpPr>
        <p:spPr>
          <a:xfrm>
            <a:off x="3271013" y="1488590"/>
            <a:ext cx="5900928" cy="307777"/>
          </a:xfrm>
          <a:prstGeom prst="rect">
            <a:avLst/>
          </a:prstGeom>
          <a:ln w="22225">
            <a:solidFill>
              <a:schemeClr val="accent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Р.2 Количественные отклонения (излишки, недостача)</a:t>
            </a:r>
          </a:p>
        </p:txBody>
      </p:sp>
      <p:sp>
        <p:nvSpPr>
          <p:cNvPr id="26" name="TextBox 25">
            <a:extLst>
              <a:ext uri="{FF2B5EF4-FFF2-40B4-BE49-F238E27FC236}">
                <a16:creationId xmlns:a16="http://schemas.microsoft.com/office/drawing/2014/main" xmlns="" id="{489C268A-8433-F154-658D-27393DC21C73}"/>
              </a:ext>
            </a:extLst>
          </p:cNvPr>
          <p:cNvSpPr txBox="1"/>
          <p:nvPr/>
        </p:nvSpPr>
        <p:spPr>
          <a:xfrm>
            <a:off x="1039416" y="2217964"/>
            <a:ext cx="4446985" cy="523220"/>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rPr>
              <a:t>Решение комиссии в Акте </a:t>
            </a:r>
            <a:r>
              <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«Оприходовать излишки»</a:t>
            </a:r>
          </a:p>
        </p:txBody>
      </p:sp>
      <p:cxnSp>
        <p:nvCxnSpPr>
          <p:cNvPr id="27" name="Прямая со стрелкой 26">
            <a:extLst>
              <a:ext uri="{FF2B5EF4-FFF2-40B4-BE49-F238E27FC236}">
                <a16:creationId xmlns:a16="http://schemas.microsoft.com/office/drawing/2014/main" xmlns="" id="{C0F98198-80AA-0F53-FDF1-B5DF3D28E5D5}"/>
              </a:ext>
            </a:extLst>
          </p:cNvPr>
          <p:cNvCxnSpPr>
            <a:cxnSpLocks/>
            <a:stCxn id="25" idx="2"/>
            <a:endCxn id="26" idx="0"/>
          </p:cNvCxnSpPr>
          <p:nvPr/>
        </p:nvCxnSpPr>
        <p:spPr>
          <a:xfrm flipH="1">
            <a:off x="3262909" y="1796367"/>
            <a:ext cx="2958568" cy="421597"/>
          </a:xfrm>
          <a:prstGeom prst="straightConnector1">
            <a:avLst/>
          </a:prstGeom>
          <a:ln w="22225">
            <a:solidFill>
              <a:schemeClr val="accent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28" name="Прямая со стрелкой 27">
            <a:extLst>
              <a:ext uri="{FF2B5EF4-FFF2-40B4-BE49-F238E27FC236}">
                <a16:creationId xmlns:a16="http://schemas.microsoft.com/office/drawing/2014/main" xmlns="" id="{6195703B-A83E-8A68-C29F-4C9C3FBE95B1}"/>
              </a:ext>
            </a:extLst>
          </p:cNvPr>
          <p:cNvCxnSpPr>
            <a:cxnSpLocks/>
            <a:stCxn id="25" idx="2"/>
            <a:endCxn id="29" idx="0"/>
          </p:cNvCxnSpPr>
          <p:nvPr/>
        </p:nvCxnSpPr>
        <p:spPr>
          <a:xfrm>
            <a:off x="6221477" y="1796367"/>
            <a:ext cx="2839453" cy="409670"/>
          </a:xfrm>
          <a:prstGeom prst="straightConnector1">
            <a:avLst/>
          </a:prstGeom>
          <a:ln w="22225">
            <a:solidFill>
              <a:schemeClr val="accent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29" name="TextBox 28">
            <a:extLst>
              <a:ext uri="{FF2B5EF4-FFF2-40B4-BE49-F238E27FC236}">
                <a16:creationId xmlns:a16="http://schemas.microsoft.com/office/drawing/2014/main" xmlns="" id="{76C8A5E3-E551-4A2C-0B65-CE20F02D3130}"/>
              </a:ext>
            </a:extLst>
          </p:cNvPr>
          <p:cNvSpPr txBox="1"/>
          <p:nvPr/>
        </p:nvSpPr>
        <p:spPr>
          <a:xfrm>
            <a:off x="6789683" y="2206037"/>
            <a:ext cx="4542493" cy="523220"/>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rPr>
              <a:t>Решение комиссии в Акте – «Списать нефинансовые активы.</a:t>
            </a:r>
            <a:r>
              <a:rPr kumimoji="0" lang="ru-RU" sz="1400" b="0" i="0" u="none" strike="noStrike" kern="1200" cap="none" spc="0" normalizeH="0" noProof="0" dirty="0" smtClean="0">
                <a:ln>
                  <a:noFill/>
                </a:ln>
                <a:solidFill>
                  <a:prstClr val="black"/>
                </a:solidFill>
                <a:effectLst/>
                <a:uLnTx/>
                <a:uFillTx/>
                <a:latin typeface="Cambria" panose="02040503050406030204" pitchFamily="18" charset="0"/>
                <a:ea typeface="Cambria" panose="02040503050406030204" pitchFamily="18" charset="0"/>
              </a:rPr>
              <a:t> Установить виновное лицо» ( недостача)</a:t>
            </a:r>
            <a:endPar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30" name="TextBox 29">
            <a:extLst>
              <a:ext uri="{FF2B5EF4-FFF2-40B4-BE49-F238E27FC236}">
                <a16:creationId xmlns:a16="http://schemas.microsoft.com/office/drawing/2014/main" xmlns="" id="{F1DD83A9-43BD-37D0-4823-91BE57CBC8BE}"/>
              </a:ext>
            </a:extLst>
          </p:cNvPr>
          <p:cNvSpPr txBox="1"/>
          <p:nvPr/>
        </p:nvSpPr>
        <p:spPr>
          <a:xfrm>
            <a:off x="1039416" y="2973420"/>
            <a:ext cx="4446985" cy="738664"/>
          </a:xfrm>
          <a:prstGeom prst="rect">
            <a:avLst/>
          </a:prstGeom>
          <a:ln w="22225">
            <a:solidFill>
              <a:schemeClr val="accent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lvl="0">
              <a:defRPr/>
            </a:pPr>
            <a:r>
              <a:rPr lang="ru-RU" sz="1400" dirty="0">
                <a:solidFill>
                  <a:srgbClr val="FF0000"/>
                </a:solidFill>
                <a:latin typeface="Cambria" panose="02040503050406030204" pitchFamily="18" charset="0"/>
                <a:ea typeface="Cambria" panose="02040503050406030204" pitchFamily="18" charset="0"/>
              </a:rPr>
              <a:t>Важно! Проверить </a:t>
            </a:r>
            <a:r>
              <a:rPr lang="ru-RU" sz="1400" dirty="0" smtClean="0">
                <a:solidFill>
                  <a:srgbClr val="FF0000"/>
                </a:solidFill>
                <a:latin typeface="Cambria" panose="02040503050406030204" pitchFamily="18" charset="0"/>
                <a:ea typeface="Cambria" panose="02040503050406030204" pitchFamily="18" charset="0"/>
              </a:rPr>
              <a:t>наличие: </a:t>
            </a:r>
          </a:p>
          <a:p>
            <a:pPr lvl="0">
              <a:defRPr/>
            </a:pPr>
            <a:r>
              <a:rPr lang="ru-RU" sz="1400" dirty="0" smtClean="0">
                <a:solidFill>
                  <a:schemeClr val="tx1"/>
                </a:solidFill>
                <a:latin typeface="Cambria" panose="02040503050406030204" pitchFamily="18" charset="0"/>
                <a:ea typeface="Cambria" panose="02040503050406030204" pitchFamily="18" charset="0"/>
              </a:rPr>
              <a:t>- </a:t>
            </a:r>
            <a:r>
              <a:rPr lang="ru-RU" sz="1400" dirty="0" smtClean="0">
                <a:latin typeface="Cambria" panose="02040503050406030204" pitchFamily="18" charset="0"/>
                <a:ea typeface="Cambria" panose="02040503050406030204" pitchFamily="18" charset="0"/>
              </a:rPr>
              <a:t>Акт </a:t>
            </a:r>
            <a:r>
              <a:rPr lang="ru-RU" sz="1400" dirty="0">
                <a:latin typeface="Cambria" panose="02040503050406030204" pitchFamily="18" charset="0"/>
                <a:ea typeface="Cambria" panose="02040503050406030204" pitchFamily="18" charset="0"/>
              </a:rPr>
              <a:t>о приеме-передаче объектов нефинансовых активов </a:t>
            </a:r>
            <a:r>
              <a:rPr kumimoji="0" lang="ru-RU" sz="1400" b="0"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rPr>
              <a:t>(</a:t>
            </a:r>
            <a:r>
              <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ф. </a:t>
            </a:r>
            <a:r>
              <a:rPr kumimoji="0" lang="ru-RU" sz="1400" b="0"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rPr>
              <a:t>0510448 – Приказ №61н. </a:t>
            </a:r>
            <a:r>
              <a:rPr kumimoji="0" lang="ru-RU" sz="1400" b="1" i="0" u="none" strike="noStrike" kern="1200" cap="none" spc="0" normalizeH="0" baseline="0" noProof="0" dirty="0" smtClean="0">
                <a:ln>
                  <a:noFill/>
                </a:ln>
                <a:solidFill>
                  <a:schemeClr val="accent6">
                    <a:lumMod val="75000"/>
                  </a:schemeClr>
                </a:solidFill>
                <a:effectLst/>
                <a:uLnTx/>
                <a:uFillTx/>
                <a:latin typeface="Cambria" panose="02040503050406030204" pitchFamily="18" charset="0"/>
                <a:ea typeface="Cambria" panose="02040503050406030204" pitchFamily="18" charset="0"/>
              </a:rPr>
              <a:t>Реализовано</a:t>
            </a:r>
            <a:r>
              <a:rPr lang="ru-RU" sz="1400" dirty="0" smtClean="0">
                <a:solidFill>
                  <a:prstClr val="black"/>
                </a:solidFill>
                <a:latin typeface="Cambria" panose="02040503050406030204" pitchFamily="18" charset="0"/>
                <a:ea typeface="Cambria" panose="02040503050406030204" pitchFamily="18" charset="0"/>
              </a:rPr>
              <a:t>)</a:t>
            </a:r>
            <a:endPar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cxnSp>
        <p:nvCxnSpPr>
          <p:cNvPr id="46" name="Прямая со стрелкой 45">
            <a:extLst>
              <a:ext uri="{FF2B5EF4-FFF2-40B4-BE49-F238E27FC236}">
                <a16:creationId xmlns:a16="http://schemas.microsoft.com/office/drawing/2014/main" xmlns="" id="{93CF9AF5-ABC2-0EB0-605E-AE7F90FF83E4}"/>
              </a:ext>
            </a:extLst>
          </p:cNvPr>
          <p:cNvCxnSpPr>
            <a:cxnSpLocks/>
            <a:stCxn id="26" idx="2"/>
            <a:endCxn id="30" idx="0"/>
          </p:cNvCxnSpPr>
          <p:nvPr/>
        </p:nvCxnSpPr>
        <p:spPr>
          <a:xfrm>
            <a:off x="3262909" y="2741184"/>
            <a:ext cx="0" cy="232236"/>
          </a:xfrm>
          <a:prstGeom prst="straightConnector1">
            <a:avLst/>
          </a:prstGeom>
          <a:ln w="22225">
            <a:solidFill>
              <a:schemeClr val="accent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47" name="TextBox 46">
            <a:extLst>
              <a:ext uri="{FF2B5EF4-FFF2-40B4-BE49-F238E27FC236}">
                <a16:creationId xmlns:a16="http://schemas.microsoft.com/office/drawing/2014/main" xmlns="" id="{026C9CE5-C84E-AADE-FDC2-90E1A79165DB}"/>
              </a:ext>
            </a:extLst>
          </p:cNvPr>
          <p:cNvSpPr txBox="1"/>
          <p:nvPr/>
        </p:nvSpPr>
        <p:spPr>
          <a:xfrm>
            <a:off x="1039416" y="4602578"/>
            <a:ext cx="4446985" cy="307777"/>
          </a:xfrm>
          <a:prstGeom prst="rect">
            <a:avLst/>
          </a:prstGeom>
          <a:ln w="22225">
            <a:solidFill>
              <a:schemeClr val="accent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Например, </a:t>
            </a:r>
            <a:r>
              <a:rPr kumimoji="0" lang="ru-RU" sz="14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Дт</a:t>
            </a:r>
            <a:r>
              <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0101ХХХХХ     </a:t>
            </a:r>
            <a:r>
              <a:rPr kumimoji="0" lang="ru-RU" sz="14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Кт</a:t>
            </a:r>
            <a:r>
              <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040110199</a:t>
            </a:r>
          </a:p>
        </p:txBody>
      </p:sp>
      <p:sp>
        <p:nvSpPr>
          <p:cNvPr id="48" name="TextBox 47">
            <a:extLst>
              <a:ext uri="{FF2B5EF4-FFF2-40B4-BE49-F238E27FC236}">
                <a16:creationId xmlns:a16="http://schemas.microsoft.com/office/drawing/2014/main" xmlns="" id="{5E3A101D-A5A2-BF75-E302-F1D1B1730689}"/>
              </a:ext>
            </a:extLst>
          </p:cNvPr>
          <p:cNvSpPr txBox="1"/>
          <p:nvPr/>
        </p:nvSpPr>
        <p:spPr>
          <a:xfrm>
            <a:off x="6789683" y="2973420"/>
            <a:ext cx="4542494" cy="2031325"/>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Списание объекта с </a:t>
            </a:r>
            <a:r>
              <a:rPr kumimoji="0" lang="ru-RU" sz="1400" b="0"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rPr>
              <a:t>учета</a:t>
            </a:r>
          </a:p>
          <a:p>
            <a:pPr lvl="0">
              <a:defRPr/>
            </a:pPr>
            <a:r>
              <a:rPr lang="ru-RU" sz="1400" dirty="0" smtClean="0">
                <a:solidFill>
                  <a:srgbClr val="FF0000"/>
                </a:solidFill>
                <a:latin typeface="Cambria" panose="02040503050406030204" pitchFamily="18" charset="0"/>
                <a:ea typeface="Cambria" panose="02040503050406030204" pitchFamily="18" charset="0"/>
              </a:rPr>
              <a:t>Важно! Проверить наличие:</a:t>
            </a:r>
          </a:p>
          <a:p>
            <a:pPr lvl="0">
              <a:defRPr/>
            </a:pPr>
            <a:r>
              <a:rPr lang="ru-RU" sz="1400" dirty="0">
                <a:solidFill>
                  <a:prstClr val="black"/>
                </a:solidFill>
                <a:latin typeface="Cambria" panose="02040503050406030204" pitchFamily="18" charset="0"/>
                <a:ea typeface="Cambria" panose="02040503050406030204" pitchFamily="18" charset="0"/>
              </a:rPr>
              <a:t> </a:t>
            </a:r>
            <a:r>
              <a:rPr lang="ru-RU" sz="1400" dirty="0" smtClean="0">
                <a:solidFill>
                  <a:prstClr val="black"/>
                </a:solidFill>
                <a:latin typeface="Cambria" panose="02040503050406030204" pitchFamily="18" charset="0"/>
                <a:ea typeface="Cambria" panose="02040503050406030204" pitchFamily="18" charset="0"/>
              </a:rPr>
              <a:t>- Акт </a:t>
            </a:r>
            <a:r>
              <a:rPr lang="ru-RU" sz="1400" dirty="0">
                <a:solidFill>
                  <a:prstClr val="black"/>
                </a:solidFill>
                <a:latin typeface="Cambria" panose="02040503050406030204" pitchFamily="18" charset="0"/>
                <a:ea typeface="Cambria" panose="02040503050406030204" pitchFamily="18" charset="0"/>
              </a:rPr>
              <a:t>о списании объектов нефинансовых активов (кроме транспортных </a:t>
            </a:r>
            <a:r>
              <a:rPr lang="ru-RU" sz="1400" dirty="0" smtClean="0">
                <a:solidFill>
                  <a:prstClr val="black"/>
                </a:solidFill>
                <a:latin typeface="Cambria" panose="02040503050406030204" pitchFamily="18" charset="0"/>
                <a:ea typeface="Cambria" panose="02040503050406030204" pitchFamily="18" charset="0"/>
              </a:rPr>
              <a:t>средств) (</a:t>
            </a:r>
            <a:r>
              <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ф. </a:t>
            </a:r>
            <a:r>
              <a:rPr kumimoji="0" lang="ru-RU" sz="1400" b="0"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rPr>
              <a:t>0510454 - Приказ №61н.</a:t>
            </a:r>
            <a:r>
              <a:rPr kumimoji="0" lang="ru-RU" sz="1400" b="0" i="0" u="none" strike="noStrike" kern="1200" cap="none" spc="0" normalizeH="0" noProof="0" dirty="0" smtClean="0">
                <a:ln>
                  <a:noFill/>
                </a:ln>
                <a:solidFill>
                  <a:prstClr val="black"/>
                </a:solidFill>
                <a:effectLst/>
                <a:uLnTx/>
                <a:uFillTx/>
                <a:latin typeface="Cambria" panose="02040503050406030204" pitchFamily="18" charset="0"/>
                <a:ea typeface="Cambria" panose="02040503050406030204" pitchFamily="18" charset="0"/>
              </a:rPr>
              <a:t> </a:t>
            </a:r>
            <a:r>
              <a:rPr kumimoji="0" lang="ru-RU" sz="1400" b="1" i="0" u="none" strike="noStrike" kern="1200" cap="none" spc="0" normalizeH="0" noProof="0" dirty="0" smtClean="0">
                <a:ln>
                  <a:noFill/>
                </a:ln>
                <a:solidFill>
                  <a:schemeClr val="accent6">
                    <a:lumMod val="75000"/>
                  </a:schemeClr>
                </a:solidFill>
                <a:effectLst/>
                <a:uLnTx/>
                <a:uFillTx/>
                <a:latin typeface="Cambria" panose="02040503050406030204" pitchFamily="18" charset="0"/>
                <a:ea typeface="Cambria" panose="02040503050406030204" pitchFamily="18" charset="0"/>
              </a:rPr>
              <a:t>Реализовано</a:t>
            </a:r>
            <a:r>
              <a:rPr lang="ru-RU" sz="1400" dirty="0" smtClean="0">
                <a:solidFill>
                  <a:prstClr val="black"/>
                </a:solidFill>
                <a:latin typeface="Cambria" panose="02040503050406030204" pitchFamily="18" charset="0"/>
                <a:ea typeface="Cambria" panose="02040503050406030204" pitchFamily="18" charset="0"/>
              </a:rPr>
              <a:t>) </a:t>
            </a:r>
          </a:p>
          <a:p>
            <a:pPr lvl="0">
              <a:defRPr/>
            </a:pPr>
            <a:r>
              <a:rPr lang="ru-RU" sz="1400" dirty="0" smtClean="0">
                <a:solidFill>
                  <a:prstClr val="black"/>
                </a:solidFill>
                <a:latin typeface="Cambria" panose="02040503050406030204" pitchFamily="18" charset="0"/>
                <a:ea typeface="Cambria" panose="02040503050406030204" pitchFamily="18" charset="0"/>
              </a:rPr>
              <a:t>- </a:t>
            </a:r>
            <a:r>
              <a:rPr lang="ru-RU" sz="1400" dirty="0">
                <a:solidFill>
                  <a:prstClr val="black"/>
                </a:solidFill>
                <a:latin typeface="Cambria" panose="02040503050406030204" pitchFamily="18" charset="0"/>
                <a:ea typeface="Cambria" panose="02040503050406030204" pitchFamily="18" charset="0"/>
              </a:rPr>
              <a:t>Акт о списании объектов </a:t>
            </a:r>
            <a:r>
              <a:rPr lang="ru-RU" sz="1400" dirty="0" smtClean="0">
                <a:solidFill>
                  <a:prstClr val="black"/>
                </a:solidFill>
                <a:latin typeface="Cambria" panose="02040503050406030204" pitchFamily="18" charset="0"/>
                <a:ea typeface="Cambria" panose="02040503050406030204" pitchFamily="18" charset="0"/>
              </a:rPr>
              <a:t>транспортного средства </a:t>
            </a:r>
            <a:r>
              <a:rPr lang="ru-RU" sz="1400" dirty="0">
                <a:solidFill>
                  <a:prstClr val="black"/>
                </a:solidFill>
                <a:latin typeface="Cambria" panose="02040503050406030204" pitchFamily="18" charset="0"/>
                <a:ea typeface="Cambria" panose="02040503050406030204" pitchFamily="18" charset="0"/>
              </a:rPr>
              <a:t>(ф. </a:t>
            </a:r>
            <a:r>
              <a:rPr lang="ru-RU" sz="1400" dirty="0" smtClean="0">
                <a:solidFill>
                  <a:prstClr val="black"/>
                </a:solidFill>
                <a:latin typeface="Cambria" panose="02040503050406030204" pitchFamily="18" charset="0"/>
                <a:ea typeface="Cambria" panose="02040503050406030204" pitchFamily="18" charset="0"/>
              </a:rPr>
              <a:t>0510456 -</a:t>
            </a:r>
            <a:r>
              <a:rPr lang="ru-RU" sz="1400" dirty="0">
                <a:solidFill>
                  <a:prstClr val="black"/>
                </a:solidFill>
                <a:latin typeface="Cambria" panose="02040503050406030204" pitchFamily="18" charset="0"/>
                <a:ea typeface="Cambria" panose="02040503050406030204" pitchFamily="18" charset="0"/>
              </a:rPr>
              <a:t> Приказ №</a:t>
            </a:r>
            <a:r>
              <a:rPr lang="ru-RU" sz="1400" dirty="0" smtClean="0">
                <a:solidFill>
                  <a:prstClr val="black"/>
                </a:solidFill>
                <a:latin typeface="Cambria" panose="02040503050406030204" pitchFamily="18" charset="0"/>
                <a:ea typeface="Cambria" panose="02040503050406030204" pitchFamily="18" charset="0"/>
              </a:rPr>
              <a:t>61н</a:t>
            </a:r>
            <a:r>
              <a:rPr lang="ru-RU" sz="1400" dirty="0">
                <a:solidFill>
                  <a:prstClr val="black"/>
                </a:solidFill>
                <a:latin typeface="Cambria" panose="02040503050406030204" pitchFamily="18" charset="0"/>
                <a:ea typeface="Cambria" panose="02040503050406030204" pitchFamily="18" charset="0"/>
              </a:rPr>
              <a:t>. </a:t>
            </a:r>
            <a:r>
              <a:rPr lang="ru-RU" sz="1400" b="1" dirty="0" smtClean="0">
                <a:solidFill>
                  <a:schemeClr val="accent6">
                    <a:lumMod val="75000"/>
                  </a:schemeClr>
                </a:solidFill>
                <a:latin typeface="Cambria" panose="02040503050406030204" pitchFamily="18" charset="0"/>
                <a:ea typeface="Cambria" panose="02040503050406030204" pitchFamily="18" charset="0"/>
              </a:rPr>
              <a:t>Реализовано</a:t>
            </a:r>
            <a:r>
              <a:rPr kumimoji="0" lang="ru-RU" sz="1400" b="0"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rPr>
              <a:t>)</a:t>
            </a:r>
            <a:endPar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a:p>
            <a:pPr lvl="0">
              <a:defRPr/>
            </a:pPr>
            <a:r>
              <a:rPr lang="ru-RU" sz="1400" dirty="0" smtClean="0">
                <a:solidFill>
                  <a:prstClr val="black"/>
                </a:solidFill>
                <a:latin typeface="Cambria" panose="02040503050406030204" pitchFamily="18" charset="0"/>
                <a:ea typeface="Cambria" panose="02040503050406030204" pitchFamily="18" charset="0"/>
              </a:rPr>
              <a:t>- Акт </a:t>
            </a:r>
            <a:r>
              <a:rPr lang="ru-RU" sz="1400" dirty="0">
                <a:solidFill>
                  <a:prstClr val="black"/>
                </a:solidFill>
                <a:latin typeface="Cambria" panose="02040503050406030204" pitchFamily="18" charset="0"/>
                <a:ea typeface="Cambria" panose="02040503050406030204" pitchFamily="18" charset="0"/>
              </a:rPr>
              <a:t>о списании материальных запасов (ф. </a:t>
            </a:r>
            <a:r>
              <a:rPr lang="ru-RU" sz="1400" dirty="0" smtClean="0">
                <a:solidFill>
                  <a:prstClr val="black"/>
                </a:solidFill>
                <a:latin typeface="Cambria" panose="02040503050406030204" pitchFamily="18" charset="0"/>
                <a:ea typeface="Cambria" panose="02040503050406030204" pitchFamily="18" charset="0"/>
              </a:rPr>
              <a:t>0510460 </a:t>
            </a:r>
            <a:r>
              <a:rPr lang="ru-RU" sz="1400" dirty="0">
                <a:solidFill>
                  <a:prstClr val="black"/>
                </a:solidFill>
                <a:latin typeface="Cambria" panose="02040503050406030204" pitchFamily="18" charset="0"/>
                <a:ea typeface="Cambria" panose="02040503050406030204" pitchFamily="18" charset="0"/>
              </a:rPr>
              <a:t>- Приказ №61н. </a:t>
            </a:r>
            <a:r>
              <a:rPr lang="ru-RU" sz="1400" b="1" dirty="0">
                <a:solidFill>
                  <a:schemeClr val="accent6">
                    <a:lumMod val="75000"/>
                  </a:schemeClr>
                </a:solidFill>
                <a:latin typeface="Cambria" panose="02040503050406030204" pitchFamily="18" charset="0"/>
                <a:ea typeface="Cambria" panose="02040503050406030204" pitchFamily="18" charset="0"/>
              </a:rPr>
              <a:t>Реализовано</a:t>
            </a:r>
            <a:r>
              <a:rPr lang="ru-RU" sz="1400" dirty="0" smtClean="0">
                <a:solidFill>
                  <a:prstClr val="black"/>
                </a:solidFill>
                <a:latin typeface="Cambria" panose="02040503050406030204" pitchFamily="18" charset="0"/>
                <a:ea typeface="Cambria" panose="02040503050406030204" pitchFamily="18" charset="0"/>
              </a:rPr>
              <a:t>) </a:t>
            </a:r>
            <a:endPar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cxnSp>
        <p:nvCxnSpPr>
          <p:cNvPr id="49" name="Прямая со стрелкой 48">
            <a:extLst>
              <a:ext uri="{FF2B5EF4-FFF2-40B4-BE49-F238E27FC236}">
                <a16:creationId xmlns:a16="http://schemas.microsoft.com/office/drawing/2014/main" xmlns="" id="{54357715-D284-32B2-3E76-58A59C45EBE9}"/>
              </a:ext>
            </a:extLst>
          </p:cNvPr>
          <p:cNvCxnSpPr>
            <a:cxnSpLocks/>
            <a:stCxn id="30" idx="2"/>
            <a:endCxn id="47" idx="0"/>
          </p:cNvCxnSpPr>
          <p:nvPr/>
        </p:nvCxnSpPr>
        <p:spPr>
          <a:xfrm>
            <a:off x="3262909" y="3712084"/>
            <a:ext cx="0" cy="890494"/>
          </a:xfrm>
          <a:prstGeom prst="straightConnector1">
            <a:avLst/>
          </a:prstGeom>
          <a:ln w="22225">
            <a:solidFill>
              <a:schemeClr val="accent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50" name="Прямая со стрелкой 49">
            <a:extLst>
              <a:ext uri="{FF2B5EF4-FFF2-40B4-BE49-F238E27FC236}">
                <a16:creationId xmlns:a16="http://schemas.microsoft.com/office/drawing/2014/main" xmlns="" id="{E27549CD-8171-8A72-DA02-67173106ECDE}"/>
              </a:ext>
            </a:extLst>
          </p:cNvPr>
          <p:cNvCxnSpPr>
            <a:cxnSpLocks/>
            <a:stCxn id="29" idx="2"/>
            <a:endCxn id="48" idx="0"/>
          </p:cNvCxnSpPr>
          <p:nvPr/>
        </p:nvCxnSpPr>
        <p:spPr>
          <a:xfrm>
            <a:off x="9060930" y="2729257"/>
            <a:ext cx="0" cy="244163"/>
          </a:xfrm>
          <a:prstGeom prst="straightConnector1">
            <a:avLst/>
          </a:prstGeom>
          <a:ln w="22225">
            <a:solidFill>
              <a:schemeClr val="accent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51" name="Стрелка: вниз 32">
            <a:extLst>
              <a:ext uri="{FF2B5EF4-FFF2-40B4-BE49-F238E27FC236}">
                <a16:creationId xmlns:a16="http://schemas.microsoft.com/office/drawing/2014/main" xmlns="" id="{B29F7AE2-7F5E-C521-7181-A1193A4F8B91}"/>
              </a:ext>
            </a:extLst>
          </p:cNvPr>
          <p:cNvSpPr/>
          <p:nvPr/>
        </p:nvSpPr>
        <p:spPr>
          <a:xfrm>
            <a:off x="5979161" y="935212"/>
            <a:ext cx="484632" cy="490217"/>
          </a:xfrm>
          <a:prstGeom prst="downArrow">
            <a:avLst/>
          </a:prstGeom>
          <a:ln w="25400">
            <a:solidFill>
              <a:schemeClr val="accent1"/>
            </a:solidFill>
            <a:prstDash val="dash"/>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Прямоугольник 9"/>
          <p:cNvSpPr/>
          <p:nvPr/>
        </p:nvSpPr>
        <p:spPr>
          <a:xfrm>
            <a:off x="1824076" y="5733103"/>
            <a:ext cx="9931213" cy="1015663"/>
          </a:xfrm>
          <a:prstGeom prst="rect">
            <a:avLst/>
          </a:prstGeom>
        </p:spPr>
        <p:txBody>
          <a:bodyPr wrap="square">
            <a:spAutoFit/>
          </a:bodyPr>
          <a:lstStyle/>
          <a:p>
            <a:r>
              <a:rPr lang="ru-RU" sz="1200" dirty="0">
                <a:latin typeface="Cambria" panose="02040503050406030204" pitchFamily="18" charset="0"/>
                <a:ea typeface="Cambria" panose="02040503050406030204" pitchFamily="18" charset="0"/>
              </a:rPr>
              <a:t>На основании утвержденного руководителем субъекта учета Акта (ф. 0510463) в соответствии с решением инвентаризационной комиссии, не позднее рабочего дня, следующего за днем его утверждения, осуществляется формирование следующих документов: Решения комиссии (ф. 0510440), Акта о приеме-передаче (ф. 0510448), Накладной (ф. 0510450), Акта (ф. 0510436), Решения (ф. 0510437), Решения (ф. 0510445), Решения (ф. 0510446), Приходного кассового ордера (ф. 0310001) (фондового), Расходного кассового ордера (ф. 0310002) (фондового), соответствующих актов на списание объектов нефинансовых активов (для списания недостач)</a:t>
            </a:r>
          </a:p>
        </p:txBody>
      </p:sp>
      <p:pic>
        <p:nvPicPr>
          <p:cNvPr id="24" name="Рисунок 23"/>
          <p:cNvPicPr>
            <a:picLocks noChangeAspect="1"/>
          </p:cNvPicPr>
          <p:nvPr/>
        </p:nvPicPr>
        <p:blipFill>
          <a:blip r:embed="rId3"/>
          <a:stretch>
            <a:fillRect/>
          </a:stretch>
        </p:blipFill>
        <p:spPr>
          <a:xfrm>
            <a:off x="1181967" y="5768454"/>
            <a:ext cx="525826" cy="472481"/>
          </a:xfrm>
          <a:prstGeom prst="rect">
            <a:avLst/>
          </a:prstGeom>
        </p:spPr>
      </p:pic>
      <p:sp>
        <p:nvSpPr>
          <p:cNvPr id="31" name="Прямоугольник 30"/>
          <p:cNvSpPr/>
          <p:nvPr/>
        </p:nvSpPr>
        <p:spPr>
          <a:xfrm>
            <a:off x="381581" y="5887889"/>
            <a:ext cx="1265091" cy="923330"/>
          </a:xfrm>
          <a:prstGeom prst="rect">
            <a:avLst/>
          </a:prstGeom>
          <a:noFill/>
        </p:spPr>
        <p:txBody>
          <a:bodyPr wrap="none" lIns="91440" tIns="45720" rIns="91440" bIns="45720">
            <a:spAutoFit/>
          </a:bodyPr>
          <a:lstStyle/>
          <a:p>
            <a:pPr algn="ctr"/>
            <a:r>
              <a:rPr lang="en-U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61</a:t>
            </a:r>
            <a:r>
              <a:rPr lang="ru-RU"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н</a:t>
            </a:r>
            <a:endParaRPr lang="ru-RU"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2" name="Прямоугольник 1"/>
          <p:cNvSpPr/>
          <p:nvPr/>
        </p:nvSpPr>
        <p:spPr>
          <a:xfrm>
            <a:off x="6533674" y="5004745"/>
            <a:ext cx="5221615" cy="276999"/>
          </a:xfrm>
          <a:prstGeom prst="rect">
            <a:avLst/>
          </a:prstGeom>
        </p:spPr>
        <p:txBody>
          <a:bodyPr wrap="square">
            <a:spAutoFit/>
          </a:bodyPr>
          <a:lstStyle/>
          <a:p>
            <a:r>
              <a:rPr lang="ru-RU" sz="1200" dirty="0" smtClean="0">
                <a:solidFill>
                  <a:prstClr val="black"/>
                </a:solidFill>
                <a:latin typeface="Cambria" panose="02040503050406030204" pitchFamily="18" charset="0"/>
                <a:ea typeface="Cambria" panose="02040503050406030204" pitchFamily="18" charset="0"/>
              </a:rPr>
              <a:t>+Решения </a:t>
            </a:r>
            <a:r>
              <a:rPr lang="ru-RU" sz="1200" dirty="0">
                <a:solidFill>
                  <a:prstClr val="black"/>
                </a:solidFill>
                <a:latin typeface="Cambria" panose="02040503050406030204" pitchFamily="18" charset="0"/>
                <a:ea typeface="Cambria" panose="02040503050406030204" pitchFamily="18" charset="0"/>
              </a:rPr>
              <a:t>комиссии о справедливой стоимости утраченного имущества</a:t>
            </a:r>
          </a:p>
        </p:txBody>
      </p:sp>
      <p:grpSp>
        <p:nvGrpSpPr>
          <p:cNvPr id="32" name="Группа 31"/>
          <p:cNvGrpSpPr/>
          <p:nvPr/>
        </p:nvGrpSpPr>
        <p:grpSpPr>
          <a:xfrm>
            <a:off x="94919" y="78694"/>
            <a:ext cx="2281366" cy="749490"/>
            <a:chOff x="69947" y="50611"/>
            <a:chExt cx="2557465" cy="838389"/>
          </a:xfrm>
        </p:grpSpPr>
        <p:pic>
          <p:nvPicPr>
            <p:cNvPr id="33" name="Рисунок 32" descr="Межрегиональное бухгалтерское УФК"/>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b="20714"/>
            <a:stretch/>
          </p:blipFill>
          <p:spPr bwMode="auto">
            <a:xfrm>
              <a:off x="69947" y="50611"/>
              <a:ext cx="857370" cy="838389"/>
            </a:xfrm>
            <a:prstGeom prst="rect">
              <a:avLst/>
            </a:prstGeom>
            <a:noFill/>
            <a:ln>
              <a:noFill/>
            </a:ln>
          </p:spPr>
        </p:pic>
        <p:pic>
          <p:nvPicPr>
            <p:cNvPr id="34" name="Рисунок 33" descr="Межрегиональное бухгалтерское УФК"/>
            <p:cNvPicPr/>
            <p:nvPr/>
          </p:nvPicPr>
          <p:blipFill rotWithShape="1">
            <a:blip r:embed="rId5">
              <a:duotone>
                <a:schemeClr val="accent1">
                  <a:shade val="45000"/>
                  <a:satMod val="135000"/>
                </a:schemeClr>
                <a:prstClr val="white"/>
              </a:duotone>
              <a:extLst>
                <a:ext uri="{28A0092B-C50C-407E-A947-70E740481C1C}">
                  <a14:useLocalDpi xmlns:a14="http://schemas.microsoft.com/office/drawing/2010/main" val="0"/>
                </a:ext>
              </a:extLst>
            </a:blip>
            <a:srcRect t="78385"/>
            <a:stretch/>
          </p:blipFill>
          <p:spPr bwMode="auto">
            <a:xfrm>
              <a:off x="912673" y="257261"/>
              <a:ext cx="1714739" cy="457124"/>
            </a:xfrm>
            <a:prstGeom prst="rect">
              <a:avLst/>
            </a:prstGeom>
            <a:noFill/>
            <a:ln>
              <a:noFill/>
            </a:ln>
          </p:spPr>
        </p:pic>
      </p:grpSp>
    </p:spTree>
    <p:extLst>
      <p:ext uri="{BB962C8B-B14F-4D97-AF65-F5344CB8AC3E}">
        <p14:creationId xmlns:p14="http://schemas.microsoft.com/office/powerpoint/2010/main" val="170841456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1"/>
          <p:cNvSpPr txBox="1">
            <a:spLocks/>
          </p:cNvSpPr>
          <p:nvPr/>
        </p:nvSpPr>
        <p:spPr>
          <a:xfrm>
            <a:off x="3152019" y="139511"/>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anose="02040503050406030204" pitchFamily="18" charset="0"/>
                <a:ea typeface="Cambria" panose="02040503050406030204" pitchFamily="18" charset="0"/>
                <a:cs typeface="Times New Roman" panose="02020603050405020304" pitchFamily="18" charset="0"/>
              </a:rPr>
              <a:t>Инвентаризация НФА </a:t>
            </a:r>
            <a:endParaRPr lang="ru-RU" sz="2000" dirty="0">
              <a:solidFill>
                <a:schemeClr val="accent5">
                  <a:lumMod val="75000"/>
                </a:schemeClr>
              </a:solidFill>
              <a:latin typeface="Cambria" panose="02040503050406030204" pitchFamily="18" charset="0"/>
              <a:ea typeface="Cambria" panose="02040503050406030204" pitchFamily="18" charset="0"/>
              <a:cs typeface="Times New Roman" panose="02020603050405020304" pitchFamily="18" charset="0"/>
            </a:endParaRPr>
          </a:p>
        </p:txBody>
      </p:sp>
      <p:grpSp>
        <p:nvGrpSpPr>
          <p:cNvPr id="6" name="Группа 5"/>
          <p:cNvGrpSpPr/>
          <p:nvPr/>
        </p:nvGrpSpPr>
        <p:grpSpPr>
          <a:xfrm>
            <a:off x="2708017" y="214478"/>
            <a:ext cx="9909" cy="547802"/>
            <a:chOff x="2701193" y="252079"/>
            <a:chExt cx="9909" cy="547802"/>
          </a:xfrm>
        </p:grpSpPr>
        <p:cxnSp>
          <p:nvCxnSpPr>
            <p:cNvPr id="7" name="Прямая соединительная линия 6"/>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cxnSp>
        <p:nvCxnSpPr>
          <p:cNvPr id="12" name="Прямая со стрелкой 11"/>
          <p:cNvCxnSpPr/>
          <p:nvPr/>
        </p:nvCxnSpPr>
        <p:spPr>
          <a:xfrm flipV="1">
            <a:off x="1545" y="907960"/>
            <a:ext cx="12184016" cy="16184"/>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xmlns="" id="{489C268A-8433-F154-658D-27393DC21C73}"/>
              </a:ext>
            </a:extLst>
          </p:cNvPr>
          <p:cNvSpPr txBox="1"/>
          <p:nvPr/>
        </p:nvSpPr>
        <p:spPr>
          <a:xfrm>
            <a:off x="6183441" y="5647251"/>
            <a:ext cx="1661586" cy="523220"/>
          </a:xfrm>
          <a:prstGeom prst="rect">
            <a:avLst/>
          </a:prstGeom>
          <a:solidFill>
            <a:schemeClr val="accent3">
              <a:lumMod val="60000"/>
              <a:lumOff val="40000"/>
            </a:schemeClr>
          </a:solidFill>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Предложения комиссии</a:t>
            </a:r>
          </a:p>
        </p:txBody>
      </p:sp>
      <p:cxnSp>
        <p:nvCxnSpPr>
          <p:cNvPr id="23" name="Прямая со стрелкой 22">
            <a:extLst>
              <a:ext uri="{FF2B5EF4-FFF2-40B4-BE49-F238E27FC236}">
                <a16:creationId xmlns:a16="http://schemas.microsoft.com/office/drawing/2014/main" xmlns="" id="{C0F98198-80AA-0F53-FDF1-B5DF3D28E5D5}"/>
              </a:ext>
            </a:extLst>
          </p:cNvPr>
          <p:cNvCxnSpPr>
            <a:cxnSpLocks/>
            <a:stCxn id="40" idx="1"/>
            <a:endCxn id="43" idx="0"/>
          </p:cNvCxnSpPr>
          <p:nvPr/>
        </p:nvCxnSpPr>
        <p:spPr>
          <a:xfrm rot="10800000" flipV="1">
            <a:off x="3630294" y="2811687"/>
            <a:ext cx="1225601" cy="261693"/>
          </a:xfrm>
          <a:prstGeom prst="bentConnector2">
            <a:avLst/>
          </a:prstGeom>
          <a:ln w="22225">
            <a:solidFill>
              <a:schemeClr val="accent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24" name="Прямая со стрелкой 23">
            <a:extLst>
              <a:ext uri="{FF2B5EF4-FFF2-40B4-BE49-F238E27FC236}">
                <a16:creationId xmlns:a16="http://schemas.microsoft.com/office/drawing/2014/main" xmlns="" id="{6195703B-A83E-8A68-C29F-4C9C3FBE95B1}"/>
              </a:ext>
            </a:extLst>
          </p:cNvPr>
          <p:cNvCxnSpPr>
            <a:cxnSpLocks/>
            <a:stCxn id="39" idx="2"/>
            <a:endCxn id="40" idx="0"/>
          </p:cNvCxnSpPr>
          <p:nvPr/>
        </p:nvCxnSpPr>
        <p:spPr>
          <a:xfrm>
            <a:off x="6015763" y="2362559"/>
            <a:ext cx="0" cy="295240"/>
          </a:xfrm>
          <a:prstGeom prst="straightConnector1">
            <a:avLst/>
          </a:prstGeom>
          <a:ln>
            <a:solidFill>
              <a:schemeClr val="tx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31" name="TextBox 30">
            <a:extLst>
              <a:ext uri="{FF2B5EF4-FFF2-40B4-BE49-F238E27FC236}">
                <a16:creationId xmlns:a16="http://schemas.microsoft.com/office/drawing/2014/main" xmlns="" id="{76C8A5E3-E551-4A2C-0B65-CE20F02D3130}"/>
              </a:ext>
            </a:extLst>
          </p:cNvPr>
          <p:cNvSpPr txBox="1"/>
          <p:nvPr/>
        </p:nvSpPr>
        <p:spPr>
          <a:xfrm>
            <a:off x="6123481" y="3123997"/>
            <a:ext cx="4482059" cy="738664"/>
          </a:xfrm>
          <a:prstGeom prst="rect">
            <a:avLst/>
          </a:prstGeom>
          <a:ln w="22225">
            <a:solidFill>
              <a:schemeClr val="accent2"/>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lvl="0" algn="ctr">
              <a:defRPr/>
            </a:pPr>
            <a:r>
              <a:rPr lang="ru-RU" sz="1400" dirty="0">
                <a:solidFill>
                  <a:srgbClr val="FF0000"/>
                </a:solidFill>
                <a:latin typeface="Cambria" panose="02040503050406030204" pitchFamily="18" charset="0"/>
                <a:ea typeface="Cambria" panose="02040503050406030204" pitchFamily="18" charset="0"/>
              </a:rPr>
              <a:t>Заключение</a:t>
            </a:r>
            <a:r>
              <a:rPr lang="ru-RU" sz="1400" dirty="0">
                <a:solidFill>
                  <a:prstClr val="black"/>
                </a:solidFill>
                <a:latin typeface="Cambria" panose="02040503050406030204" pitchFamily="18" charset="0"/>
                <a:ea typeface="Cambria" panose="02040503050406030204" pitchFamily="18" charset="0"/>
              </a:rPr>
              <a:t>: </a:t>
            </a:r>
            <a:r>
              <a:rPr kumimoji="0" lang="ru-RU" sz="1400" b="0"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rPr>
              <a:t>Имеет </a:t>
            </a:r>
            <a:r>
              <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признаки </a:t>
            </a:r>
            <a:r>
              <a:rPr kumimoji="0" lang="ru-RU" sz="1400" b="0"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rPr>
              <a:t>обесценения</a:t>
            </a:r>
          </a:p>
          <a:p>
            <a:pPr lvl="0" algn="ctr">
              <a:defRPr/>
            </a:pPr>
            <a:r>
              <a:rPr lang="ru-RU" sz="1400" dirty="0" smtClean="0">
                <a:solidFill>
                  <a:srgbClr val="FF0000"/>
                </a:solidFill>
                <a:latin typeface="Cambria" panose="02040503050406030204" pitchFamily="18" charset="0"/>
                <a:ea typeface="Cambria" panose="02040503050406030204" pitchFamily="18" charset="0"/>
              </a:rPr>
              <a:t>Решение</a:t>
            </a:r>
            <a:r>
              <a:rPr lang="ru-RU" sz="1400" dirty="0">
                <a:solidFill>
                  <a:schemeClr val="tx1"/>
                </a:solidFill>
                <a:latin typeface="Cambria" panose="02040503050406030204" pitchFamily="18" charset="0"/>
                <a:ea typeface="Cambria" panose="02040503050406030204" pitchFamily="18" charset="0"/>
              </a:rPr>
              <a:t>:</a:t>
            </a:r>
            <a:r>
              <a:rPr lang="ru-RU" sz="1400" dirty="0">
                <a:solidFill>
                  <a:prstClr val="black"/>
                </a:solidFill>
                <a:latin typeface="Cambria" panose="02040503050406030204" pitchFamily="18" charset="0"/>
                <a:ea typeface="Cambria" panose="02040503050406030204" pitchFamily="18" charset="0"/>
              </a:rPr>
              <a:t> </a:t>
            </a:r>
            <a:r>
              <a:rPr lang="ru-RU" sz="1400" dirty="0" smtClean="0">
                <a:solidFill>
                  <a:prstClr val="black"/>
                </a:solidFill>
                <a:latin typeface="Cambria" panose="02040503050406030204" pitchFamily="18" charset="0"/>
                <a:ea typeface="Cambria" panose="02040503050406030204" pitchFamily="18" charset="0"/>
              </a:rPr>
              <a:t>Рассмотреть </a:t>
            </a:r>
            <a:r>
              <a:rPr lang="ru-RU" sz="1400" dirty="0">
                <a:solidFill>
                  <a:prstClr val="black"/>
                </a:solidFill>
                <a:latin typeface="Cambria" panose="02040503050406030204" pitchFamily="18" charset="0"/>
                <a:ea typeface="Cambria" panose="02040503050406030204" pitchFamily="18" charset="0"/>
              </a:rPr>
              <a:t>признаки </a:t>
            </a:r>
            <a:r>
              <a:rPr lang="ru-RU" sz="1400" dirty="0" smtClean="0">
                <a:solidFill>
                  <a:prstClr val="black"/>
                </a:solidFill>
                <a:latin typeface="Cambria" panose="02040503050406030204" pitchFamily="18" charset="0"/>
                <a:ea typeface="Cambria" panose="02040503050406030204" pitchFamily="18" charset="0"/>
              </a:rPr>
              <a:t>обесценивания в  </a:t>
            </a:r>
            <a:r>
              <a:rPr lang="ru-RU" sz="1400" dirty="0">
                <a:solidFill>
                  <a:prstClr val="black"/>
                </a:solidFill>
                <a:latin typeface="Cambria" panose="02040503050406030204" pitchFamily="18" charset="0"/>
                <a:ea typeface="Cambria" panose="02040503050406030204" pitchFamily="18" charset="0"/>
              </a:rPr>
              <a:t>соответствии с СГС «Обесценение</a:t>
            </a:r>
            <a:r>
              <a:rPr lang="ru-RU" sz="1400" dirty="0" smtClean="0">
                <a:solidFill>
                  <a:prstClr val="black"/>
                </a:solidFill>
                <a:latin typeface="Cambria" panose="02040503050406030204" pitchFamily="18" charset="0"/>
                <a:ea typeface="Cambria" panose="02040503050406030204" pitchFamily="18" charset="0"/>
              </a:rPr>
              <a:t>» </a:t>
            </a:r>
            <a:endPar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32" name="TextBox 31">
            <a:extLst>
              <a:ext uri="{FF2B5EF4-FFF2-40B4-BE49-F238E27FC236}">
                <a16:creationId xmlns:a16="http://schemas.microsoft.com/office/drawing/2014/main" xmlns="" id="{F1DD83A9-43BD-37D0-4823-91BE57CBC8BE}"/>
              </a:ext>
            </a:extLst>
          </p:cNvPr>
          <p:cNvSpPr txBox="1"/>
          <p:nvPr/>
        </p:nvSpPr>
        <p:spPr>
          <a:xfrm>
            <a:off x="1429411" y="4084291"/>
            <a:ext cx="4401763" cy="738664"/>
          </a:xfrm>
          <a:prstGeom prst="rect">
            <a:avLst/>
          </a:prstGeom>
          <a:ln w="22225">
            <a:solidFill>
              <a:schemeClr val="accent6"/>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lvl="0" algn="ctr">
              <a:defRPr/>
            </a:pPr>
            <a:r>
              <a:rPr lang="ru-RU" sz="1400" dirty="0">
                <a:solidFill>
                  <a:prstClr val="black"/>
                </a:solidFill>
                <a:latin typeface="Cambria" panose="02040503050406030204" pitchFamily="18" charset="0"/>
                <a:ea typeface="Cambria" panose="02040503050406030204" pitchFamily="18" charset="0"/>
              </a:rPr>
              <a:t>Решение о прекращении признания активами объектов нефинансовых </a:t>
            </a:r>
            <a:r>
              <a:rPr lang="ru-RU" sz="1400" dirty="0" smtClean="0">
                <a:solidFill>
                  <a:prstClr val="black"/>
                </a:solidFill>
                <a:latin typeface="Cambria" panose="02040503050406030204" pitchFamily="18" charset="0"/>
                <a:ea typeface="Cambria" panose="02040503050406030204" pitchFamily="18" charset="0"/>
              </a:rPr>
              <a:t>активов </a:t>
            </a:r>
            <a:r>
              <a:rPr lang="ru-RU" sz="1400" dirty="0">
                <a:solidFill>
                  <a:prstClr val="black"/>
                </a:solidFill>
                <a:latin typeface="Cambria" panose="02040503050406030204" pitchFamily="18" charset="0"/>
                <a:ea typeface="Cambria" panose="02040503050406030204" pitchFamily="18" charset="0"/>
              </a:rPr>
              <a:t>(ф. </a:t>
            </a:r>
            <a:r>
              <a:rPr lang="ru-RU" sz="1400" dirty="0" smtClean="0">
                <a:solidFill>
                  <a:prstClr val="black"/>
                </a:solidFill>
                <a:latin typeface="Cambria" panose="02040503050406030204" pitchFamily="18" charset="0"/>
                <a:ea typeface="Cambria" panose="02040503050406030204" pitchFamily="18" charset="0"/>
              </a:rPr>
              <a:t>0510440 </a:t>
            </a:r>
            <a:r>
              <a:rPr lang="ru-RU" sz="1400" dirty="0">
                <a:solidFill>
                  <a:prstClr val="black"/>
                </a:solidFill>
                <a:latin typeface="Cambria" panose="02040503050406030204" pitchFamily="18" charset="0"/>
                <a:ea typeface="Cambria" panose="02040503050406030204" pitchFamily="18" charset="0"/>
              </a:rPr>
              <a:t>– Приказ №</a:t>
            </a:r>
            <a:r>
              <a:rPr lang="ru-RU" sz="1400" dirty="0" smtClean="0">
                <a:solidFill>
                  <a:prstClr val="black"/>
                </a:solidFill>
                <a:latin typeface="Cambria" panose="02040503050406030204" pitchFamily="18" charset="0"/>
                <a:ea typeface="Cambria" panose="02040503050406030204" pitchFamily="18" charset="0"/>
              </a:rPr>
              <a:t>61н</a:t>
            </a:r>
            <a:r>
              <a:rPr lang="ru-RU" sz="1400" dirty="0">
                <a:solidFill>
                  <a:prstClr val="black"/>
                </a:solidFill>
                <a:latin typeface="Cambria" panose="02040503050406030204" pitchFamily="18" charset="0"/>
                <a:ea typeface="Cambria" panose="02040503050406030204" pitchFamily="18" charset="0"/>
              </a:rPr>
              <a:t>. </a:t>
            </a:r>
            <a:r>
              <a:rPr lang="ru-RU" sz="1400" b="1" dirty="0">
                <a:solidFill>
                  <a:schemeClr val="accent6">
                    <a:lumMod val="75000"/>
                  </a:schemeClr>
                </a:solidFill>
                <a:latin typeface="Cambria" panose="02040503050406030204" pitchFamily="18" charset="0"/>
                <a:ea typeface="Cambria" panose="02040503050406030204" pitchFamily="18" charset="0"/>
              </a:rPr>
              <a:t>Реализовано</a:t>
            </a:r>
            <a:r>
              <a:rPr lang="ru-RU" sz="1400" dirty="0">
                <a:solidFill>
                  <a:prstClr val="black"/>
                </a:solidFill>
                <a:latin typeface="Cambria" panose="02040503050406030204" pitchFamily="18" charset="0"/>
                <a:ea typeface="Cambria" panose="02040503050406030204" pitchFamily="18" charset="0"/>
              </a:rPr>
              <a:t>) </a:t>
            </a:r>
            <a:endPar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cxnSp>
        <p:nvCxnSpPr>
          <p:cNvPr id="33" name="Прямая со стрелкой 32">
            <a:extLst>
              <a:ext uri="{FF2B5EF4-FFF2-40B4-BE49-F238E27FC236}">
                <a16:creationId xmlns:a16="http://schemas.microsoft.com/office/drawing/2014/main" xmlns="" id="{93CF9AF5-ABC2-0EB0-605E-AE7F90FF83E4}"/>
              </a:ext>
            </a:extLst>
          </p:cNvPr>
          <p:cNvCxnSpPr>
            <a:cxnSpLocks/>
            <a:stCxn id="43" idx="2"/>
            <a:endCxn id="32" idx="0"/>
          </p:cNvCxnSpPr>
          <p:nvPr/>
        </p:nvCxnSpPr>
        <p:spPr>
          <a:xfrm>
            <a:off x="3630293" y="3812045"/>
            <a:ext cx="0" cy="272246"/>
          </a:xfrm>
          <a:prstGeom prst="straightConnector1">
            <a:avLst/>
          </a:prstGeom>
          <a:ln w="22225">
            <a:solidFill>
              <a:schemeClr val="accent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xmlns="" id="{026C9CE5-C84E-AADE-FDC2-90E1A79165DB}"/>
              </a:ext>
            </a:extLst>
          </p:cNvPr>
          <p:cNvSpPr txBox="1"/>
          <p:nvPr/>
        </p:nvSpPr>
        <p:spPr>
          <a:xfrm>
            <a:off x="1429411" y="5109020"/>
            <a:ext cx="4401763" cy="1600438"/>
          </a:xfrm>
          <a:prstGeom prst="rect">
            <a:avLst/>
          </a:prstGeom>
          <a:ln w="22225">
            <a:solidFill>
              <a:schemeClr val="accent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Выбытие с балансового учета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Дт</a:t>
            </a:r>
            <a:r>
              <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040110172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Кт</a:t>
            </a:r>
            <a:r>
              <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010000000         </a:t>
            </a:r>
            <a:r>
              <a:rPr kumimoji="0" lang="ru-RU" sz="1400" b="0"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rPr>
              <a:t>      </a:t>
            </a:r>
            <a:r>
              <a:rPr kumimoji="0" lang="ru-RU" sz="1400" b="0" i="0" u="none" strike="noStrike" kern="1200" cap="none" spc="0" normalizeH="0" baseline="0" noProof="0" dirty="0" err="1" smtClean="0">
                <a:ln>
                  <a:noFill/>
                </a:ln>
                <a:solidFill>
                  <a:prstClr val="black"/>
                </a:solidFill>
                <a:effectLst/>
                <a:uLnTx/>
                <a:uFillTx/>
                <a:latin typeface="Cambria" panose="02040503050406030204" pitchFamily="18" charset="0"/>
                <a:ea typeface="Cambria" panose="02040503050406030204" pitchFamily="18" charset="0"/>
              </a:rPr>
              <a:t>Дт</a:t>
            </a:r>
            <a:r>
              <a:rPr kumimoji="0" lang="ru-RU" sz="1400" b="0"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rPr>
              <a:t> </a:t>
            </a:r>
            <a:r>
              <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010400000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Дт</a:t>
            </a:r>
            <a:r>
              <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011400000</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Одновременно  увеличение 02 з/</a:t>
            </a:r>
            <a:r>
              <a:rPr kumimoji="0" lang="ru-RU" sz="14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сч</a:t>
            </a:r>
            <a:endPar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ru-RU" sz="1400" dirty="0">
                <a:solidFill>
                  <a:prstClr val="black"/>
                </a:solidFill>
                <a:latin typeface="Cambria" panose="02040503050406030204" pitchFamily="18" charset="0"/>
                <a:ea typeface="Cambria" panose="02040503050406030204" pitchFamily="18" charset="0"/>
              </a:rPr>
              <a:t>Продолжает учитываться на забалансовом счете</a:t>
            </a:r>
            <a:endPar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35" name="TextBox 34">
            <a:extLst>
              <a:ext uri="{FF2B5EF4-FFF2-40B4-BE49-F238E27FC236}">
                <a16:creationId xmlns:a16="http://schemas.microsoft.com/office/drawing/2014/main" xmlns="" id="{5E3A101D-A5A2-BF75-E302-F1D1B1730689}"/>
              </a:ext>
            </a:extLst>
          </p:cNvPr>
          <p:cNvSpPr txBox="1"/>
          <p:nvPr/>
        </p:nvSpPr>
        <p:spPr>
          <a:xfrm>
            <a:off x="6123481" y="4100052"/>
            <a:ext cx="4482059" cy="523220"/>
          </a:xfrm>
          <a:prstGeom prst="rect">
            <a:avLst/>
          </a:prstGeom>
          <a:ln w="22225">
            <a:solidFill>
              <a:schemeClr val="accent6"/>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Комиссия рассматривает признаки в  соответствии с СГС «Обесценение»</a:t>
            </a:r>
          </a:p>
        </p:txBody>
      </p:sp>
      <p:cxnSp>
        <p:nvCxnSpPr>
          <p:cNvPr id="36" name="Прямая со стрелкой 35">
            <a:extLst>
              <a:ext uri="{FF2B5EF4-FFF2-40B4-BE49-F238E27FC236}">
                <a16:creationId xmlns:a16="http://schemas.microsoft.com/office/drawing/2014/main" xmlns="" id="{54357715-D284-32B2-3E76-58A59C45EBE9}"/>
              </a:ext>
            </a:extLst>
          </p:cNvPr>
          <p:cNvCxnSpPr>
            <a:cxnSpLocks/>
            <a:stCxn id="32" idx="2"/>
            <a:endCxn id="34" idx="0"/>
          </p:cNvCxnSpPr>
          <p:nvPr/>
        </p:nvCxnSpPr>
        <p:spPr>
          <a:xfrm>
            <a:off x="3630293" y="4822955"/>
            <a:ext cx="0" cy="286065"/>
          </a:xfrm>
          <a:prstGeom prst="straightConnector1">
            <a:avLst/>
          </a:prstGeom>
          <a:ln w="22225">
            <a:solidFill>
              <a:schemeClr val="accent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37" name="Прямая со стрелкой 36">
            <a:extLst>
              <a:ext uri="{FF2B5EF4-FFF2-40B4-BE49-F238E27FC236}">
                <a16:creationId xmlns:a16="http://schemas.microsoft.com/office/drawing/2014/main" xmlns="" id="{E27549CD-8171-8A72-DA02-67173106ECDE}"/>
              </a:ext>
            </a:extLst>
          </p:cNvPr>
          <p:cNvCxnSpPr>
            <a:cxnSpLocks/>
            <a:stCxn id="31" idx="2"/>
            <a:endCxn id="35" idx="0"/>
          </p:cNvCxnSpPr>
          <p:nvPr/>
        </p:nvCxnSpPr>
        <p:spPr>
          <a:xfrm>
            <a:off x="8364511" y="3862661"/>
            <a:ext cx="0" cy="237391"/>
          </a:xfrm>
          <a:prstGeom prst="straightConnector1">
            <a:avLst/>
          </a:prstGeom>
          <a:ln w="22225">
            <a:solidFill>
              <a:schemeClr val="accent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38" name="Стрелка: вниз 32">
            <a:extLst>
              <a:ext uri="{FF2B5EF4-FFF2-40B4-BE49-F238E27FC236}">
                <a16:creationId xmlns:a16="http://schemas.microsoft.com/office/drawing/2014/main" xmlns="" id="{B29F7AE2-7F5E-C521-7181-A1193A4F8B91}"/>
              </a:ext>
            </a:extLst>
          </p:cNvPr>
          <p:cNvSpPr/>
          <p:nvPr/>
        </p:nvSpPr>
        <p:spPr>
          <a:xfrm>
            <a:off x="5753039" y="1343844"/>
            <a:ext cx="525445" cy="710937"/>
          </a:xfrm>
          <a:prstGeom prst="downArrow">
            <a:avLst/>
          </a:prstGeom>
          <a:ln w="22225">
            <a:solidFill>
              <a:schemeClr val="accent1"/>
            </a:solidFill>
            <a:prstDash val="dash"/>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9" name="TextBox 38">
            <a:extLst>
              <a:ext uri="{FF2B5EF4-FFF2-40B4-BE49-F238E27FC236}">
                <a16:creationId xmlns:a16="http://schemas.microsoft.com/office/drawing/2014/main" xmlns="" id="{979589FF-B64E-D82A-E155-CE5A9E538F11}"/>
              </a:ext>
            </a:extLst>
          </p:cNvPr>
          <p:cNvSpPr txBox="1"/>
          <p:nvPr/>
        </p:nvSpPr>
        <p:spPr>
          <a:xfrm>
            <a:off x="1688312" y="2054782"/>
            <a:ext cx="8654901" cy="307777"/>
          </a:xfrm>
          <a:prstGeom prst="rect">
            <a:avLst/>
          </a:prstGeom>
          <a:ln w="22225">
            <a:solidFill>
              <a:schemeClr val="accent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Р.3 Качественные отклонения (признаки не соответствия  условиям актива,  обесценения</a:t>
            </a:r>
          </a:p>
        </p:txBody>
      </p:sp>
      <p:sp>
        <p:nvSpPr>
          <p:cNvPr id="40" name="TextBox 39">
            <a:extLst>
              <a:ext uri="{FF2B5EF4-FFF2-40B4-BE49-F238E27FC236}">
                <a16:creationId xmlns:a16="http://schemas.microsoft.com/office/drawing/2014/main" xmlns="" id="{728763D7-6EF9-D92E-C4A4-158DFCCDDA0C}"/>
              </a:ext>
            </a:extLst>
          </p:cNvPr>
          <p:cNvSpPr txBox="1"/>
          <p:nvPr/>
        </p:nvSpPr>
        <p:spPr>
          <a:xfrm>
            <a:off x="4855894" y="2657799"/>
            <a:ext cx="2319737" cy="307777"/>
          </a:xfrm>
          <a:prstGeom prst="rect">
            <a:avLst/>
          </a:prstGeom>
          <a:ln w="22225">
            <a:solidFill>
              <a:schemeClr val="accent1"/>
            </a:solidFill>
          </a:ln>
        </p:spPr>
        <p:style>
          <a:lnRef idx="2">
            <a:schemeClr val="accent1"/>
          </a:lnRef>
          <a:fillRef idx="1">
            <a:schemeClr val="lt1"/>
          </a:fillRef>
          <a:effectRef idx="0">
            <a:schemeClr val="accent1"/>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rPr>
              <a:t>Решение комиссии в Акте</a:t>
            </a:r>
            <a:endPar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cxnSp>
        <p:nvCxnSpPr>
          <p:cNvPr id="41" name="Прямая со стрелкой 40">
            <a:extLst>
              <a:ext uri="{FF2B5EF4-FFF2-40B4-BE49-F238E27FC236}">
                <a16:creationId xmlns:a16="http://schemas.microsoft.com/office/drawing/2014/main" xmlns="" id="{FC501D56-D2ED-BA07-8A97-725F6F495A56}"/>
              </a:ext>
            </a:extLst>
          </p:cNvPr>
          <p:cNvCxnSpPr>
            <a:cxnSpLocks/>
            <a:stCxn id="40" idx="3"/>
            <a:endCxn id="31" idx="0"/>
          </p:cNvCxnSpPr>
          <p:nvPr/>
        </p:nvCxnSpPr>
        <p:spPr>
          <a:xfrm>
            <a:off x="7175631" y="2811688"/>
            <a:ext cx="1188880" cy="312309"/>
          </a:xfrm>
          <a:prstGeom prst="bentConnector2">
            <a:avLst/>
          </a:prstGeom>
          <a:ln w="22225">
            <a:solidFill>
              <a:schemeClr val="accent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42" name="Правая фигурная скобка 41">
            <a:extLst>
              <a:ext uri="{FF2B5EF4-FFF2-40B4-BE49-F238E27FC236}">
                <a16:creationId xmlns:a16="http://schemas.microsoft.com/office/drawing/2014/main" xmlns="" id="{1A2F5D5B-52E5-93C8-A33D-2E877C2EB995}"/>
              </a:ext>
            </a:extLst>
          </p:cNvPr>
          <p:cNvSpPr/>
          <p:nvPr/>
        </p:nvSpPr>
        <p:spPr>
          <a:xfrm>
            <a:off x="2608972" y="5371695"/>
            <a:ext cx="444765" cy="661924"/>
          </a:xfrm>
          <a:prstGeom prst="rightBrace">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4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43" name="TextBox 42">
            <a:extLst>
              <a:ext uri="{FF2B5EF4-FFF2-40B4-BE49-F238E27FC236}">
                <a16:creationId xmlns:a16="http://schemas.microsoft.com/office/drawing/2014/main" xmlns="" id="{40830942-A3CF-0AB2-4E06-1B2D9ED341D5}"/>
              </a:ext>
            </a:extLst>
          </p:cNvPr>
          <p:cNvSpPr txBox="1"/>
          <p:nvPr/>
        </p:nvSpPr>
        <p:spPr>
          <a:xfrm>
            <a:off x="1429411" y="3073381"/>
            <a:ext cx="4401763" cy="738664"/>
          </a:xfrm>
          <a:prstGeom prst="rect">
            <a:avLst/>
          </a:prstGeom>
          <a:ln w="22225">
            <a:solidFill>
              <a:schemeClr val="accent2"/>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smtClean="0">
                <a:ln>
                  <a:noFill/>
                </a:ln>
                <a:solidFill>
                  <a:srgbClr val="FF0000"/>
                </a:solidFill>
                <a:effectLst/>
                <a:uLnTx/>
                <a:uFillTx/>
                <a:latin typeface="Cambria" panose="02040503050406030204" pitchFamily="18" charset="0"/>
                <a:ea typeface="Cambria" panose="02040503050406030204" pitchFamily="18" charset="0"/>
              </a:rPr>
              <a:t>Заключение</a:t>
            </a:r>
            <a:r>
              <a:rPr kumimoji="0" lang="ru-RU" sz="1400" b="0"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rPr>
              <a:t>:</a:t>
            </a:r>
            <a:r>
              <a:rPr kumimoji="0" lang="ru-RU" sz="1400" b="0" i="0" u="none" strike="noStrike" kern="1200" cap="none" spc="0" normalizeH="0" noProof="0" dirty="0" smtClean="0">
                <a:ln>
                  <a:noFill/>
                </a:ln>
                <a:solidFill>
                  <a:prstClr val="black"/>
                </a:solidFill>
                <a:effectLst/>
                <a:uLnTx/>
                <a:uFillTx/>
                <a:latin typeface="Cambria" panose="02040503050406030204" pitchFamily="18" charset="0"/>
                <a:ea typeface="Cambria" panose="02040503050406030204" pitchFamily="18" charset="0"/>
              </a:rPr>
              <a:t> </a:t>
            </a:r>
            <a:r>
              <a:rPr kumimoji="0" lang="ru-RU" sz="1400" b="0"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rPr>
              <a:t>Имеет </a:t>
            </a:r>
            <a:r>
              <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признаки несоответствия критериям  </a:t>
            </a:r>
            <a:r>
              <a:rPr kumimoji="0" lang="ru-RU" sz="1400" b="0"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rPr>
              <a:t>актива</a:t>
            </a:r>
          </a:p>
          <a:p>
            <a:pPr marL="0" marR="0" lvl="0" indent="0" algn="ctr" defTabSz="914400" rtl="0" eaLnBrk="1" fontAlgn="auto" latinLnBrk="0" hangingPunct="1">
              <a:lnSpc>
                <a:spcPct val="100000"/>
              </a:lnSpc>
              <a:spcBef>
                <a:spcPts val="0"/>
              </a:spcBef>
              <a:spcAft>
                <a:spcPts val="0"/>
              </a:spcAft>
              <a:buClrTx/>
              <a:buSzTx/>
              <a:buFontTx/>
              <a:buNone/>
              <a:tabLst/>
              <a:defRPr/>
            </a:pPr>
            <a:r>
              <a:rPr lang="ru-RU" sz="1400" dirty="0" smtClean="0">
                <a:solidFill>
                  <a:srgbClr val="FF0000"/>
                </a:solidFill>
                <a:latin typeface="Cambria" panose="02040503050406030204" pitchFamily="18" charset="0"/>
                <a:ea typeface="Cambria" panose="02040503050406030204" pitchFamily="18" charset="0"/>
              </a:rPr>
              <a:t>Решение</a:t>
            </a:r>
            <a:r>
              <a:rPr lang="ru-RU" sz="1400" dirty="0" smtClean="0">
                <a:solidFill>
                  <a:prstClr val="black"/>
                </a:solidFill>
                <a:latin typeface="Cambria" panose="02040503050406030204" pitchFamily="18" charset="0"/>
                <a:ea typeface="Cambria" panose="02040503050406030204" pitchFamily="18" charset="0"/>
              </a:rPr>
              <a:t>: Списать и утилизировать</a:t>
            </a:r>
            <a:endPar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44" name="TextBox 43">
            <a:extLst>
              <a:ext uri="{FF2B5EF4-FFF2-40B4-BE49-F238E27FC236}">
                <a16:creationId xmlns:a16="http://schemas.microsoft.com/office/drawing/2014/main" xmlns="" id="{18C24300-83AE-56F8-949A-ADB13891CD31}"/>
              </a:ext>
            </a:extLst>
          </p:cNvPr>
          <p:cNvSpPr txBox="1"/>
          <p:nvPr/>
        </p:nvSpPr>
        <p:spPr>
          <a:xfrm>
            <a:off x="8961519" y="5754973"/>
            <a:ext cx="1554882" cy="307777"/>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Реализовать</a:t>
            </a:r>
          </a:p>
        </p:txBody>
      </p:sp>
      <p:sp>
        <p:nvSpPr>
          <p:cNvPr id="45" name="TextBox 44">
            <a:extLst>
              <a:ext uri="{FF2B5EF4-FFF2-40B4-BE49-F238E27FC236}">
                <a16:creationId xmlns:a16="http://schemas.microsoft.com/office/drawing/2014/main" xmlns="" id="{21B95AB8-E4B0-7CA7-0E32-8F2B6F94CF60}"/>
              </a:ext>
            </a:extLst>
          </p:cNvPr>
          <p:cNvSpPr txBox="1"/>
          <p:nvPr/>
        </p:nvSpPr>
        <p:spPr>
          <a:xfrm>
            <a:off x="8961519" y="5293308"/>
            <a:ext cx="1550144" cy="307777"/>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Списать </a:t>
            </a:r>
          </a:p>
        </p:txBody>
      </p:sp>
      <p:sp>
        <p:nvSpPr>
          <p:cNvPr id="52" name="TextBox 51">
            <a:extLst>
              <a:ext uri="{FF2B5EF4-FFF2-40B4-BE49-F238E27FC236}">
                <a16:creationId xmlns:a16="http://schemas.microsoft.com/office/drawing/2014/main" xmlns="" id="{D28BDDB6-32E7-60C7-FE64-D31E95737BE0}"/>
              </a:ext>
            </a:extLst>
          </p:cNvPr>
          <p:cNvSpPr txBox="1"/>
          <p:nvPr/>
        </p:nvSpPr>
        <p:spPr>
          <a:xfrm>
            <a:off x="8961519" y="6216636"/>
            <a:ext cx="1531813" cy="307777"/>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Передать </a:t>
            </a:r>
          </a:p>
        </p:txBody>
      </p:sp>
      <p:cxnSp>
        <p:nvCxnSpPr>
          <p:cNvPr id="53" name="Прямая со стрелкой 52">
            <a:extLst>
              <a:ext uri="{FF2B5EF4-FFF2-40B4-BE49-F238E27FC236}">
                <a16:creationId xmlns:a16="http://schemas.microsoft.com/office/drawing/2014/main" xmlns="" id="{81F9B181-10E0-5BBB-D8FA-CC7E310C20CA}"/>
              </a:ext>
            </a:extLst>
          </p:cNvPr>
          <p:cNvCxnSpPr>
            <a:cxnSpLocks/>
            <a:stCxn id="34" idx="3"/>
            <a:endCxn id="22" idx="1"/>
          </p:cNvCxnSpPr>
          <p:nvPr/>
        </p:nvCxnSpPr>
        <p:spPr>
          <a:xfrm flipV="1">
            <a:off x="5831174" y="5908861"/>
            <a:ext cx="352267" cy="378"/>
          </a:xfrm>
          <a:prstGeom prst="straightConnector1">
            <a:avLst/>
          </a:prstGeom>
          <a:ln w="22225">
            <a:solidFill>
              <a:schemeClr val="accent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54" name="Прямая со стрелкой 53">
            <a:extLst>
              <a:ext uri="{FF2B5EF4-FFF2-40B4-BE49-F238E27FC236}">
                <a16:creationId xmlns:a16="http://schemas.microsoft.com/office/drawing/2014/main" xmlns="" id="{ABBEEE2A-24C5-71A5-17D4-3F1356AA1D21}"/>
              </a:ext>
            </a:extLst>
          </p:cNvPr>
          <p:cNvCxnSpPr>
            <a:cxnSpLocks/>
            <a:stCxn id="22" idx="3"/>
            <a:endCxn id="45" idx="1"/>
          </p:cNvCxnSpPr>
          <p:nvPr/>
        </p:nvCxnSpPr>
        <p:spPr>
          <a:xfrm flipV="1">
            <a:off x="7845027" y="5447197"/>
            <a:ext cx="1116492" cy="461664"/>
          </a:xfrm>
          <a:prstGeom prst="bentConnector3">
            <a:avLst>
              <a:gd name="adj1" fmla="val 50000"/>
            </a:avLst>
          </a:prstGeom>
          <a:ln w="22225">
            <a:solidFill>
              <a:schemeClr val="accent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55" name="Прямая со стрелкой 54">
            <a:extLst>
              <a:ext uri="{FF2B5EF4-FFF2-40B4-BE49-F238E27FC236}">
                <a16:creationId xmlns:a16="http://schemas.microsoft.com/office/drawing/2014/main" xmlns="" id="{0EE7A4DE-A425-8320-0C02-89FEB191F58D}"/>
              </a:ext>
            </a:extLst>
          </p:cNvPr>
          <p:cNvCxnSpPr>
            <a:cxnSpLocks/>
            <a:stCxn id="22" idx="3"/>
            <a:endCxn id="44" idx="1"/>
          </p:cNvCxnSpPr>
          <p:nvPr/>
        </p:nvCxnSpPr>
        <p:spPr>
          <a:xfrm>
            <a:off x="7845027" y="5908861"/>
            <a:ext cx="1116492" cy="1"/>
          </a:xfrm>
          <a:prstGeom prst="bentConnector3">
            <a:avLst>
              <a:gd name="adj1" fmla="val 50000"/>
            </a:avLst>
          </a:prstGeom>
          <a:ln w="22225">
            <a:solidFill>
              <a:schemeClr val="accent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56" name="Прямая со стрелкой 55">
            <a:extLst>
              <a:ext uri="{FF2B5EF4-FFF2-40B4-BE49-F238E27FC236}">
                <a16:creationId xmlns:a16="http://schemas.microsoft.com/office/drawing/2014/main" xmlns="" id="{5567E82E-4C90-6DDB-74A1-7E2AD86F38BE}"/>
              </a:ext>
            </a:extLst>
          </p:cNvPr>
          <p:cNvCxnSpPr>
            <a:cxnSpLocks/>
            <a:stCxn id="22" idx="3"/>
            <a:endCxn id="52" idx="1"/>
          </p:cNvCxnSpPr>
          <p:nvPr/>
        </p:nvCxnSpPr>
        <p:spPr>
          <a:xfrm>
            <a:off x="7845027" y="5908861"/>
            <a:ext cx="1116492" cy="461664"/>
          </a:xfrm>
          <a:prstGeom prst="bentConnector3">
            <a:avLst>
              <a:gd name="adj1" fmla="val 50000"/>
            </a:avLst>
          </a:prstGeom>
          <a:ln w="22225">
            <a:solidFill>
              <a:schemeClr val="accent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46" name="TextBox 45">
            <a:extLst>
              <a:ext uri="{FF2B5EF4-FFF2-40B4-BE49-F238E27FC236}">
                <a16:creationId xmlns:a16="http://schemas.microsoft.com/office/drawing/2014/main" xmlns="" id="{76C8A5E3-E551-4A2C-0B65-CE20F02D3130}"/>
              </a:ext>
            </a:extLst>
          </p:cNvPr>
          <p:cNvSpPr txBox="1"/>
          <p:nvPr/>
        </p:nvSpPr>
        <p:spPr>
          <a:xfrm>
            <a:off x="9268097" y="951737"/>
            <a:ext cx="2762795" cy="307777"/>
          </a:xfrm>
          <a:prstGeom prst="rect">
            <a:avLst/>
          </a:prstGeom>
          <a:ln w="22225">
            <a:solidFill>
              <a:schemeClr val="accent2"/>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lvl="0" algn="ctr">
              <a:defRPr/>
            </a:pPr>
            <a:r>
              <a:rPr lang="ru-RU" sz="1400" dirty="0" smtClean="0">
                <a:solidFill>
                  <a:schemeClr val="tx1"/>
                </a:solidFill>
                <a:latin typeface="Cambria" panose="02040503050406030204" pitchFamily="18" charset="0"/>
                <a:ea typeface="Cambria" panose="02040503050406030204" pitchFamily="18" charset="0"/>
              </a:rPr>
              <a:t>Инвентаризационная комиссия</a:t>
            </a:r>
            <a:endParaRPr kumimoji="0" lang="ru-RU" sz="1400" b="0" i="0" u="none" strike="noStrike" kern="1200" cap="none" spc="0" normalizeH="0" baseline="0" noProof="0" dirty="0">
              <a:ln>
                <a:noFill/>
              </a:ln>
              <a:solidFill>
                <a:schemeClr val="tx1"/>
              </a:solidFill>
              <a:effectLst/>
              <a:uLnTx/>
              <a:uFillTx/>
              <a:latin typeface="Cambria" panose="02040503050406030204" pitchFamily="18" charset="0"/>
              <a:ea typeface="Cambria" panose="02040503050406030204" pitchFamily="18" charset="0"/>
            </a:endParaRPr>
          </a:p>
        </p:txBody>
      </p:sp>
      <p:sp>
        <p:nvSpPr>
          <p:cNvPr id="47" name="TextBox 46">
            <a:extLst>
              <a:ext uri="{FF2B5EF4-FFF2-40B4-BE49-F238E27FC236}">
                <a16:creationId xmlns:a16="http://schemas.microsoft.com/office/drawing/2014/main" xmlns="" id="{76C8A5E3-E551-4A2C-0B65-CE20F02D3130}"/>
              </a:ext>
            </a:extLst>
          </p:cNvPr>
          <p:cNvSpPr txBox="1"/>
          <p:nvPr/>
        </p:nvSpPr>
        <p:spPr>
          <a:xfrm>
            <a:off x="9268097" y="1332733"/>
            <a:ext cx="2762795" cy="523220"/>
          </a:xfrm>
          <a:prstGeom prst="rect">
            <a:avLst/>
          </a:prstGeom>
          <a:ln w="22225">
            <a:solidFill>
              <a:schemeClr val="accent6"/>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lvl="0" algn="ctr">
              <a:defRPr/>
            </a:pPr>
            <a:r>
              <a:rPr lang="ru-RU" sz="1400" dirty="0" smtClean="0">
                <a:solidFill>
                  <a:schemeClr val="tx1"/>
                </a:solidFill>
                <a:latin typeface="Cambria" panose="02040503050406030204" pitchFamily="18" charset="0"/>
                <a:ea typeface="Cambria" panose="02040503050406030204" pitchFamily="18" charset="0"/>
              </a:rPr>
              <a:t>Комиссия по поступлению/выбытию</a:t>
            </a:r>
            <a:endParaRPr kumimoji="0" lang="ru-RU" sz="1400" b="0" i="0" u="none" strike="noStrike" kern="1200" cap="none" spc="0" normalizeH="0" baseline="0" noProof="0" dirty="0">
              <a:ln>
                <a:noFill/>
              </a:ln>
              <a:solidFill>
                <a:schemeClr val="tx1"/>
              </a:solidFill>
              <a:effectLst/>
              <a:uLnTx/>
              <a:uFillTx/>
              <a:latin typeface="Cambria" panose="02040503050406030204" pitchFamily="18" charset="0"/>
              <a:ea typeface="Cambria" panose="02040503050406030204" pitchFamily="18" charset="0"/>
            </a:endParaRPr>
          </a:p>
        </p:txBody>
      </p:sp>
      <p:grpSp>
        <p:nvGrpSpPr>
          <p:cNvPr id="48" name="Группа 47"/>
          <p:cNvGrpSpPr/>
          <p:nvPr/>
        </p:nvGrpSpPr>
        <p:grpSpPr>
          <a:xfrm>
            <a:off x="94919" y="69092"/>
            <a:ext cx="2281366" cy="749490"/>
            <a:chOff x="69947" y="50611"/>
            <a:chExt cx="2557465" cy="838389"/>
          </a:xfrm>
        </p:grpSpPr>
        <p:pic>
          <p:nvPicPr>
            <p:cNvPr id="49" name="Рисунок 48" descr="Межрегиональное бухгалтерское УФК"/>
            <p:cNvPicPr/>
            <p:nvPr/>
          </p:nvPicPr>
          <p:blipFill rotWithShape="1">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b="20714"/>
            <a:stretch/>
          </p:blipFill>
          <p:spPr bwMode="auto">
            <a:xfrm>
              <a:off x="69947" y="50611"/>
              <a:ext cx="857370" cy="838389"/>
            </a:xfrm>
            <a:prstGeom prst="rect">
              <a:avLst/>
            </a:prstGeom>
            <a:noFill/>
            <a:ln>
              <a:noFill/>
            </a:ln>
          </p:spPr>
        </p:pic>
        <p:pic>
          <p:nvPicPr>
            <p:cNvPr id="50" name="Рисунок 49" descr="Межрегиональное бухгалтерское УФК"/>
            <p:cNvPicPr/>
            <p:nvPr/>
          </p:nvPicPr>
          <p:blipFill rotWithShape="1">
            <a:blip r:embed="rId4">
              <a:duotone>
                <a:schemeClr val="accent1">
                  <a:shade val="45000"/>
                  <a:satMod val="135000"/>
                </a:schemeClr>
                <a:prstClr val="white"/>
              </a:duotone>
              <a:extLst>
                <a:ext uri="{28A0092B-C50C-407E-A947-70E740481C1C}">
                  <a14:useLocalDpi xmlns:a14="http://schemas.microsoft.com/office/drawing/2010/main" val="0"/>
                </a:ext>
              </a:extLst>
            </a:blip>
            <a:srcRect t="78385"/>
            <a:stretch/>
          </p:blipFill>
          <p:spPr bwMode="auto">
            <a:xfrm>
              <a:off x="912673" y="257261"/>
              <a:ext cx="1714739" cy="457124"/>
            </a:xfrm>
            <a:prstGeom prst="rect">
              <a:avLst/>
            </a:prstGeom>
            <a:noFill/>
            <a:ln>
              <a:noFill/>
            </a:ln>
          </p:spPr>
        </p:pic>
      </p:grpSp>
    </p:spTree>
    <p:extLst>
      <p:ext uri="{BB962C8B-B14F-4D97-AF65-F5344CB8AC3E}">
        <p14:creationId xmlns:p14="http://schemas.microsoft.com/office/powerpoint/2010/main" val="290073995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1"/>
          <p:cNvSpPr txBox="1">
            <a:spLocks/>
          </p:cNvSpPr>
          <p:nvPr/>
        </p:nvSpPr>
        <p:spPr>
          <a:xfrm>
            <a:off x="2956220" y="43924"/>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anose="02040503050406030204" pitchFamily="18" charset="0"/>
                <a:ea typeface="Cambria" panose="02040503050406030204" pitchFamily="18" charset="0"/>
                <a:cs typeface="Times New Roman" panose="02020603050405020304" pitchFamily="18" charset="0"/>
              </a:rPr>
              <a:t>Инвентаризация дебиторской и кредиторской задолженности</a:t>
            </a:r>
            <a:endParaRPr lang="ru-RU" sz="2000" dirty="0">
              <a:solidFill>
                <a:schemeClr val="accent5">
                  <a:lumMod val="75000"/>
                </a:schemeClr>
              </a:solidFill>
              <a:latin typeface="Cambria" panose="02040503050406030204" pitchFamily="18" charset="0"/>
              <a:ea typeface="Cambria" panose="02040503050406030204" pitchFamily="18" charset="0"/>
              <a:cs typeface="Times New Roman" panose="02020603050405020304" pitchFamily="18" charset="0"/>
            </a:endParaRPr>
          </a:p>
        </p:txBody>
      </p:sp>
      <p:grpSp>
        <p:nvGrpSpPr>
          <p:cNvPr id="6" name="Группа 5"/>
          <p:cNvGrpSpPr/>
          <p:nvPr/>
        </p:nvGrpSpPr>
        <p:grpSpPr>
          <a:xfrm>
            <a:off x="2708017" y="214478"/>
            <a:ext cx="9909" cy="547802"/>
            <a:chOff x="2701193" y="252079"/>
            <a:chExt cx="9909" cy="547802"/>
          </a:xfrm>
        </p:grpSpPr>
        <p:cxnSp>
          <p:nvCxnSpPr>
            <p:cNvPr id="7" name="Прямая соединительная линия 6"/>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cxnSp>
        <p:nvCxnSpPr>
          <p:cNvPr id="12" name="Прямая со стрелкой 11"/>
          <p:cNvCxnSpPr/>
          <p:nvPr/>
        </p:nvCxnSpPr>
        <p:spPr>
          <a:xfrm>
            <a:off x="1545" y="912557"/>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xmlns="" id="{91E015F9-DCAB-4768-B27D-51EE331791F0}"/>
              </a:ext>
            </a:extLst>
          </p:cNvPr>
          <p:cNvSpPr txBox="1"/>
          <p:nvPr/>
        </p:nvSpPr>
        <p:spPr>
          <a:xfrm>
            <a:off x="694492" y="1733641"/>
            <a:ext cx="6446118" cy="523220"/>
          </a:xfrm>
          <a:prstGeom prst="rect">
            <a:avLst/>
          </a:prstGeom>
          <a:solidFill>
            <a:schemeClr val="accent3">
              <a:lumMod val="20000"/>
              <a:lumOff val="80000"/>
            </a:schemeClr>
          </a:solidFill>
          <a:ln w="25400"/>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ru-RU"/>
            </a:defPPr>
            <a:lvl1pPr lvl="0">
              <a:defRPr kumimoji="0" sz="1600" b="0" i="0" u="none" strike="noStrike" cap="none" spc="0" normalizeH="0" baseline="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defRPr>
            </a:lvl1pPr>
          </a:lstStyle>
          <a:p>
            <a:pPr algn="ctr"/>
            <a:r>
              <a:rPr lang="ru-RU" sz="1400" dirty="0"/>
              <a:t>Инвентаризационная опись расчетов по поступлениям</a:t>
            </a:r>
          </a:p>
          <a:p>
            <a:pPr algn="ctr"/>
            <a:r>
              <a:rPr lang="ru-RU" sz="1400" dirty="0"/>
              <a:t>(ф. 0504091) Приказ №52н. </a:t>
            </a:r>
          </a:p>
        </p:txBody>
      </p:sp>
      <p:sp>
        <p:nvSpPr>
          <p:cNvPr id="49" name="TextBox 48">
            <a:extLst>
              <a:ext uri="{FF2B5EF4-FFF2-40B4-BE49-F238E27FC236}">
                <a16:creationId xmlns:a16="http://schemas.microsoft.com/office/drawing/2014/main" xmlns="" id="{1DCD9AA1-BEC8-4E69-8B6A-76A3839C38A6}"/>
              </a:ext>
            </a:extLst>
          </p:cNvPr>
          <p:cNvSpPr txBox="1"/>
          <p:nvPr/>
        </p:nvSpPr>
        <p:spPr>
          <a:xfrm>
            <a:off x="704192" y="3111616"/>
            <a:ext cx="6446119" cy="307777"/>
          </a:xfrm>
          <a:prstGeom prst="rect">
            <a:avLst/>
          </a:prstGeom>
          <a:solidFill>
            <a:srgbClr val="FFFFCC"/>
          </a:solidFill>
          <a:ln w="22225">
            <a:solidFill>
              <a:schemeClr val="accent1">
                <a:lumMod val="75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defPPr>
              <a:defRPr lang="ru-RU"/>
            </a:defPPr>
            <a:lvl1pPr marR="0" lvl="0" indent="0" algn="ctr" fontAlgn="auto">
              <a:lnSpc>
                <a:spcPct val="100000"/>
              </a:lnSpc>
              <a:spcBef>
                <a:spcPts val="0"/>
              </a:spcBef>
              <a:spcAft>
                <a:spcPts val="0"/>
              </a:spcAft>
              <a:buClrTx/>
              <a:buSzTx/>
              <a:buFontTx/>
              <a:buNone/>
              <a:tabLst/>
              <a:defRPr kumimoji="0" sz="1600" b="0" i="0" u="none" strike="noStrike" cap="none" spc="0" normalizeH="0" baseline="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ru-RU" sz="1400" dirty="0"/>
              <a:t>Акт о результатах </a:t>
            </a:r>
            <a:r>
              <a:rPr lang="ru-RU" sz="1400" dirty="0">
                <a:solidFill>
                  <a:schemeClr val="tx1"/>
                </a:solidFill>
              </a:rPr>
              <a:t>инвентаризации</a:t>
            </a:r>
            <a:r>
              <a:rPr lang="ru-RU" sz="1400" dirty="0"/>
              <a:t> (ф. 0510463) - Приказ №61н. </a:t>
            </a:r>
          </a:p>
        </p:txBody>
      </p:sp>
      <p:sp>
        <p:nvSpPr>
          <p:cNvPr id="51" name="TextBox 50">
            <a:extLst>
              <a:ext uri="{FF2B5EF4-FFF2-40B4-BE49-F238E27FC236}">
                <a16:creationId xmlns:a16="http://schemas.microsoft.com/office/drawing/2014/main" xmlns="" id="{AB27164D-B3B7-1CEC-F057-5ABC0EABFCA1}"/>
              </a:ext>
            </a:extLst>
          </p:cNvPr>
          <p:cNvSpPr txBox="1"/>
          <p:nvPr/>
        </p:nvSpPr>
        <p:spPr>
          <a:xfrm>
            <a:off x="2705734" y="3894704"/>
            <a:ext cx="2443087" cy="30777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400" b="1" i="0" u="none" strike="noStrike" kern="1200" cap="none" spc="0" normalizeH="0" baseline="0" noProof="0" dirty="0">
                <a:ln>
                  <a:noFill/>
                </a:ln>
                <a:solidFill>
                  <a:srgbClr val="1F497D">
                    <a:lumMod val="60000"/>
                    <a:lumOff val="40000"/>
                  </a:srgbClr>
                </a:solidFill>
                <a:effectLst/>
                <a:uLnTx/>
                <a:uFillTx/>
                <a:latin typeface="Cambria" panose="02040503050406030204" pitchFamily="18" charset="0"/>
                <a:ea typeface="Cambria" panose="02040503050406030204" pitchFamily="18" charset="0"/>
                <a:cs typeface="Times New Roman" panose="02020603050405020304" pitchFamily="18" charset="0"/>
                <a:hlinkClick r:id="rId3" action="ppaction://hlinkfile">
                  <a:extLst>
                    <a:ext uri="{A12FA001-AC4F-418D-AE19-62706E023703}">
                      <ahyp:hlinkClr xmlns="" xmlns:ahyp="http://schemas.microsoft.com/office/drawing/2018/hyperlinkcolor" val="tx"/>
                    </a:ext>
                  </a:extLst>
                </a:hlinkClick>
              </a:rPr>
              <a:t>Задолженность</a:t>
            </a:r>
            <a:endParaRPr kumimoji="0" lang="ru-RU" sz="1400" b="1" i="0" u="none" strike="noStrike" kern="1200" cap="none" spc="0" normalizeH="0" baseline="0" noProof="0" dirty="0">
              <a:ln>
                <a:noFill/>
              </a:ln>
              <a:solidFill>
                <a:srgbClr val="1F497D">
                  <a:lumMod val="60000"/>
                  <a:lumOff val="40000"/>
                </a:srgbClr>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sp>
        <p:nvSpPr>
          <p:cNvPr id="63" name="TextBox 62">
            <a:extLst>
              <a:ext uri="{FF2B5EF4-FFF2-40B4-BE49-F238E27FC236}">
                <a16:creationId xmlns:a16="http://schemas.microsoft.com/office/drawing/2014/main" xmlns="" id="{3762E6AA-A4AE-16CA-C685-172EF9992D15}"/>
              </a:ext>
            </a:extLst>
          </p:cNvPr>
          <p:cNvSpPr txBox="1"/>
          <p:nvPr/>
        </p:nvSpPr>
        <p:spPr>
          <a:xfrm>
            <a:off x="1143075" y="4536982"/>
            <a:ext cx="877035" cy="307777"/>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ru-RU" sz="1400" dirty="0">
                <a:latin typeface="Cambria" panose="02040503050406030204" pitchFamily="18" charset="0"/>
                <a:ea typeface="Cambria" panose="02040503050406030204" pitchFamily="18" charset="0"/>
              </a:rPr>
              <a:t>Текущая</a:t>
            </a:r>
          </a:p>
        </p:txBody>
      </p:sp>
      <p:sp>
        <p:nvSpPr>
          <p:cNvPr id="64" name="TextBox 63">
            <a:extLst>
              <a:ext uri="{FF2B5EF4-FFF2-40B4-BE49-F238E27FC236}">
                <a16:creationId xmlns:a16="http://schemas.microsoft.com/office/drawing/2014/main" xmlns="" id="{36A728CD-7392-5012-03AE-F1C29997B65F}"/>
              </a:ext>
            </a:extLst>
          </p:cNvPr>
          <p:cNvSpPr txBox="1"/>
          <p:nvPr/>
        </p:nvSpPr>
        <p:spPr>
          <a:xfrm>
            <a:off x="2792996" y="4821992"/>
            <a:ext cx="1350050" cy="307777"/>
          </a:xfrm>
          <a:prstGeom prst="rect">
            <a:avLst/>
          </a:prstGeom>
          <a:solidFill>
            <a:schemeClr val="accent3">
              <a:lumMod val="60000"/>
              <a:lumOff val="40000"/>
            </a:schemeClr>
          </a:solidFill>
        </p:spPr>
        <p:style>
          <a:lnRef idx="2">
            <a:schemeClr val="accent2"/>
          </a:lnRef>
          <a:fillRef idx="1">
            <a:schemeClr val="lt1"/>
          </a:fillRef>
          <a:effectRef idx="0">
            <a:schemeClr val="accent2"/>
          </a:effectRef>
          <a:fontRef idx="minor">
            <a:schemeClr val="dk1"/>
          </a:fontRef>
        </p:style>
        <p:txBody>
          <a:bodyPr wrap="none" rtlCol="0">
            <a:spAutoFit/>
          </a:bodyPr>
          <a:lstStyle/>
          <a:p>
            <a:r>
              <a:rPr lang="ru-RU" sz="1400" dirty="0">
                <a:latin typeface="Cambria" panose="02040503050406030204" pitchFamily="18" charset="0"/>
                <a:ea typeface="Cambria" panose="02040503050406030204" pitchFamily="18" charset="0"/>
              </a:rPr>
              <a:t>Просроченная</a:t>
            </a:r>
          </a:p>
        </p:txBody>
      </p:sp>
      <p:sp>
        <p:nvSpPr>
          <p:cNvPr id="65" name="TextBox 64">
            <a:extLst>
              <a:ext uri="{FF2B5EF4-FFF2-40B4-BE49-F238E27FC236}">
                <a16:creationId xmlns:a16="http://schemas.microsoft.com/office/drawing/2014/main" xmlns="" id="{AE13ED31-430A-EA31-93DC-FBC2FB5CAB6A}"/>
              </a:ext>
            </a:extLst>
          </p:cNvPr>
          <p:cNvSpPr txBox="1"/>
          <p:nvPr/>
        </p:nvSpPr>
        <p:spPr>
          <a:xfrm>
            <a:off x="4411437" y="4652734"/>
            <a:ext cx="2281672" cy="307777"/>
          </a:xfrm>
          <a:prstGeom prst="rect">
            <a:avLst/>
          </a:prstGeom>
          <a:solidFill>
            <a:schemeClr val="accent3">
              <a:lumMod val="60000"/>
              <a:lumOff val="40000"/>
            </a:schemeClr>
          </a:solidFill>
        </p:spPr>
        <p:style>
          <a:lnRef idx="2">
            <a:schemeClr val="accent2"/>
          </a:lnRef>
          <a:fillRef idx="1">
            <a:schemeClr val="lt1"/>
          </a:fillRef>
          <a:effectRef idx="0">
            <a:schemeClr val="accent2"/>
          </a:effectRef>
          <a:fontRef idx="minor">
            <a:schemeClr val="dk1"/>
          </a:fontRef>
        </p:style>
        <p:txBody>
          <a:bodyPr wrap="square" rtlCol="0">
            <a:spAutoFit/>
          </a:bodyPr>
          <a:lstStyle/>
          <a:p>
            <a:r>
              <a:rPr lang="ru-RU" sz="1400" dirty="0">
                <a:latin typeface="Cambria" panose="02040503050406030204" pitchFamily="18" charset="0"/>
                <a:ea typeface="Cambria" panose="02040503050406030204" pitchFamily="18" charset="0"/>
              </a:rPr>
              <a:t>Признаки сомнительной</a:t>
            </a:r>
          </a:p>
        </p:txBody>
      </p:sp>
      <p:sp>
        <p:nvSpPr>
          <p:cNvPr id="66" name="TextBox 65">
            <a:extLst>
              <a:ext uri="{FF2B5EF4-FFF2-40B4-BE49-F238E27FC236}">
                <a16:creationId xmlns:a16="http://schemas.microsoft.com/office/drawing/2014/main" xmlns="" id="{43E6384B-10A4-CFD3-4F30-BB73DA813B9B}"/>
              </a:ext>
            </a:extLst>
          </p:cNvPr>
          <p:cNvSpPr txBox="1"/>
          <p:nvPr/>
        </p:nvSpPr>
        <p:spPr>
          <a:xfrm>
            <a:off x="39979" y="5216342"/>
            <a:ext cx="2977867" cy="523220"/>
          </a:xfrm>
          <a:prstGeom prst="rect">
            <a:avLst/>
          </a:prstGeom>
          <a:solidFill>
            <a:schemeClr val="accent3">
              <a:lumMod val="60000"/>
              <a:lumOff val="40000"/>
            </a:schemeClr>
          </a:solidFill>
        </p:spPr>
        <p:style>
          <a:lnRef idx="2">
            <a:schemeClr val="accent2"/>
          </a:lnRef>
          <a:fillRef idx="1">
            <a:schemeClr val="lt1"/>
          </a:fillRef>
          <a:effectRef idx="0">
            <a:schemeClr val="accent2"/>
          </a:effectRef>
          <a:fontRef idx="minor">
            <a:schemeClr val="dk1"/>
          </a:fontRef>
        </p:style>
        <p:txBody>
          <a:bodyPr wrap="square" rtlCol="0">
            <a:spAutoFit/>
          </a:bodyPr>
          <a:lstStyle/>
          <a:p>
            <a:r>
              <a:rPr lang="ru-RU" sz="1400" dirty="0">
                <a:latin typeface="Cambria" panose="02040503050406030204" pitchFamily="18" charset="0"/>
                <a:ea typeface="Cambria" panose="02040503050406030204" pitchFamily="18" charset="0"/>
              </a:rPr>
              <a:t>Признаки нереальной к взысканию (безнадежная)</a:t>
            </a:r>
          </a:p>
        </p:txBody>
      </p:sp>
      <p:sp>
        <p:nvSpPr>
          <p:cNvPr id="67" name="TextBox 66">
            <a:extLst>
              <a:ext uri="{FF2B5EF4-FFF2-40B4-BE49-F238E27FC236}">
                <a16:creationId xmlns:a16="http://schemas.microsoft.com/office/drawing/2014/main" xmlns="" id="{28E46167-5023-0AEB-306A-FC4AD7EB0CBE}"/>
              </a:ext>
            </a:extLst>
          </p:cNvPr>
          <p:cNvSpPr txBox="1"/>
          <p:nvPr/>
        </p:nvSpPr>
        <p:spPr>
          <a:xfrm>
            <a:off x="3125947" y="5198658"/>
            <a:ext cx="2633861" cy="523220"/>
          </a:xfrm>
          <a:prstGeom prst="rect">
            <a:avLst/>
          </a:prstGeom>
          <a:solidFill>
            <a:schemeClr val="accent3">
              <a:lumMod val="60000"/>
              <a:lumOff val="40000"/>
            </a:schemeClr>
          </a:solidFill>
        </p:spPr>
        <p:style>
          <a:lnRef idx="2">
            <a:schemeClr val="accent2"/>
          </a:lnRef>
          <a:fillRef idx="1">
            <a:schemeClr val="lt1"/>
          </a:fillRef>
          <a:effectRef idx="0">
            <a:schemeClr val="accent2"/>
          </a:effectRef>
          <a:fontRef idx="minor">
            <a:schemeClr val="dk1"/>
          </a:fontRef>
        </p:style>
        <p:txBody>
          <a:bodyPr wrap="square" rtlCol="0">
            <a:spAutoFit/>
          </a:bodyPr>
          <a:lstStyle/>
          <a:p>
            <a:r>
              <a:rPr lang="ru-RU" sz="1400" dirty="0">
                <a:latin typeface="Cambria" panose="02040503050406030204" pitchFamily="18" charset="0"/>
                <a:ea typeface="Cambria" panose="02040503050406030204" pitchFamily="18" charset="0"/>
              </a:rPr>
              <a:t>С истекшим сроком исковой давности</a:t>
            </a:r>
          </a:p>
        </p:txBody>
      </p:sp>
      <p:cxnSp>
        <p:nvCxnSpPr>
          <p:cNvPr id="68" name="Прямая со стрелкой 67">
            <a:extLst>
              <a:ext uri="{FF2B5EF4-FFF2-40B4-BE49-F238E27FC236}">
                <a16:creationId xmlns:a16="http://schemas.microsoft.com/office/drawing/2014/main" xmlns="" id="{B376A64F-77CA-8019-8E2B-964D35B9FA0C}"/>
              </a:ext>
            </a:extLst>
          </p:cNvPr>
          <p:cNvCxnSpPr>
            <a:stCxn id="51" idx="2"/>
            <a:endCxn id="63" idx="3"/>
          </p:cNvCxnSpPr>
          <p:nvPr/>
        </p:nvCxnSpPr>
        <p:spPr>
          <a:xfrm flipH="1">
            <a:off x="2020110" y="4202481"/>
            <a:ext cx="1907168" cy="48839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9" name="Прямая со стрелкой 68">
            <a:extLst>
              <a:ext uri="{FF2B5EF4-FFF2-40B4-BE49-F238E27FC236}">
                <a16:creationId xmlns:a16="http://schemas.microsoft.com/office/drawing/2014/main" xmlns="" id="{21F36954-E4FC-5E8C-33CB-65B6005E12A0}"/>
              </a:ext>
            </a:extLst>
          </p:cNvPr>
          <p:cNvCxnSpPr>
            <a:stCxn id="51" idx="2"/>
            <a:endCxn id="64" idx="0"/>
          </p:cNvCxnSpPr>
          <p:nvPr/>
        </p:nvCxnSpPr>
        <p:spPr>
          <a:xfrm flipH="1">
            <a:off x="3468021" y="4202481"/>
            <a:ext cx="459257" cy="61951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70" name="Прямая со стрелкой 69">
            <a:extLst>
              <a:ext uri="{FF2B5EF4-FFF2-40B4-BE49-F238E27FC236}">
                <a16:creationId xmlns:a16="http://schemas.microsoft.com/office/drawing/2014/main" xmlns="" id="{52A7FEB8-C631-0FDE-FC2A-848FF7458277}"/>
              </a:ext>
            </a:extLst>
          </p:cNvPr>
          <p:cNvCxnSpPr>
            <a:cxnSpLocks/>
            <a:stCxn id="51" idx="2"/>
            <a:endCxn id="65" idx="0"/>
          </p:cNvCxnSpPr>
          <p:nvPr/>
        </p:nvCxnSpPr>
        <p:spPr>
          <a:xfrm>
            <a:off x="3927278" y="4202481"/>
            <a:ext cx="1624995" cy="45025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71" name="Прямая со стрелкой 70">
            <a:extLst>
              <a:ext uri="{FF2B5EF4-FFF2-40B4-BE49-F238E27FC236}">
                <a16:creationId xmlns:a16="http://schemas.microsoft.com/office/drawing/2014/main" xmlns="" id="{CC887D0D-F07B-D9A4-27BA-7CC95F504BE8}"/>
              </a:ext>
            </a:extLst>
          </p:cNvPr>
          <p:cNvCxnSpPr>
            <a:stCxn id="51" idx="2"/>
            <a:endCxn id="66" idx="0"/>
          </p:cNvCxnSpPr>
          <p:nvPr/>
        </p:nvCxnSpPr>
        <p:spPr>
          <a:xfrm flipH="1">
            <a:off x="1528913" y="4202481"/>
            <a:ext cx="2398365" cy="101386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72" name="Прямая со стрелкой 71">
            <a:extLst>
              <a:ext uri="{FF2B5EF4-FFF2-40B4-BE49-F238E27FC236}">
                <a16:creationId xmlns:a16="http://schemas.microsoft.com/office/drawing/2014/main" xmlns="" id="{8AFAA8F6-899B-5C80-A09A-1976A6C0373B}"/>
              </a:ext>
            </a:extLst>
          </p:cNvPr>
          <p:cNvCxnSpPr>
            <a:stCxn id="51" idx="2"/>
            <a:endCxn id="67" idx="0"/>
          </p:cNvCxnSpPr>
          <p:nvPr/>
        </p:nvCxnSpPr>
        <p:spPr>
          <a:xfrm>
            <a:off x="3927278" y="4202481"/>
            <a:ext cx="515600" cy="99617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73" name="TextBox 72">
            <a:extLst>
              <a:ext uri="{FF2B5EF4-FFF2-40B4-BE49-F238E27FC236}">
                <a16:creationId xmlns:a16="http://schemas.microsoft.com/office/drawing/2014/main" xmlns="" id="{CD85544C-93AA-8298-81F5-A7CE58D71116}"/>
              </a:ext>
            </a:extLst>
          </p:cNvPr>
          <p:cNvSpPr txBox="1"/>
          <p:nvPr/>
        </p:nvSpPr>
        <p:spPr>
          <a:xfrm>
            <a:off x="7486314" y="4417861"/>
            <a:ext cx="4562555" cy="738664"/>
          </a:xfrm>
          <a:prstGeom prst="rect">
            <a:avLst/>
          </a:prstGeom>
          <a:solidFill>
            <a:srgbClr val="A6D8A1"/>
          </a:solidFill>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ru-RU"/>
            </a:defPPr>
            <a:lvl1pPr lvl="0" algn="ctr">
              <a:defRPr kumimoji="0" sz="1400" b="1" i="0" u="none" strike="noStrike" cap="none" spc="0" normalizeH="0" baseline="0">
                <a:ln>
                  <a:noFill/>
                </a:ln>
                <a:effectLst/>
                <a:uLnTx/>
                <a:uFillTx/>
                <a:latin typeface="Cambria" panose="02040503050406030204" pitchFamily="18" charset="0"/>
                <a:ea typeface="Cambria" panose="02040503050406030204" pitchFamily="18" charset="0"/>
                <a:cs typeface="Times New Roman" panose="02020603050405020304" pitchFamily="18"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ru-RU" b="0" dirty="0"/>
              <a:t>Решение о признании (восстановлении) сомнительной задолженности по доходам</a:t>
            </a:r>
            <a:br>
              <a:rPr lang="ru-RU" b="0" dirty="0"/>
            </a:br>
            <a:r>
              <a:rPr lang="ru-RU" b="0" dirty="0"/>
              <a:t> (ф. 0510445</a:t>
            </a:r>
            <a:r>
              <a:rPr lang="ru-RU" b="0" dirty="0" smtClean="0"/>
              <a:t>)</a:t>
            </a:r>
            <a:endParaRPr lang="ru-RU" b="0" dirty="0"/>
          </a:p>
        </p:txBody>
      </p:sp>
      <p:cxnSp>
        <p:nvCxnSpPr>
          <p:cNvPr id="74" name="Прямая со стрелкой 73">
            <a:extLst>
              <a:ext uri="{FF2B5EF4-FFF2-40B4-BE49-F238E27FC236}">
                <a16:creationId xmlns:a16="http://schemas.microsoft.com/office/drawing/2014/main" xmlns="" id="{0D0084E3-DD09-B514-2F5F-EE543F6BCBCD}"/>
              </a:ext>
            </a:extLst>
          </p:cNvPr>
          <p:cNvCxnSpPr>
            <a:stCxn id="65" idx="3"/>
            <a:endCxn id="73" idx="1"/>
          </p:cNvCxnSpPr>
          <p:nvPr/>
        </p:nvCxnSpPr>
        <p:spPr>
          <a:xfrm flipV="1">
            <a:off x="6693109" y="4787193"/>
            <a:ext cx="793205" cy="1943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1" name="TextBox 30">
            <a:extLst>
              <a:ext uri="{FF2B5EF4-FFF2-40B4-BE49-F238E27FC236}">
                <a16:creationId xmlns:a16="http://schemas.microsoft.com/office/drawing/2014/main" xmlns="" id="{7B1C1D83-A906-C332-A331-0DE97A4372B2}"/>
              </a:ext>
            </a:extLst>
          </p:cNvPr>
          <p:cNvSpPr txBox="1"/>
          <p:nvPr/>
        </p:nvSpPr>
        <p:spPr>
          <a:xfrm>
            <a:off x="674724" y="1025216"/>
            <a:ext cx="8464011" cy="523220"/>
          </a:xfrm>
          <a:prstGeom prst="rect">
            <a:avLst/>
          </a:prstGeom>
          <a:solidFill>
            <a:srgbClr val="A6D8A1"/>
          </a:solidFill>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ru-RU"/>
            </a:defPPr>
            <a:lvl1pPr lvl="0" algn="ctr">
              <a:defRPr kumimoji="0" sz="1400" b="1" i="0" u="none" strike="noStrike" cap="none" spc="0" normalizeH="0" baseline="0">
                <a:ln>
                  <a:noFill/>
                </a:ln>
                <a:solidFill>
                  <a:schemeClr val="tx1"/>
                </a:solidFill>
                <a:effectLst/>
                <a:uLnTx/>
                <a:uFillTx/>
                <a:latin typeface="Cambria" panose="02040503050406030204" pitchFamily="18" charset="0"/>
                <a:ea typeface="Cambria" panose="02040503050406030204" pitchFamily="18" charset="0"/>
                <a:cs typeface="Times New Roman" panose="02020603050405020304" pitchFamily="18" charset="0"/>
              </a:defRPr>
            </a:lvl1pPr>
          </a:lstStyle>
          <a:p>
            <a:r>
              <a:rPr lang="ru-RU" b="0" dirty="0"/>
              <a:t>Решение о проведении инвентаризации (ф.0510439) - Приказ №61н. Реализовано</a:t>
            </a:r>
          </a:p>
          <a:p>
            <a:r>
              <a:rPr lang="ru-RU" b="0" dirty="0"/>
              <a:t>Изменение Решение о проведении инвентаризации (ф.0510447) - Приказ №61н. Реализовано</a:t>
            </a:r>
          </a:p>
        </p:txBody>
      </p:sp>
      <p:sp>
        <p:nvSpPr>
          <p:cNvPr id="32" name="TextBox 31">
            <a:extLst>
              <a:ext uri="{FF2B5EF4-FFF2-40B4-BE49-F238E27FC236}">
                <a16:creationId xmlns:a16="http://schemas.microsoft.com/office/drawing/2014/main" xmlns="" id="{91E015F9-DCAB-4768-B27D-51EE331791F0}"/>
              </a:ext>
            </a:extLst>
          </p:cNvPr>
          <p:cNvSpPr txBox="1"/>
          <p:nvPr/>
        </p:nvSpPr>
        <p:spPr>
          <a:xfrm>
            <a:off x="704192" y="2365982"/>
            <a:ext cx="6446118" cy="523220"/>
          </a:xfrm>
          <a:prstGeom prst="rect">
            <a:avLst/>
          </a:prstGeom>
          <a:solidFill>
            <a:schemeClr val="accent3">
              <a:lumMod val="20000"/>
              <a:lumOff val="80000"/>
            </a:schemeClr>
          </a:solidFill>
          <a:ln w="25400"/>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ru-RU"/>
            </a:defPPr>
            <a:lvl1pPr lvl="0">
              <a:defRPr kumimoji="0" sz="1600" b="0" i="0" u="none" strike="noStrike" cap="none" spc="0" normalizeH="0" baseline="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defRPr>
            </a:lvl1pPr>
          </a:lstStyle>
          <a:p>
            <a:pPr algn="ctr"/>
            <a:r>
              <a:rPr lang="ru-RU" sz="1400" dirty="0"/>
              <a:t>Инвентаризационная опись расчетов с покупателями, поставщиками и прочими дебиторами и кредиторами(ф. 0504089) Приказ №52н. </a:t>
            </a:r>
          </a:p>
        </p:txBody>
      </p:sp>
      <p:cxnSp>
        <p:nvCxnSpPr>
          <p:cNvPr id="35" name="Прямая со стрелкой 34">
            <a:extLst>
              <a:ext uri="{FF2B5EF4-FFF2-40B4-BE49-F238E27FC236}">
                <a16:creationId xmlns:a16="http://schemas.microsoft.com/office/drawing/2014/main" xmlns="" id="{6195703B-A83E-8A68-C29F-4C9C3FBE95B1}"/>
              </a:ext>
            </a:extLst>
          </p:cNvPr>
          <p:cNvCxnSpPr>
            <a:cxnSpLocks/>
            <a:stCxn id="31" idx="1"/>
            <a:endCxn id="48" idx="1"/>
          </p:cNvCxnSpPr>
          <p:nvPr/>
        </p:nvCxnSpPr>
        <p:spPr>
          <a:xfrm rot="10800000" flipH="1" flipV="1">
            <a:off x="674724" y="1286825"/>
            <a:ext cx="19768" cy="708425"/>
          </a:xfrm>
          <a:prstGeom prst="bentConnector3">
            <a:avLst>
              <a:gd name="adj1" fmla="val -1156414"/>
            </a:avLst>
          </a:prstGeom>
          <a:ln>
            <a:solidFill>
              <a:schemeClr val="tx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38" name="Прямая со стрелкой 37">
            <a:extLst>
              <a:ext uri="{FF2B5EF4-FFF2-40B4-BE49-F238E27FC236}">
                <a16:creationId xmlns:a16="http://schemas.microsoft.com/office/drawing/2014/main" xmlns="" id="{6195703B-A83E-8A68-C29F-4C9C3FBE95B1}"/>
              </a:ext>
            </a:extLst>
          </p:cNvPr>
          <p:cNvCxnSpPr>
            <a:cxnSpLocks/>
            <a:stCxn id="31" idx="1"/>
            <a:endCxn id="32" idx="1"/>
          </p:cNvCxnSpPr>
          <p:nvPr/>
        </p:nvCxnSpPr>
        <p:spPr>
          <a:xfrm rot="10800000" flipH="1" flipV="1">
            <a:off x="674724" y="1286826"/>
            <a:ext cx="29468" cy="1340766"/>
          </a:xfrm>
          <a:prstGeom prst="bentConnector3">
            <a:avLst>
              <a:gd name="adj1" fmla="val -775757"/>
            </a:avLst>
          </a:prstGeom>
          <a:ln>
            <a:solidFill>
              <a:schemeClr val="tx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42" name="Прямая со стрелкой 37">
            <a:extLst>
              <a:ext uri="{FF2B5EF4-FFF2-40B4-BE49-F238E27FC236}">
                <a16:creationId xmlns:a16="http://schemas.microsoft.com/office/drawing/2014/main" xmlns="" id="{6195703B-A83E-8A68-C29F-4C9C3FBE95B1}"/>
              </a:ext>
            </a:extLst>
          </p:cNvPr>
          <p:cNvCxnSpPr>
            <a:cxnSpLocks/>
            <a:stCxn id="32" idx="2"/>
            <a:endCxn id="49" idx="0"/>
          </p:cNvCxnSpPr>
          <p:nvPr/>
        </p:nvCxnSpPr>
        <p:spPr>
          <a:xfrm rot="16200000" flipH="1">
            <a:off x="3816044" y="3000408"/>
            <a:ext cx="222414" cy="1"/>
          </a:xfrm>
          <a:prstGeom prst="bentConnector3">
            <a:avLst>
              <a:gd name="adj1" fmla="val 50000"/>
            </a:avLst>
          </a:prstGeom>
          <a:ln w="22225">
            <a:solidFill>
              <a:schemeClr val="accent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52" name="Прямая со стрелкой 37">
            <a:extLst>
              <a:ext uri="{FF2B5EF4-FFF2-40B4-BE49-F238E27FC236}">
                <a16:creationId xmlns:a16="http://schemas.microsoft.com/office/drawing/2014/main" xmlns="" id="{6195703B-A83E-8A68-C29F-4C9C3FBE95B1}"/>
              </a:ext>
            </a:extLst>
          </p:cNvPr>
          <p:cNvCxnSpPr>
            <a:cxnSpLocks/>
            <a:stCxn id="49" idx="2"/>
            <a:endCxn id="51" idx="0"/>
          </p:cNvCxnSpPr>
          <p:nvPr/>
        </p:nvCxnSpPr>
        <p:spPr>
          <a:xfrm rot="16200000" flipH="1">
            <a:off x="3689610" y="3657035"/>
            <a:ext cx="475311" cy="26"/>
          </a:xfrm>
          <a:prstGeom prst="bentConnector3">
            <a:avLst>
              <a:gd name="adj1" fmla="val 50000"/>
            </a:avLst>
          </a:prstGeom>
          <a:ln w="22225">
            <a:solidFill>
              <a:schemeClr val="accent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75" name="TextBox 74">
            <a:extLst>
              <a:ext uri="{FF2B5EF4-FFF2-40B4-BE49-F238E27FC236}">
                <a16:creationId xmlns:a16="http://schemas.microsoft.com/office/drawing/2014/main" xmlns="" id="{CD85544C-93AA-8298-81F5-A7CE58D71116}"/>
              </a:ext>
            </a:extLst>
          </p:cNvPr>
          <p:cNvSpPr txBox="1"/>
          <p:nvPr/>
        </p:nvSpPr>
        <p:spPr>
          <a:xfrm>
            <a:off x="1861768" y="5957123"/>
            <a:ext cx="7166408" cy="307777"/>
          </a:xfrm>
          <a:prstGeom prst="rect">
            <a:avLst/>
          </a:prstGeom>
          <a:solidFill>
            <a:srgbClr val="A6D8A1"/>
          </a:solidFill>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ru-RU"/>
            </a:defPPr>
            <a:lvl1pPr lvl="0" algn="ctr">
              <a:defRPr kumimoji="0" sz="1400" b="1" i="0" u="none" strike="noStrike" cap="none" spc="0" normalizeH="0" baseline="0">
                <a:ln>
                  <a:noFill/>
                </a:ln>
                <a:solidFill>
                  <a:schemeClr val="dk1"/>
                </a:solidFill>
                <a:effectLst/>
                <a:uLnTx/>
                <a:uFillTx/>
                <a:latin typeface="Cambria" panose="02040503050406030204" pitchFamily="18" charset="0"/>
                <a:ea typeface="Cambria" panose="02040503050406030204" pitchFamily="18" charset="0"/>
                <a:cs typeface="Times New Roman" panose="02020603050405020304" pitchFamily="18"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ru-RU" b="0" dirty="0"/>
              <a:t>Акт о признании безнадежной к взысканию задолженности по доходам (ф. 0510436</a:t>
            </a:r>
            <a:r>
              <a:rPr lang="ru-RU" b="0" dirty="0" smtClean="0"/>
              <a:t>)</a:t>
            </a:r>
            <a:endParaRPr lang="ru-RU" b="0" dirty="0"/>
          </a:p>
        </p:txBody>
      </p:sp>
      <p:cxnSp>
        <p:nvCxnSpPr>
          <p:cNvPr id="76" name="Прямая со стрелкой 75">
            <a:extLst>
              <a:ext uri="{FF2B5EF4-FFF2-40B4-BE49-F238E27FC236}">
                <a16:creationId xmlns:a16="http://schemas.microsoft.com/office/drawing/2014/main" xmlns="" id="{0D0084E3-DD09-B514-2F5F-EE543F6BCBCD}"/>
              </a:ext>
            </a:extLst>
          </p:cNvPr>
          <p:cNvCxnSpPr>
            <a:stCxn id="66" idx="2"/>
            <a:endCxn id="75" idx="1"/>
          </p:cNvCxnSpPr>
          <p:nvPr/>
        </p:nvCxnSpPr>
        <p:spPr>
          <a:xfrm rot="16200000" flipH="1">
            <a:off x="1509615" y="5758859"/>
            <a:ext cx="371450" cy="332855"/>
          </a:xfrm>
          <a:prstGeom prst="bentConnector2">
            <a:avLst/>
          </a:prstGeom>
          <a:ln>
            <a:tailEnd type="triangle"/>
          </a:ln>
        </p:spPr>
        <p:style>
          <a:lnRef idx="2">
            <a:schemeClr val="accent1"/>
          </a:lnRef>
          <a:fillRef idx="0">
            <a:schemeClr val="accent1"/>
          </a:fillRef>
          <a:effectRef idx="1">
            <a:schemeClr val="accent1"/>
          </a:effectRef>
          <a:fontRef idx="minor">
            <a:schemeClr val="tx1"/>
          </a:fontRef>
        </p:style>
      </p:cxnSp>
      <p:sp>
        <p:nvSpPr>
          <p:cNvPr id="36" name="TextBox 35">
            <a:extLst>
              <a:ext uri="{FF2B5EF4-FFF2-40B4-BE49-F238E27FC236}">
                <a16:creationId xmlns:a16="http://schemas.microsoft.com/office/drawing/2014/main" xmlns="" id="{AB27164D-B3B7-1CEC-F057-5ABC0EABFCA1}"/>
              </a:ext>
            </a:extLst>
          </p:cNvPr>
          <p:cNvSpPr txBox="1"/>
          <p:nvPr/>
        </p:nvSpPr>
        <p:spPr>
          <a:xfrm>
            <a:off x="9721618" y="1069301"/>
            <a:ext cx="2209738" cy="307777"/>
          </a:xfrm>
          <a:prstGeom prst="rect">
            <a:avLst/>
          </a:prstGeom>
          <a:solidFill>
            <a:srgbClr val="A6D8A1"/>
          </a:solidFill>
        </p:spPr>
        <p:style>
          <a:lnRef idx="2">
            <a:schemeClr val="accent2"/>
          </a:lnRef>
          <a:fillRef idx="1">
            <a:schemeClr val="lt1"/>
          </a:fillRef>
          <a:effectRef idx="0">
            <a:schemeClr val="accent2"/>
          </a:effectRef>
          <a:fontRef idx="minor">
            <a:schemeClr val="dk1"/>
          </a:fontRef>
        </p:style>
        <p:txBody>
          <a:bodyPr wrap="square" rtlCol="0">
            <a:spAutoFit/>
          </a:bodyPr>
          <a:lstStyle/>
          <a:p>
            <a:pPr lvl="0" algn="ctr">
              <a:defRPr/>
            </a:pPr>
            <a:r>
              <a:rPr kumimoji="0" lang="ru-RU" sz="1400" i="0" u="none" strike="noStrike" kern="1200" cap="none" spc="0" normalizeH="0" baseline="0" noProof="0" dirty="0" smtClean="0">
                <a:ln>
                  <a:noFill/>
                </a:ln>
                <a:solidFill>
                  <a:schemeClr val="tx1"/>
                </a:solidFill>
                <a:effectLst/>
                <a:uLnTx/>
                <a:uFillTx/>
                <a:latin typeface="Cambria" panose="02040503050406030204" pitchFamily="18" charset="0"/>
                <a:ea typeface="Cambria" panose="02040503050406030204" pitchFamily="18" charset="0"/>
                <a:cs typeface="Times New Roman" panose="02020603050405020304" pitchFamily="18" charset="0"/>
              </a:rPr>
              <a:t>61н –реализовано </a:t>
            </a:r>
            <a:endParaRPr kumimoji="0" lang="ru-RU" sz="1400" i="0" u="none" strike="noStrike" kern="1200" cap="none" spc="0" normalizeH="0" baseline="0" noProof="0" dirty="0">
              <a:ln>
                <a:noFill/>
              </a:ln>
              <a:solidFill>
                <a:schemeClr val="tx1"/>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sp>
        <p:nvSpPr>
          <p:cNvPr id="37" name="TextBox 36">
            <a:extLst>
              <a:ext uri="{FF2B5EF4-FFF2-40B4-BE49-F238E27FC236}">
                <a16:creationId xmlns:a16="http://schemas.microsoft.com/office/drawing/2014/main" xmlns="" id="{1DCD9AA1-BEC8-4E69-8B6A-76A3839C38A6}"/>
              </a:ext>
            </a:extLst>
          </p:cNvPr>
          <p:cNvSpPr txBox="1"/>
          <p:nvPr/>
        </p:nvSpPr>
        <p:spPr>
          <a:xfrm>
            <a:off x="9721618" y="1448160"/>
            <a:ext cx="2209739" cy="523220"/>
          </a:xfrm>
          <a:prstGeom prst="rect">
            <a:avLst/>
          </a:prstGeom>
          <a:solidFill>
            <a:srgbClr val="FFFFCC"/>
          </a:solidFill>
          <a:ln w="22225">
            <a:solidFill>
              <a:schemeClr val="accent1">
                <a:lumMod val="75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defPPr>
              <a:defRPr lang="ru-RU"/>
            </a:defPPr>
            <a:lvl1pPr marR="0" lvl="0" indent="0" algn="ctr" fontAlgn="auto">
              <a:lnSpc>
                <a:spcPct val="100000"/>
              </a:lnSpc>
              <a:spcBef>
                <a:spcPts val="0"/>
              </a:spcBef>
              <a:spcAft>
                <a:spcPts val="0"/>
              </a:spcAft>
              <a:buClrTx/>
              <a:buSzTx/>
              <a:buFontTx/>
              <a:buNone/>
              <a:tabLst/>
              <a:defRPr kumimoji="0" sz="1400" b="0" i="0" u="none" strike="noStrike" cap="none" spc="0" normalizeH="0" baseline="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defRPr>
            </a:lvl1pPr>
          </a:lstStyle>
          <a:p>
            <a:r>
              <a:rPr lang="ru-RU" dirty="0"/>
              <a:t>61н- без статусной модели </a:t>
            </a:r>
            <a:r>
              <a:rPr lang="ru-RU" b="1" dirty="0">
                <a:solidFill>
                  <a:srgbClr val="FF0000"/>
                </a:solidFill>
              </a:rPr>
              <a:t>до 30.11.23</a:t>
            </a:r>
          </a:p>
        </p:txBody>
      </p:sp>
      <p:sp>
        <p:nvSpPr>
          <p:cNvPr id="39" name="TextBox 38">
            <a:extLst>
              <a:ext uri="{FF2B5EF4-FFF2-40B4-BE49-F238E27FC236}">
                <a16:creationId xmlns:a16="http://schemas.microsoft.com/office/drawing/2014/main" xmlns="" id="{91E015F9-DCAB-4768-B27D-51EE331791F0}"/>
              </a:ext>
            </a:extLst>
          </p:cNvPr>
          <p:cNvSpPr txBox="1"/>
          <p:nvPr/>
        </p:nvSpPr>
        <p:spPr>
          <a:xfrm>
            <a:off x="9738356" y="2038491"/>
            <a:ext cx="2193000" cy="307777"/>
          </a:xfrm>
          <a:prstGeom prst="rect">
            <a:avLst/>
          </a:prstGeom>
          <a:solidFill>
            <a:schemeClr val="accent3">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400"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rPr>
              <a:t>52н</a:t>
            </a:r>
            <a:endParaRPr lang="ru-RU" sz="1400" dirty="0">
              <a:solidFill>
                <a:prstClr val="black"/>
              </a:solidFill>
              <a:latin typeface="Cambria" panose="02040503050406030204" pitchFamily="18" charset="0"/>
              <a:ea typeface="Cambria" panose="02040503050406030204" pitchFamily="18" charset="0"/>
              <a:cs typeface="Times New Roman" panose="02020603050405020304" pitchFamily="18" charset="0"/>
            </a:endParaRPr>
          </a:p>
        </p:txBody>
      </p:sp>
      <p:pic>
        <p:nvPicPr>
          <p:cNvPr id="40" name="Рисунок 3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83324" y="830427"/>
            <a:ext cx="387498" cy="548088"/>
          </a:xfrm>
          <a:prstGeom prst="rect">
            <a:avLst/>
          </a:prstGeom>
        </p:spPr>
      </p:pic>
      <p:pic>
        <p:nvPicPr>
          <p:cNvPr id="41" name="Рисунок 4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756923" y="2028734"/>
            <a:ext cx="453365" cy="401011"/>
          </a:xfrm>
          <a:prstGeom prst="rect">
            <a:avLst/>
          </a:prstGeom>
        </p:spPr>
      </p:pic>
      <p:pic>
        <p:nvPicPr>
          <p:cNvPr id="43" name="Рисунок 4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750390" y="1507278"/>
            <a:ext cx="453365" cy="401011"/>
          </a:xfrm>
          <a:prstGeom prst="rect">
            <a:avLst/>
          </a:prstGeom>
        </p:spPr>
      </p:pic>
      <p:grpSp>
        <p:nvGrpSpPr>
          <p:cNvPr id="44" name="Группа 43"/>
          <p:cNvGrpSpPr/>
          <p:nvPr/>
        </p:nvGrpSpPr>
        <p:grpSpPr>
          <a:xfrm>
            <a:off x="94919" y="81970"/>
            <a:ext cx="2281366" cy="749490"/>
            <a:chOff x="69947" y="50611"/>
            <a:chExt cx="2557465" cy="838389"/>
          </a:xfrm>
        </p:grpSpPr>
        <p:pic>
          <p:nvPicPr>
            <p:cNvPr id="45" name="Рисунок 44" descr="Межрегиональное бухгалтерское УФК"/>
            <p:cNvPicPr/>
            <p:nvPr/>
          </p:nvPicPr>
          <p:blipFill rotWithShape="1">
            <a:blip r:embed="rId6" cstate="print">
              <a:duotone>
                <a:schemeClr val="accent1">
                  <a:shade val="45000"/>
                  <a:satMod val="135000"/>
                </a:schemeClr>
                <a:prstClr val="white"/>
              </a:duotone>
              <a:extLst>
                <a:ext uri="{28A0092B-C50C-407E-A947-70E740481C1C}">
                  <a14:useLocalDpi xmlns:a14="http://schemas.microsoft.com/office/drawing/2010/main" val="0"/>
                </a:ext>
              </a:extLst>
            </a:blip>
            <a:srcRect b="20714"/>
            <a:stretch/>
          </p:blipFill>
          <p:spPr bwMode="auto">
            <a:xfrm>
              <a:off x="69947" y="50611"/>
              <a:ext cx="857370" cy="838389"/>
            </a:xfrm>
            <a:prstGeom prst="rect">
              <a:avLst/>
            </a:prstGeom>
            <a:noFill/>
            <a:ln>
              <a:noFill/>
            </a:ln>
          </p:spPr>
        </p:pic>
        <p:pic>
          <p:nvPicPr>
            <p:cNvPr id="46" name="Рисунок 45" descr="Межрегиональное бухгалтерское УФК"/>
            <p:cNvPicPr/>
            <p:nvPr/>
          </p:nvPicPr>
          <p:blipFill rotWithShape="1">
            <a:blip r:embed="rId7">
              <a:duotone>
                <a:schemeClr val="accent1">
                  <a:shade val="45000"/>
                  <a:satMod val="135000"/>
                </a:schemeClr>
                <a:prstClr val="white"/>
              </a:duotone>
              <a:extLst>
                <a:ext uri="{28A0092B-C50C-407E-A947-70E740481C1C}">
                  <a14:useLocalDpi xmlns:a14="http://schemas.microsoft.com/office/drawing/2010/main" val="0"/>
                </a:ext>
              </a:extLst>
            </a:blip>
            <a:srcRect t="78385"/>
            <a:stretch/>
          </p:blipFill>
          <p:spPr bwMode="auto">
            <a:xfrm>
              <a:off x="912673" y="257261"/>
              <a:ext cx="1714739" cy="457124"/>
            </a:xfrm>
            <a:prstGeom prst="rect">
              <a:avLst/>
            </a:prstGeom>
            <a:noFill/>
            <a:ln>
              <a:noFill/>
            </a:ln>
          </p:spPr>
        </p:pic>
      </p:grpSp>
      <p:pic>
        <p:nvPicPr>
          <p:cNvPr id="50" name="Рисунок 4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94885" y="3018381"/>
            <a:ext cx="453365" cy="401011"/>
          </a:xfrm>
          <a:prstGeom prst="rect">
            <a:avLst/>
          </a:prstGeom>
        </p:spPr>
      </p:pic>
      <p:pic>
        <p:nvPicPr>
          <p:cNvPr id="53" name="Рисунок 5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3010" y="2972856"/>
            <a:ext cx="387498" cy="548088"/>
          </a:xfrm>
          <a:prstGeom prst="rect">
            <a:avLst/>
          </a:prstGeom>
        </p:spPr>
      </p:pic>
      <p:sp>
        <p:nvSpPr>
          <p:cNvPr id="54" name="Прямоугольник 53"/>
          <p:cNvSpPr/>
          <p:nvPr/>
        </p:nvSpPr>
        <p:spPr>
          <a:xfrm>
            <a:off x="7293491" y="3111551"/>
            <a:ext cx="1256679" cy="3110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rgbClr val="FF0000"/>
                </a:solidFill>
              </a:rPr>
              <a:t>С 01.12.2023</a:t>
            </a:r>
            <a:endParaRPr lang="ru-RU" sz="1400" b="1" dirty="0">
              <a:solidFill>
                <a:srgbClr val="FF0000"/>
              </a:solidFill>
            </a:endParaRPr>
          </a:p>
        </p:txBody>
      </p:sp>
    </p:spTree>
    <p:extLst>
      <p:ext uri="{BB962C8B-B14F-4D97-AF65-F5344CB8AC3E}">
        <p14:creationId xmlns:p14="http://schemas.microsoft.com/office/powerpoint/2010/main" val="232805791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
            <a:extLst>
              <a:ext uri="{FF2B5EF4-FFF2-40B4-BE49-F238E27FC236}">
                <a16:creationId xmlns:a16="http://schemas.microsoft.com/office/drawing/2014/main" xmlns="" id="{8196BEAF-2B33-49CA-AA2F-1C00020551B5}"/>
              </a:ext>
            </a:extLst>
          </p:cNvPr>
          <p:cNvSpPr txBox="1"/>
          <p:nvPr/>
        </p:nvSpPr>
        <p:spPr>
          <a:xfrm>
            <a:off x="224549" y="4841510"/>
            <a:ext cx="11571167" cy="1815882"/>
          </a:xfrm>
          <a:prstGeom prst="rect">
            <a:avLst/>
          </a:prstGeom>
          <a:solidFill>
            <a:schemeClr val="bg1"/>
          </a:solidFill>
          <a:ln w="25400" cap="flat" cmpd="sng" algn="ctr">
            <a:noFill/>
            <a:prstDash val="soli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nchor="t">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Times New Roman" panose="02020603050405020304" pitchFamily="18" charset="0"/>
              </a:rPr>
              <a:t>В целях решения</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4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Times New Roman" panose="02020603050405020304" pitchFamily="18" charset="0"/>
            </a:endParaRPr>
          </a:p>
          <a:p>
            <a:pPr marL="342900" marR="0" lvl="0" indent="-342900" algn="just" defTabSz="914400" rtl="0" eaLnBrk="1" fontAlgn="auto" latinLnBrk="0" hangingPunct="1">
              <a:lnSpc>
                <a:spcPct val="100000"/>
              </a:lnSpc>
              <a:spcBef>
                <a:spcPts val="0"/>
              </a:spcBef>
              <a:spcAft>
                <a:spcPts val="0"/>
              </a:spcAft>
              <a:buClrTx/>
              <a:buSzTx/>
              <a:buFontTx/>
              <a:buChar char="-"/>
              <a:tabLst/>
              <a:defRPr/>
            </a:pPr>
            <a:r>
              <a:rPr kumimoji="0" lang="ru-RU" sz="14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Times New Roman" panose="02020603050405020304" pitchFamily="18" charset="0"/>
              </a:rPr>
              <a:t>о списании </a:t>
            </a:r>
            <a:r>
              <a:rPr kumimoji="0" lang="ru-RU" sz="1400" b="1" i="1"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Times New Roman" panose="02020603050405020304" pitchFamily="18" charset="0"/>
              </a:rPr>
              <a:t>невостребованной в срок </a:t>
            </a:r>
            <a:r>
              <a:rPr kumimoji="0" lang="ru-RU" sz="14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Times New Roman" panose="02020603050405020304" pitchFamily="18" charset="0"/>
              </a:rPr>
              <a:t>(просроченной и (или) </a:t>
            </a:r>
            <a:r>
              <a:rPr kumimoji="0" lang="ru-RU" sz="1400" b="1" i="1"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Times New Roman" panose="02020603050405020304" pitchFamily="18" charset="0"/>
              </a:rPr>
              <a:t>неподтвержденной по результатам инвентаризации</a:t>
            </a:r>
            <a:r>
              <a:rPr kumimoji="0" lang="ru-RU" sz="1400" b="1"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Times New Roman" panose="02020603050405020304" pitchFamily="18" charset="0"/>
              </a:rPr>
              <a:t>) </a:t>
            </a:r>
            <a:r>
              <a:rPr kumimoji="0" lang="ru-RU" sz="1400" b="1" i="1"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Times New Roman" panose="02020603050405020304" pitchFamily="18" charset="0"/>
              </a:rPr>
              <a:t>кредиторской задолженности </a:t>
            </a:r>
            <a:r>
              <a:rPr kumimoji="0" lang="ru-RU" sz="14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Times New Roman" panose="02020603050405020304" pitchFamily="18" charset="0"/>
              </a:rPr>
              <a:t>по выплатам расходов (источников финансирования дефицита бюджета, источников финансирования дефицита средств учреждений)</a:t>
            </a:r>
          </a:p>
          <a:p>
            <a:pPr marL="342900" marR="0" lvl="0" indent="-342900" algn="l" defTabSz="914400" rtl="0" eaLnBrk="1" fontAlgn="auto" latinLnBrk="0" hangingPunct="1">
              <a:lnSpc>
                <a:spcPct val="100000"/>
              </a:lnSpc>
              <a:spcBef>
                <a:spcPts val="0"/>
              </a:spcBef>
              <a:spcAft>
                <a:spcPts val="0"/>
              </a:spcAft>
              <a:buClrTx/>
              <a:buSzTx/>
              <a:buFontTx/>
              <a:buChar char="-"/>
              <a:tabLst/>
              <a:defRPr/>
            </a:pPr>
            <a:endParaRPr kumimoji="0" lang="ru-RU" sz="14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Times New Roman" panose="02020603050405020304" pitchFamily="18" charset="0"/>
              </a:rPr>
              <a:t>- по </a:t>
            </a:r>
            <a:r>
              <a:rPr kumimoji="0" lang="ru-RU" sz="1400" b="1" i="1"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Times New Roman" panose="02020603050405020304" pitchFamily="18" charset="0"/>
              </a:rPr>
              <a:t>возвратам переплат доходов (источников     финансирования дефицита), </a:t>
            </a:r>
            <a:r>
              <a:rPr kumimoji="0" lang="ru-RU" sz="14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Times New Roman" panose="02020603050405020304" pitchFamily="18" charset="0"/>
              </a:rPr>
              <a:t>выявленной по результатам проведения субъектом учета инвентаризации кредиторской задолженности </a:t>
            </a:r>
          </a:p>
        </p:txBody>
      </p:sp>
      <p:sp>
        <p:nvSpPr>
          <p:cNvPr id="6" name="TextBox 5">
            <a:extLst>
              <a:ext uri="{FF2B5EF4-FFF2-40B4-BE49-F238E27FC236}">
                <a16:creationId xmlns:a16="http://schemas.microsoft.com/office/drawing/2014/main" xmlns="" id="{91E015F9-DCAB-4768-B27D-51EE331791F0}"/>
              </a:ext>
            </a:extLst>
          </p:cNvPr>
          <p:cNvSpPr txBox="1"/>
          <p:nvPr/>
        </p:nvSpPr>
        <p:spPr>
          <a:xfrm>
            <a:off x="2464568" y="966036"/>
            <a:ext cx="6299856" cy="523220"/>
          </a:xfrm>
          <a:prstGeom prst="rect">
            <a:avLst/>
          </a:prstGeom>
          <a:solidFill>
            <a:schemeClr val="accent3">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ru-RU"/>
            </a:defPPr>
            <a:lvl1pPr marR="0" lvl="0" indent="0" algn="ctr" fontAlgn="auto">
              <a:lnSpc>
                <a:spcPct val="100000"/>
              </a:lnSpc>
              <a:spcBef>
                <a:spcPts val="0"/>
              </a:spcBef>
              <a:spcAft>
                <a:spcPts val="0"/>
              </a:spcAft>
              <a:buClrTx/>
              <a:buSzTx/>
              <a:buFontTx/>
              <a:buNone/>
              <a:tabLst/>
              <a:defRPr kumimoji="0" sz="1400" i="0" u="none" strike="noStrike" cap="none" spc="0" normalizeH="0" baseline="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defRPr>
            </a:lvl1pPr>
          </a:lstStyle>
          <a:p>
            <a:r>
              <a:rPr lang="ru-RU" dirty="0"/>
              <a:t>Инвентаризационная опись расчетов с покупателями, поставщиками и прочими дебиторами и кредиторами(ф. 0504089</a:t>
            </a:r>
            <a:r>
              <a:rPr lang="ru-RU" dirty="0" smtClean="0"/>
              <a:t>)</a:t>
            </a:r>
            <a:endParaRPr lang="ru-RU" dirty="0"/>
          </a:p>
        </p:txBody>
      </p:sp>
      <p:sp>
        <p:nvSpPr>
          <p:cNvPr id="7" name="TextBox 6">
            <a:extLst>
              <a:ext uri="{FF2B5EF4-FFF2-40B4-BE49-F238E27FC236}">
                <a16:creationId xmlns:a16="http://schemas.microsoft.com/office/drawing/2014/main" xmlns="" id="{1DCD9AA1-BEC8-4E69-8B6A-76A3839C38A6}"/>
              </a:ext>
            </a:extLst>
          </p:cNvPr>
          <p:cNvSpPr txBox="1"/>
          <p:nvPr/>
        </p:nvSpPr>
        <p:spPr>
          <a:xfrm>
            <a:off x="2680594" y="3357074"/>
            <a:ext cx="5868284" cy="307777"/>
          </a:xfrm>
          <a:prstGeom prst="rect">
            <a:avLst/>
          </a:prstGeom>
          <a:solidFill>
            <a:srgbClr val="FFFFCC"/>
          </a:solidFill>
          <a:ln w="22225">
            <a:solidFill>
              <a:schemeClr val="accent1">
                <a:lumMod val="75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defPPr>
              <a:defRPr lang="ru-RU"/>
            </a:defPPr>
            <a:lvl1pPr marR="0" lvl="0" indent="0" algn="ctr" fontAlgn="auto">
              <a:lnSpc>
                <a:spcPct val="100000"/>
              </a:lnSpc>
              <a:spcBef>
                <a:spcPts val="0"/>
              </a:spcBef>
              <a:spcAft>
                <a:spcPts val="0"/>
              </a:spcAft>
              <a:buClrTx/>
              <a:buSzTx/>
              <a:buFontTx/>
              <a:buNone/>
              <a:tabLst/>
              <a:defRPr kumimoji="0" sz="1400" b="0" i="0" u="none" strike="noStrike" cap="none" spc="0" normalizeH="0" baseline="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ru-RU" dirty="0"/>
              <a:t>Акт о результатах инвентаризации </a:t>
            </a:r>
            <a:r>
              <a:rPr lang="ru-RU" dirty="0">
                <a:hlinkClick r:id="rId3" action="ppaction://hlinkfile">
                  <a:extLst>
                    <a:ext uri="{A12FA001-AC4F-418D-AE19-62706E023703}">
                      <ahyp:hlinkClr xmlns="" xmlns:ahyp="http://schemas.microsoft.com/office/drawing/2018/hyperlinkcolor" val="tx"/>
                    </a:ext>
                  </a:extLst>
                </a:hlinkClick>
              </a:rPr>
              <a:t>(ф. </a:t>
            </a:r>
            <a:r>
              <a:rPr lang="ru-RU" dirty="0">
                <a:hlinkClick r:id="rId3" action="ppaction://hlinkfile">
                  <a:extLst>
                    <a:ext uri="{A12FA001-AC4F-418D-AE19-62706E023703}">
                      <ahyp:hlinkClr xmlns="" xmlns:ahyp="http://schemas.microsoft.com/office/drawing/2018/hyperlinkcolor" val="tx"/>
                    </a:ext>
                  </a:extLst>
                </a:hlinkClick>
              </a:rPr>
              <a:t>0510463</a:t>
            </a:r>
            <a:r>
              <a:rPr lang="ru-RU" dirty="0">
                <a:hlinkClick r:id="rId3" action="ppaction://hlinkfile">
                  <a:extLst>
                    <a:ext uri="{A12FA001-AC4F-418D-AE19-62706E023703}">
                      <ahyp:hlinkClr xmlns="" xmlns:ahyp="http://schemas.microsoft.com/office/drawing/2018/hyperlinkcolor" val="tx"/>
                    </a:ext>
                  </a:extLst>
                </a:hlinkClick>
              </a:rPr>
              <a:t>)</a:t>
            </a:r>
            <a:r>
              <a:rPr lang="ru-RU" dirty="0"/>
              <a:t> - Приказ №</a:t>
            </a:r>
            <a:r>
              <a:rPr lang="ru-RU" dirty="0" smtClean="0"/>
              <a:t>61н</a:t>
            </a:r>
            <a:endParaRPr lang="ru-RU" dirty="0"/>
          </a:p>
        </p:txBody>
      </p:sp>
      <p:sp>
        <p:nvSpPr>
          <p:cNvPr id="8" name="TextBox 7">
            <a:extLst>
              <a:ext uri="{FF2B5EF4-FFF2-40B4-BE49-F238E27FC236}">
                <a16:creationId xmlns:a16="http://schemas.microsoft.com/office/drawing/2014/main" xmlns="" id="{91E015F9-DCAB-4768-B27D-51EE331791F0}"/>
              </a:ext>
            </a:extLst>
          </p:cNvPr>
          <p:cNvSpPr txBox="1"/>
          <p:nvPr/>
        </p:nvSpPr>
        <p:spPr>
          <a:xfrm>
            <a:off x="2464568" y="1572344"/>
            <a:ext cx="6299856" cy="523220"/>
          </a:xfrm>
          <a:prstGeom prst="rect">
            <a:avLst/>
          </a:prstGeom>
          <a:solidFill>
            <a:schemeClr val="accent3">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ru-RU"/>
            </a:defPPr>
            <a:lvl1pPr marR="0" lvl="0" indent="0" algn="ctr" fontAlgn="auto">
              <a:lnSpc>
                <a:spcPct val="100000"/>
              </a:lnSpc>
              <a:spcBef>
                <a:spcPts val="0"/>
              </a:spcBef>
              <a:spcAft>
                <a:spcPts val="0"/>
              </a:spcAft>
              <a:buClrTx/>
              <a:buSzTx/>
              <a:buFontTx/>
              <a:buNone/>
              <a:tabLst/>
              <a:defRPr kumimoji="0" sz="1400" i="0" u="none" strike="noStrike" cap="none" spc="0" normalizeH="0" baseline="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defRPr>
            </a:lvl1pPr>
          </a:lstStyle>
          <a:p>
            <a:r>
              <a:rPr lang="ru-RU" dirty="0"/>
              <a:t>Инвентаризационная опись задолженности по кредитам, займам (ссудам) (ф. 0504083</a:t>
            </a:r>
            <a:r>
              <a:rPr lang="ru-RU" dirty="0" smtClean="0"/>
              <a:t>)</a:t>
            </a:r>
            <a:endParaRPr lang="ru-RU" dirty="0"/>
          </a:p>
        </p:txBody>
      </p:sp>
      <p:sp>
        <p:nvSpPr>
          <p:cNvPr id="9" name="TextBox 8">
            <a:extLst>
              <a:ext uri="{FF2B5EF4-FFF2-40B4-BE49-F238E27FC236}">
                <a16:creationId xmlns:a16="http://schemas.microsoft.com/office/drawing/2014/main" xmlns="" id="{91E015F9-DCAB-4768-B27D-51EE331791F0}"/>
              </a:ext>
            </a:extLst>
          </p:cNvPr>
          <p:cNvSpPr txBox="1"/>
          <p:nvPr/>
        </p:nvSpPr>
        <p:spPr>
          <a:xfrm>
            <a:off x="2464568" y="2204755"/>
            <a:ext cx="6299856" cy="738664"/>
          </a:xfrm>
          <a:prstGeom prst="rect">
            <a:avLst/>
          </a:prstGeom>
          <a:solidFill>
            <a:schemeClr val="accent3">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ru-RU"/>
            </a:defPPr>
            <a:lvl1pPr marR="0" lvl="0" indent="0" algn="ctr" fontAlgn="auto">
              <a:lnSpc>
                <a:spcPct val="100000"/>
              </a:lnSpc>
              <a:spcBef>
                <a:spcPts val="0"/>
              </a:spcBef>
              <a:spcAft>
                <a:spcPts val="0"/>
              </a:spcAft>
              <a:buClrTx/>
              <a:buSzTx/>
              <a:buFontTx/>
              <a:buNone/>
              <a:tabLst/>
              <a:defRPr kumimoji="0" sz="1400" i="0" u="none" strike="noStrike" cap="none" spc="0" normalizeH="0" baseline="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defRPr>
            </a:lvl1pPr>
          </a:lstStyle>
          <a:p>
            <a:r>
              <a:rPr lang="ru-RU" dirty="0"/>
              <a:t>Инвентаризационной описи состояния государственного долга Российской Федерации по полученным кредитам и предоставленным гарантиям </a:t>
            </a:r>
            <a:endParaRPr lang="ru-RU" dirty="0" smtClean="0"/>
          </a:p>
          <a:p>
            <a:r>
              <a:rPr lang="ru-RU" dirty="0" smtClean="0"/>
              <a:t>(</a:t>
            </a:r>
            <a:r>
              <a:rPr lang="ru-RU" dirty="0"/>
              <a:t>ф. 0504085) </a:t>
            </a:r>
          </a:p>
        </p:txBody>
      </p:sp>
      <p:sp>
        <p:nvSpPr>
          <p:cNvPr id="10" name="Правая фигурная скобка 9">
            <a:extLst>
              <a:ext uri="{FF2B5EF4-FFF2-40B4-BE49-F238E27FC236}">
                <a16:creationId xmlns:a16="http://schemas.microsoft.com/office/drawing/2014/main" xmlns="" id="{1A2F5D5B-52E5-93C8-A33D-2E877C2EB995}"/>
              </a:ext>
            </a:extLst>
          </p:cNvPr>
          <p:cNvSpPr/>
          <p:nvPr/>
        </p:nvSpPr>
        <p:spPr>
          <a:xfrm rot="5400000" flipV="1">
            <a:off x="5428031" y="-101327"/>
            <a:ext cx="372436" cy="6404851"/>
          </a:xfrm>
          <a:prstGeom prst="rightBrace">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4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11" name="TextBox 10">
            <a:extLst>
              <a:ext uri="{FF2B5EF4-FFF2-40B4-BE49-F238E27FC236}">
                <a16:creationId xmlns:a16="http://schemas.microsoft.com/office/drawing/2014/main" xmlns="" id="{1DCD9AA1-BEC8-4E69-8B6A-76A3839C38A6}"/>
              </a:ext>
            </a:extLst>
          </p:cNvPr>
          <p:cNvSpPr txBox="1"/>
          <p:nvPr/>
        </p:nvSpPr>
        <p:spPr>
          <a:xfrm>
            <a:off x="2682779" y="4134194"/>
            <a:ext cx="5866112" cy="738664"/>
          </a:xfrm>
          <a:prstGeom prst="rect">
            <a:avLst/>
          </a:prstGeom>
          <a:solidFill>
            <a:srgbClr val="A6D8A1"/>
          </a:solidFill>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ru-RU"/>
            </a:defPPr>
            <a:lvl1pPr lvl="0" algn="ctr">
              <a:defRPr kumimoji="0" sz="1400" i="0" u="none" strike="noStrike" cap="none" spc="0" normalizeH="0" baseline="0">
                <a:ln>
                  <a:noFill/>
                </a:ln>
                <a:solidFill>
                  <a:schemeClr val="tx1"/>
                </a:solidFill>
                <a:effectLst/>
                <a:uLnTx/>
                <a:uFillTx/>
                <a:latin typeface="Cambria" panose="02040503050406030204" pitchFamily="18" charset="0"/>
                <a:ea typeface="Cambria" panose="02040503050406030204" pitchFamily="18" charset="0"/>
                <a:cs typeface="Times New Roman" panose="02020603050405020304" pitchFamily="18" charset="0"/>
              </a:defRPr>
            </a:lvl1pPr>
          </a:lstStyle>
          <a:p>
            <a:r>
              <a:rPr lang="ru-RU" dirty="0"/>
              <a:t>Решение о списании задолженности, невостребованной кредиторами, с учета по счету №  </a:t>
            </a:r>
            <a:endParaRPr lang="ru-RU" dirty="0" smtClean="0"/>
          </a:p>
          <a:p>
            <a:r>
              <a:rPr lang="ru-RU" dirty="0" smtClean="0"/>
              <a:t>(</a:t>
            </a:r>
            <a:r>
              <a:rPr lang="ru-RU" dirty="0"/>
              <a:t>ф. 0510437</a:t>
            </a:r>
            <a:r>
              <a:rPr lang="ru-RU" dirty="0" smtClean="0"/>
              <a:t>)</a:t>
            </a:r>
            <a:endParaRPr lang="ru-RU" dirty="0"/>
          </a:p>
        </p:txBody>
      </p:sp>
      <p:cxnSp>
        <p:nvCxnSpPr>
          <p:cNvPr id="12" name="Прямая со стрелкой 37">
            <a:extLst>
              <a:ext uri="{FF2B5EF4-FFF2-40B4-BE49-F238E27FC236}">
                <a16:creationId xmlns:a16="http://schemas.microsoft.com/office/drawing/2014/main" xmlns="" id="{6195703B-A83E-8A68-C29F-4C9C3FBE95B1}"/>
              </a:ext>
            </a:extLst>
          </p:cNvPr>
          <p:cNvCxnSpPr>
            <a:cxnSpLocks/>
            <a:stCxn id="7" idx="2"/>
            <a:endCxn id="11" idx="0"/>
          </p:cNvCxnSpPr>
          <p:nvPr/>
        </p:nvCxnSpPr>
        <p:spPr>
          <a:xfrm rot="16200000" flipH="1">
            <a:off x="5380614" y="3898972"/>
            <a:ext cx="469343" cy="1099"/>
          </a:xfrm>
          <a:prstGeom prst="bentConnector3">
            <a:avLst>
              <a:gd name="adj1" fmla="val 50000"/>
            </a:avLst>
          </a:prstGeom>
          <a:ln w="22225">
            <a:solidFill>
              <a:schemeClr val="accent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13" name="Заголовок 1"/>
          <p:cNvSpPr txBox="1">
            <a:spLocks/>
          </p:cNvSpPr>
          <p:nvPr/>
        </p:nvSpPr>
        <p:spPr>
          <a:xfrm>
            <a:off x="2956220" y="43924"/>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anose="02040503050406030204" pitchFamily="18" charset="0"/>
                <a:ea typeface="Cambria" panose="02040503050406030204" pitchFamily="18" charset="0"/>
                <a:cs typeface="Times New Roman" panose="02020603050405020304" pitchFamily="18" charset="0"/>
              </a:rPr>
              <a:t>Инвентаризация дебиторской и кредиторской задолженности</a:t>
            </a:r>
            <a:endParaRPr lang="ru-RU" sz="2000" dirty="0">
              <a:solidFill>
                <a:schemeClr val="accent5">
                  <a:lumMod val="75000"/>
                </a:schemeClr>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15" name="TextBox 14">
            <a:extLst>
              <a:ext uri="{FF2B5EF4-FFF2-40B4-BE49-F238E27FC236}">
                <a16:creationId xmlns:a16="http://schemas.microsoft.com/office/drawing/2014/main" xmlns="" id="{AB27164D-B3B7-1CEC-F057-5ABC0EABFCA1}"/>
              </a:ext>
            </a:extLst>
          </p:cNvPr>
          <p:cNvSpPr txBox="1"/>
          <p:nvPr/>
        </p:nvSpPr>
        <p:spPr>
          <a:xfrm>
            <a:off x="9703330" y="941352"/>
            <a:ext cx="2209738" cy="307777"/>
          </a:xfrm>
          <a:prstGeom prst="rect">
            <a:avLst/>
          </a:prstGeom>
          <a:solidFill>
            <a:srgbClr val="A6D8A1"/>
          </a:solidFill>
        </p:spPr>
        <p:style>
          <a:lnRef idx="2">
            <a:schemeClr val="accent2"/>
          </a:lnRef>
          <a:fillRef idx="1">
            <a:schemeClr val="lt1"/>
          </a:fillRef>
          <a:effectRef idx="0">
            <a:schemeClr val="accent2"/>
          </a:effectRef>
          <a:fontRef idx="minor">
            <a:schemeClr val="dk1"/>
          </a:fontRef>
        </p:style>
        <p:txBody>
          <a:bodyPr wrap="square" rtlCol="0">
            <a:spAutoFit/>
          </a:bodyPr>
          <a:lstStyle/>
          <a:p>
            <a:pPr lvl="0" algn="ctr">
              <a:defRPr/>
            </a:pPr>
            <a:r>
              <a:rPr kumimoji="0" lang="ru-RU" sz="1400" i="0" u="none" strike="noStrike" kern="1200" cap="none" spc="0" normalizeH="0" baseline="0" noProof="0" dirty="0" smtClean="0">
                <a:ln>
                  <a:noFill/>
                </a:ln>
                <a:solidFill>
                  <a:schemeClr val="tx1"/>
                </a:solidFill>
                <a:effectLst/>
                <a:uLnTx/>
                <a:uFillTx/>
                <a:latin typeface="Cambria" panose="02040503050406030204" pitchFamily="18" charset="0"/>
                <a:ea typeface="Cambria" panose="02040503050406030204" pitchFamily="18" charset="0"/>
                <a:cs typeface="Times New Roman" panose="02020603050405020304" pitchFamily="18" charset="0"/>
              </a:rPr>
              <a:t>61н –реализовано </a:t>
            </a:r>
            <a:endParaRPr kumimoji="0" lang="ru-RU" sz="1400" i="0" u="none" strike="noStrike" kern="1200" cap="none" spc="0" normalizeH="0" baseline="0" noProof="0" dirty="0">
              <a:ln>
                <a:noFill/>
              </a:ln>
              <a:solidFill>
                <a:schemeClr val="tx1"/>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sp>
        <p:nvSpPr>
          <p:cNvPr id="16" name="TextBox 15">
            <a:extLst>
              <a:ext uri="{FF2B5EF4-FFF2-40B4-BE49-F238E27FC236}">
                <a16:creationId xmlns:a16="http://schemas.microsoft.com/office/drawing/2014/main" xmlns="" id="{1DCD9AA1-BEC8-4E69-8B6A-76A3839C38A6}"/>
              </a:ext>
            </a:extLst>
          </p:cNvPr>
          <p:cNvSpPr txBox="1"/>
          <p:nvPr/>
        </p:nvSpPr>
        <p:spPr>
          <a:xfrm>
            <a:off x="9703330" y="1287448"/>
            <a:ext cx="2209739" cy="523220"/>
          </a:xfrm>
          <a:prstGeom prst="rect">
            <a:avLst/>
          </a:prstGeom>
          <a:solidFill>
            <a:srgbClr val="FFFFCC"/>
          </a:solidFill>
          <a:ln w="22225">
            <a:solidFill>
              <a:schemeClr val="accent1">
                <a:lumMod val="75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defPPr>
              <a:defRPr lang="ru-RU"/>
            </a:defPPr>
            <a:lvl1pPr marR="0" lvl="0" indent="0" algn="ctr" fontAlgn="auto">
              <a:lnSpc>
                <a:spcPct val="100000"/>
              </a:lnSpc>
              <a:spcBef>
                <a:spcPts val="0"/>
              </a:spcBef>
              <a:spcAft>
                <a:spcPts val="0"/>
              </a:spcAft>
              <a:buClrTx/>
              <a:buSzTx/>
              <a:buFontTx/>
              <a:buNone/>
              <a:tabLst/>
              <a:defRPr kumimoji="0" sz="1400" b="0" i="0" u="none" strike="noStrike" cap="none" spc="0" normalizeH="0" baseline="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defRPr>
            </a:lvl1pPr>
          </a:lstStyle>
          <a:p>
            <a:r>
              <a:rPr lang="ru-RU" dirty="0"/>
              <a:t>61н- без статусной модели </a:t>
            </a:r>
            <a:r>
              <a:rPr lang="ru-RU" b="1" dirty="0">
                <a:solidFill>
                  <a:srgbClr val="FF0000"/>
                </a:solidFill>
              </a:rPr>
              <a:t>до 30.11.23</a:t>
            </a:r>
          </a:p>
        </p:txBody>
      </p:sp>
      <p:sp>
        <p:nvSpPr>
          <p:cNvPr id="18" name="TextBox 17">
            <a:extLst>
              <a:ext uri="{FF2B5EF4-FFF2-40B4-BE49-F238E27FC236}">
                <a16:creationId xmlns:a16="http://schemas.microsoft.com/office/drawing/2014/main" xmlns="" id="{91E015F9-DCAB-4768-B27D-51EE331791F0}"/>
              </a:ext>
            </a:extLst>
          </p:cNvPr>
          <p:cNvSpPr txBox="1"/>
          <p:nvPr/>
        </p:nvSpPr>
        <p:spPr>
          <a:xfrm>
            <a:off x="9720068" y="1910542"/>
            <a:ext cx="2193000" cy="307777"/>
          </a:xfrm>
          <a:prstGeom prst="rect">
            <a:avLst/>
          </a:prstGeom>
          <a:solidFill>
            <a:schemeClr val="accent3">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400"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rPr>
              <a:t>52н</a:t>
            </a:r>
            <a:endParaRPr lang="ru-RU" sz="1400" dirty="0">
              <a:solidFill>
                <a:prstClr val="black"/>
              </a:solidFill>
              <a:latin typeface="Cambria" panose="02040503050406030204" pitchFamily="18" charset="0"/>
              <a:ea typeface="Cambria" panose="02040503050406030204" pitchFamily="18" charset="0"/>
              <a:cs typeface="Times New Roman" panose="02020603050405020304" pitchFamily="18" charset="0"/>
            </a:endParaRPr>
          </a:p>
        </p:txBody>
      </p:sp>
      <p:pic>
        <p:nvPicPr>
          <p:cNvPr id="20" name="Рисунок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38635" y="1900785"/>
            <a:ext cx="453365" cy="401011"/>
          </a:xfrm>
          <a:prstGeom prst="rect">
            <a:avLst/>
          </a:prstGeom>
        </p:spPr>
      </p:pic>
      <p:pic>
        <p:nvPicPr>
          <p:cNvPr id="21" name="Рисунок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32102" y="1379329"/>
            <a:ext cx="453365" cy="401011"/>
          </a:xfrm>
          <a:prstGeom prst="rect">
            <a:avLst/>
          </a:prstGeom>
        </p:spPr>
      </p:pic>
      <p:grpSp>
        <p:nvGrpSpPr>
          <p:cNvPr id="25" name="Группа 24"/>
          <p:cNvGrpSpPr/>
          <p:nvPr/>
        </p:nvGrpSpPr>
        <p:grpSpPr>
          <a:xfrm>
            <a:off x="94919" y="75530"/>
            <a:ext cx="2281366" cy="749490"/>
            <a:chOff x="69947" y="50611"/>
            <a:chExt cx="2557465" cy="838389"/>
          </a:xfrm>
        </p:grpSpPr>
        <p:pic>
          <p:nvPicPr>
            <p:cNvPr id="26" name="Рисунок 25" descr="Межрегиональное бухгалтерское УФК"/>
            <p:cNvPicPr/>
            <p:nvPr/>
          </p:nvPicPr>
          <p:blipFill rotWithShape="1">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b="20714"/>
            <a:stretch/>
          </p:blipFill>
          <p:spPr bwMode="auto">
            <a:xfrm>
              <a:off x="69947" y="50611"/>
              <a:ext cx="857370" cy="838389"/>
            </a:xfrm>
            <a:prstGeom prst="rect">
              <a:avLst/>
            </a:prstGeom>
            <a:noFill/>
            <a:ln>
              <a:noFill/>
            </a:ln>
          </p:spPr>
        </p:pic>
        <p:pic>
          <p:nvPicPr>
            <p:cNvPr id="27" name="Рисунок 26" descr="Межрегиональное бухгалтерское УФК"/>
            <p:cNvPicPr/>
            <p:nvPr/>
          </p:nvPicPr>
          <p:blipFill rotWithShape="1">
            <a:blip r:embed="rId6">
              <a:duotone>
                <a:schemeClr val="accent1">
                  <a:shade val="45000"/>
                  <a:satMod val="135000"/>
                </a:schemeClr>
                <a:prstClr val="white"/>
              </a:duotone>
              <a:extLst>
                <a:ext uri="{28A0092B-C50C-407E-A947-70E740481C1C}">
                  <a14:useLocalDpi xmlns:a14="http://schemas.microsoft.com/office/drawing/2010/main" val="0"/>
                </a:ext>
              </a:extLst>
            </a:blip>
            <a:srcRect t="78385"/>
            <a:stretch/>
          </p:blipFill>
          <p:spPr bwMode="auto">
            <a:xfrm>
              <a:off x="912673" y="257261"/>
              <a:ext cx="1714739" cy="457124"/>
            </a:xfrm>
            <a:prstGeom prst="rect">
              <a:avLst/>
            </a:prstGeom>
            <a:noFill/>
            <a:ln>
              <a:noFill/>
            </a:ln>
          </p:spPr>
        </p:pic>
      </p:grpSp>
      <p:cxnSp>
        <p:nvCxnSpPr>
          <p:cNvPr id="28" name="Прямая со стрелкой 27"/>
          <p:cNvCxnSpPr/>
          <p:nvPr/>
        </p:nvCxnSpPr>
        <p:spPr>
          <a:xfrm>
            <a:off x="1545" y="912557"/>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pic>
        <p:nvPicPr>
          <p:cNvPr id="19" name="Рисунок 1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765036" y="702478"/>
            <a:ext cx="387498" cy="548088"/>
          </a:xfrm>
          <a:prstGeom prst="rect">
            <a:avLst/>
          </a:prstGeom>
        </p:spPr>
      </p:pic>
      <p:grpSp>
        <p:nvGrpSpPr>
          <p:cNvPr id="29" name="Группа 28"/>
          <p:cNvGrpSpPr/>
          <p:nvPr/>
        </p:nvGrpSpPr>
        <p:grpSpPr>
          <a:xfrm>
            <a:off x="2708017" y="214478"/>
            <a:ext cx="9909" cy="547802"/>
            <a:chOff x="2701193" y="252079"/>
            <a:chExt cx="9909" cy="547802"/>
          </a:xfrm>
        </p:grpSpPr>
        <p:cxnSp>
          <p:nvCxnSpPr>
            <p:cNvPr id="30" name="Прямая соединительная линия 29"/>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1" name="Прямая соединительная линия 30"/>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2" name="Прямая соединительная линия 31"/>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pic>
        <p:nvPicPr>
          <p:cNvPr id="33" name="Рисунок 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63310" y="3212256"/>
            <a:ext cx="453365" cy="401011"/>
          </a:xfrm>
          <a:prstGeom prst="rect">
            <a:avLst/>
          </a:prstGeom>
        </p:spPr>
      </p:pic>
      <p:pic>
        <p:nvPicPr>
          <p:cNvPr id="34" name="Рисунок 3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71435" y="3166731"/>
            <a:ext cx="387498" cy="548088"/>
          </a:xfrm>
          <a:prstGeom prst="rect">
            <a:avLst/>
          </a:prstGeom>
        </p:spPr>
      </p:pic>
      <p:sp>
        <p:nvSpPr>
          <p:cNvPr id="35" name="Прямоугольник 34"/>
          <p:cNvSpPr/>
          <p:nvPr/>
        </p:nvSpPr>
        <p:spPr>
          <a:xfrm>
            <a:off x="8861916" y="3305426"/>
            <a:ext cx="1256679" cy="3110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rgbClr val="FF0000"/>
                </a:solidFill>
              </a:rPr>
              <a:t>С 01.12.2023</a:t>
            </a:r>
            <a:endParaRPr lang="ru-RU" sz="1400" b="1" dirty="0">
              <a:solidFill>
                <a:srgbClr val="FF0000"/>
              </a:solidFill>
            </a:endParaRPr>
          </a:p>
        </p:txBody>
      </p:sp>
    </p:spTree>
    <p:extLst>
      <p:ext uri="{BB962C8B-B14F-4D97-AF65-F5344CB8AC3E}">
        <p14:creationId xmlns:p14="http://schemas.microsoft.com/office/powerpoint/2010/main" val="149116331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1">
            <a:extLst>
              <a:ext uri="{FF2B5EF4-FFF2-40B4-BE49-F238E27FC236}">
                <a16:creationId xmlns:a16="http://schemas.microsoft.com/office/drawing/2014/main" xmlns="" id="{93445071-B325-414E-AE58-C8D678E077A6}"/>
              </a:ext>
            </a:extLst>
          </p:cNvPr>
          <p:cNvSpPr txBox="1"/>
          <p:nvPr/>
        </p:nvSpPr>
        <p:spPr>
          <a:xfrm>
            <a:off x="381581" y="5116727"/>
            <a:ext cx="11344705" cy="1384995"/>
          </a:xfrm>
          <a:prstGeom prst="rect">
            <a:avLst/>
          </a:prstGeom>
          <a:solidFill>
            <a:schemeClr val="bg1"/>
          </a:solidFill>
          <a:ln w="25400" cap="flat" cmpd="sng" algn="ctr">
            <a:noFill/>
            <a:prstDash val="soli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nchor="t">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Times New Roman" panose="02020603050405020304" pitchFamily="18" charset="0"/>
              </a:rPr>
              <a:t>В целях оформления по кредиторской задолженности, ранее списанной с балансового учета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4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Times New Roman" panose="02020603050405020304" pitchFamily="18" charset="0"/>
              </a:rPr>
              <a:t>-</a:t>
            </a:r>
            <a:r>
              <a:rPr kumimoji="0" lang="ru-RU" sz="1400" b="1" i="1"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Times New Roman" panose="02020603050405020304" pitchFamily="18" charset="0"/>
              </a:rPr>
              <a:t>решения по отражению </a:t>
            </a:r>
            <a:r>
              <a:rPr kumimoji="0" lang="ru-RU" sz="14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Times New Roman" panose="02020603050405020304" pitchFamily="18" charset="0"/>
              </a:rPr>
              <a:t>на соответствующих аналитических балансовых счетах РП </a:t>
            </a:r>
            <a:r>
              <a:rPr kumimoji="0" lang="ru-RU" sz="1400" b="1" i="1"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Times New Roman" panose="02020603050405020304" pitchFamily="18" charset="0"/>
              </a:rPr>
              <a:t>обязательств по оплате расходов (выплате источников финансирования дефицита),</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Times New Roman" panose="02020603050405020304" pitchFamily="18" charset="0"/>
              </a:rPr>
              <a:t>- </a:t>
            </a:r>
            <a:r>
              <a:rPr kumimoji="0" lang="ru-RU" sz="1400" b="1" i="1"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Times New Roman" panose="02020603050405020304" pitchFamily="18" charset="0"/>
              </a:rPr>
              <a:t>возврату доходов </a:t>
            </a:r>
            <a:r>
              <a:rPr kumimoji="0" lang="ru-RU" sz="1400" b="1"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Times New Roman" panose="02020603050405020304" pitchFamily="18" charset="0"/>
              </a:rPr>
              <a:t>(</a:t>
            </a:r>
            <a:r>
              <a:rPr kumimoji="0" lang="ru-RU" sz="1400" b="1" i="1"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Times New Roman" panose="02020603050405020304" pitchFamily="18" charset="0"/>
              </a:rPr>
              <a:t>источников финансирования дефицита) </a:t>
            </a:r>
            <a:r>
              <a:rPr kumimoji="0" lang="ru-RU" sz="14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Times New Roman" panose="02020603050405020304" pitchFamily="18" charset="0"/>
              </a:rPr>
              <a:t>в связи с предъявлением кредитором или его правопреемником (Заявителем) требования об оплате задолженности </a:t>
            </a:r>
          </a:p>
        </p:txBody>
      </p:sp>
      <p:sp>
        <p:nvSpPr>
          <p:cNvPr id="9" name="TextBox 8">
            <a:extLst>
              <a:ext uri="{FF2B5EF4-FFF2-40B4-BE49-F238E27FC236}">
                <a16:creationId xmlns:a16="http://schemas.microsoft.com/office/drawing/2014/main" xmlns="" id="{1DCD9AA1-BEC8-4E69-8B6A-76A3839C38A6}"/>
              </a:ext>
            </a:extLst>
          </p:cNvPr>
          <p:cNvSpPr txBox="1"/>
          <p:nvPr/>
        </p:nvSpPr>
        <p:spPr>
          <a:xfrm>
            <a:off x="2107182" y="4283689"/>
            <a:ext cx="6290199" cy="307777"/>
          </a:xfrm>
          <a:prstGeom prst="rect">
            <a:avLst/>
          </a:prstGeom>
          <a:solidFill>
            <a:srgbClr val="A6D8A1"/>
          </a:solidFill>
        </p:spPr>
        <p:style>
          <a:lnRef idx="2">
            <a:schemeClr val="accent2"/>
          </a:lnRef>
          <a:fillRef idx="1">
            <a:schemeClr val="lt1"/>
          </a:fillRef>
          <a:effectRef idx="0">
            <a:schemeClr val="accent2"/>
          </a:effectRef>
          <a:fontRef idx="minor">
            <a:schemeClr val="dk1"/>
          </a:fontRef>
        </p:style>
        <p:txBody>
          <a:bodyPr wrap="square" rtlCol="0">
            <a:spAutoFit/>
          </a:bodyPr>
          <a:lstStyle>
            <a:defPPr>
              <a:defRPr lang="ru-RU"/>
            </a:defPPr>
            <a:lvl1pPr lvl="0" algn="ctr">
              <a:defRPr kumimoji="0" sz="1400" i="0" u="none" strike="noStrike" cap="none" spc="0" normalizeH="0" baseline="0">
                <a:ln>
                  <a:noFill/>
                </a:ln>
                <a:solidFill>
                  <a:schemeClr val="tx1"/>
                </a:solidFill>
                <a:effectLst/>
                <a:uLnTx/>
                <a:uFillTx/>
                <a:latin typeface="Cambria" panose="02040503050406030204" pitchFamily="18" charset="0"/>
                <a:ea typeface="Cambria" panose="02040503050406030204" pitchFamily="18" charset="0"/>
                <a:cs typeface="Times New Roman" panose="02020603050405020304" pitchFamily="18" charset="0"/>
              </a:defRPr>
            </a:lvl1pPr>
          </a:lstStyle>
          <a:p>
            <a:r>
              <a:rPr lang="ru-RU" dirty="0"/>
              <a:t>Решение о восстановлении кредиторской </a:t>
            </a:r>
            <a:r>
              <a:rPr lang="ru-RU" dirty="0" smtClean="0"/>
              <a:t>задолженности  </a:t>
            </a:r>
            <a:r>
              <a:rPr lang="ru-RU" dirty="0"/>
              <a:t>(ф. 0510446</a:t>
            </a:r>
            <a:r>
              <a:rPr lang="ru-RU" dirty="0" smtClean="0"/>
              <a:t>)</a:t>
            </a:r>
            <a:endParaRPr lang="ru-RU" dirty="0"/>
          </a:p>
        </p:txBody>
      </p:sp>
      <p:cxnSp>
        <p:nvCxnSpPr>
          <p:cNvPr id="16" name="Прямая со стрелкой 37">
            <a:extLst>
              <a:ext uri="{FF2B5EF4-FFF2-40B4-BE49-F238E27FC236}">
                <a16:creationId xmlns:a16="http://schemas.microsoft.com/office/drawing/2014/main" xmlns="" id="{6195703B-A83E-8A68-C29F-4C9C3FBE95B1}"/>
              </a:ext>
            </a:extLst>
          </p:cNvPr>
          <p:cNvCxnSpPr>
            <a:cxnSpLocks/>
            <a:endCxn id="9" idx="0"/>
          </p:cNvCxnSpPr>
          <p:nvPr/>
        </p:nvCxnSpPr>
        <p:spPr>
          <a:xfrm rot="10800000" flipV="1">
            <a:off x="5252283" y="3632015"/>
            <a:ext cx="1281749" cy="651674"/>
          </a:xfrm>
          <a:prstGeom prst="bentConnector2">
            <a:avLst/>
          </a:prstGeom>
          <a:ln w="22225">
            <a:solidFill>
              <a:schemeClr val="accent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17" name="Заголовок 1"/>
          <p:cNvSpPr txBox="1">
            <a:spLocks/>
          </p:cNvSpPr>
          <p:nvPr/>
        </p:nvSpPr>
        <p:spPr>
          <a:xfrm>
            <a:off x="2980472" y="39417"/>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anose="02040503050406030204" pitchFamily="18" charset="0"/>
                <a:ea typeface="Cambria" panose="02040503050406030204" pitchFamily="18" charset="0"/>
                <a:cs typeface="Times New Roman" panose="02020603050405020304" pitchFamily="18" charset="0"/>
              </a:rPr>
              <a:t>Инвентаризация дебиторской и кредиторской задолженности</a:t>
            </a:r>
            <a:endParaRPr lang="ru-RU" sz="2000" dirty="0">
              <a:solidFill>
                <a:schemeClr val="accent5">
                  <a:lumMod val="75000"/>
                </a:schemeClr>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18" name="TextBox 17">
            <a:extLst>
              <a:ext uri="{FF2B5EF4-FFF2-40B4-BE49-F238E27FC236}">
                <a16:creationId xmlns:a16="http://schemas.microsoft.com/office/drawing/2014/main" xmlns="" id="{91E015F9-DCAB-4768-B27D-51EE331791F0}"/>
              </a:ext>
            </a:extLst>
          </p:cNvPr>
          <p:cNvSpPr txBox="1"/>
          <p:nvPr/>
        </p:nvSpPr>
        <p:spPr>
          <a:xfrm>
            <a:off x="2097525" y="966036"/>
            <a:ext cx="6299856" cy="523220"/>
          </a:xfrm>
          <a:prstGeom prst="rect">
            <a:avLst/>
          </a:prstGeom>
          <a:solidFill>
            <a:schemeClr val="accent3">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ru-RU"/>
            </a:defPPr>
            <a:lvl1pPr marR="0" lvl="0" indent="0" algn="ctr" fontAlgn="auto">
              <a:lnSpc>
                <a:spcPct val="100000"/>
              </a:lnSpc>
              <a:spcBef>
                <a:spcPts val="0"/>
              </a:spcBef>
              <a:spcAft>
                <a:spcPts val="0"/>
              </a:spcAft>
              <a:buClrTx/>
              <a:buSzTx/>
              <a:buFontTx/>
              <a:buNone/>
              <a:tabLst/>
              <a:defRPr kumimoji="0" sz="1400" i="0" u="none" strike="noStrike" cap="none" spc="0" normalizeH="0" baseline="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defRPr>
            </a:lvl1pPr>
          </a:lstStyle>
          <a:p>
            <a:r>
              <a:rPr lang="ru-RU" dirty="0"/>
              <a:t>Инвентаризационная опись расчетов с покупателями, поставщиками и прочими дебиторами и кредиторами(ф. 0504089</a:t>
            </a:r>
            <a:r>
              <a:rPr lang="ru-RU" dirty="0" smtClean="0"/>
              <a:t>)</a:t>
            </a:r>
            <a:endParaRPr lang="ru-RU" dirty="0"/>
          </a:p>
        </p:txBody>
      </p:sp>
      <p:sp>
        <p:nvSpPr>
          <p:cNvPr id="19" name="TextBox 18">
            <a:extLst>
              <a:ext uri="{FF2B5EF4-FFF2-40B4-BE49-F238E27FC236}">
                <a16:creationId xmlns:a16="http://schemas.microsoft.com/office/drawing/2014/main" xmlns="" id="{1DCD9AA1-BEC8-4E69-8B6A-76A3839C38A6}"/>
              </a:ext>
            </a:extLst>
          </p:cNvPr>
          <p:cNvSpPr txBox="1"/>
          <p:nvPr/>
        </p:nvSpPr>
        <p:spPr>
          <a:xfrm>
            <a:off x="2313551" y="3357074"/>
            <a:ext cx="5868284" cy="307777"/>
          </a:xfrm>
          <a:prstGeom prst="rect">
            <a:avLst/>
          </a:prstGeom>
          <a:solidFill>
            <a:srgbClr val="FFFFCC"/>
          </a:solidFill>
          <a:ln w="22225">
            <a:solidFill>
              <a:schemeClr val="accent1">
                <a:lumMod val="75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defPPr>
              <a:defRPr lang="ru-RU"/>
            </a:defPPr>
            <a:lvl1pPr marR="0" lvl="0" indent="0" algn="ctr" fontAlgn="auto">
              <a:lnSpc>
                <a:spcPct val="100000"/>
              </a:lnSpc>
              <a:spcBef>
                <a:spcPts val="0"/>
              </a:spcBef>
              <a:spcAft>
                <a:spcPts val="0"/>
              </a:spcAft>
              <a:buClrTx/>
              <a:buSzTx/>
              <a:buFontTx/>
              <a:buNone/>
              <a:tabLst/>
              <a:defRPr kumimoji="0" sz="1400" b="0" i="0" u="none" strike="noStrike" cap="none" spc="0" normalizeH="0" baseline="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ru-RU" dirty="0"/>
              <a:t>Акт о результатах инвентаризации </a:t>
            </a:r>
            <a:r>
              <a:rPr lang="ru-RU" dirty="0">
                <a:hlinkClick r:id="rId3" action="ppaction://hlinkfile">
                  <a:extLst>
                    <a:ext uri="{A12FA001-AC4F-418D-AE19-62706E023703}">
                      <ahyp:hlinkClr xmlns="" xmlns:ahyp="http://schemas.microsoft.com/office/drawing/2018/hyperlinkcolor" val="tx"/>
                    </a:ext>
                  </a:extLst>
                </a:hlinkClick>
              </a:rPr>
              <a:t>(ф. </a:t>
            </a:r>
            <a:r>
              <a:rPr lang="ru-RU" dirty="0">
                <a:hlinkClick r:id="rId3" action="ppaction://hlinkfile">
                  <a:extLst>
                    <a:ext uri="{A12FA001-AC4F-418D-AE19-62706E023703}">
                      <ahyp:hlinkClr xmlns="" xmlns:ahyp="http://schemas.microsoft.com/office/drawing/2018/hyperlinkcolor" val="tx"/>
                    </a:ext>
                  </a:extLst>
                </a:hlinkClick>
              </a:rPr>
              <a:t>0510463</a:t>
            </a:r>
            <a:r>
              <a:rPr lang="ru-RU" dirty="0">
                <a:hlinkClick r:id="rId3" action="ppaction://hlinkfile">
                  <a:extLst>
                    <a:ext uri="{A12FA001-AC4F-418D-AE19-62706E023703}">
                      <ahyp:hlinkClr xmlns="" xmlns:ahyp="http://schemas.microsoft.com/office/drawing/2018/hyperlinkcolor" val="tx"/>
                    </a:ext>
                  </a:extLst>
                </a:hlinkClick>
              </a:rPr>
              <a:t>)</a:t>
            </a:r>
            <a:r>
              <a:rPr lang="ru-RU" dirty="0"/>
              <a:t> - Приказ №</a:t>
            </a:r>
            <a:r>
              <a:rPr lang="ru-RU" dirty="0" smtClean="0"/>
              <a:t>61н</a:t>
            </a:r>
            <a:endParaRPr lang="ru-RU" dirty="0"/>
          </a:p>
        </p:txBody>
      </p:sp>
      <p:sp>
        <p:nvSpPr>
          <p:cNvPr id="20" name="TextBox 19">
            <a:extLst>
              <a:ext uri="{FF2B5EF4-FFF2-40B4-BE49-F238E27FC236}">
                <a16:creationId xmlns:a16="http://schemas.microsoft.com/office/drawing/2014/main" xmlns="" id="{91E015F9-DCAB-4768-B27D-51EE331791F0}"/>
              </a:ext>
            </a:extLst>
          </p:cNvPr>
          <p:cNvSpPr txBox="1"/>
          <p:nvPr/>
        </p:nvSpPr>
        <p:spPr>
          <a:xfrm>
            <a:off x="2097525" y="1572344"/>
            <a:ext cx="6299856" cy="523220"/>
          </a:xfrm>
          <a:prstGeom prst="rect">
            <a:avLst/>
          </a:prstGeom>
          <a:solidFill>
            <a:schemeClr val="accent3">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ru-RU"/>
            </a:defPPr>
            <a:lvl1pPr marR="0" lvl="0" indent="0" algn="ctr" fontAlgn="auto">
              <a:lnSpc>
                <a:spcPct val="100000"/>
              </a:lnSpc>
              <a:spcBef>
                <a:spcPts val="0"/>
              </a:spcBef>
              <a:spcAft>
                <a:spcPts val="0"/>
              </a:spcAft>
              <a:buClrTx/>
              <a:buSzTx/>
              <a:buFontTx/>
              <a:buNone/>
              <a:tabLst/>
              <a:defRPr kumimoji="0" sz="1400" i="0" u="none" strike="noStrike" cap="none" spc="0" normalizeH="0" baseline="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defRPr>
            </a:lvl1pPr>
          </a:lstStyle>
          <a:p>
            <a:r>
              <a:rPr lang="ru-RU" dirty="0"/>
              <a:t>Инвентаризационная опись задолженности по кредитам, займам (ссудам) (ф. 0504083</a:t>
            </a:r>
            <a:r>
              <a:rPr lang="ru-RU" dirty="0" smtClean="0"/>
              <a:t>)</a:t>
            </a:r>
            <a:endParaRPr lang="ru-RU" dirty="0"/>
          </a:p>
        </p:txBody>
      </p:sp>
      <p:sp>
        <p:nvSpPr>
          <p:cNvPr id="21" name="TextBox 20">
            <a:extLst>
              <a:ext uri="{FF2B5EF4-FFF2-40B4-BE49-F238E27FC236}">
                <a16:creationId xmlns:a16="http://schemas.microsoft.com/office/drawing/2014/main" xmlns="" id="{91E015F9-DCAB-4768-B27D-51EE331791F0}"/>
              </a:ext>
            </a:extLst>
          </p:cNvPr>
          <p:cNvSpPr txBox="1"/>
          <p:nvPr/>
        </p:nvSpPr>
        <p:spPr>
          <a:xfrm>
            <a:off x="2097525" y="2204755"/>
            <a:ext cx="6299856" cy="738664"/>
          </a:xfrm>
          <a:prstGeom prst="rect">
            <a:avLst/>
          </a:prstGeom>
          <a:solidFill>
            <a:schemeClr val="accent3">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rtlCol="0">
            <a:spAutoFit/>
          </a:bodyPr>
          <a:lstStyle>
            <a:defPPr>
              <a:defRPr lang="ru-RU"/>
            </a:defPPr>
            <a:lvl1pPr marR="0" lvl="0" indent="0" algn="ctr" fontAlgn="auto">
              <a:lnSpc>
                <a:spcPct val="100000"/>
              </a:lnSpc>
              <a:spcBef>
                <a:spcPts val="0"/>
              </a:spcBef>
              <a:spcAft>
                <a:spcPts val="0"/>
              </a:spcAft>
              <a:buClrTx/>
              <a:buSzTx/>
              <a:buFontTx/>
              <a:buNone/>
              <a:tabLst/>
              <a:defRPr kumimoji="0" sz="1400" i="0" u="none" strike="noStrike" cap="none" spc="0" normalizeH="0" baseline="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defRPr>
            </a:lvl1pPr>
          </a:lstStyle>
          <a:p>
            <a:r>
              <a:rPr lang="ru-RU" dirty="0"/>
              <a:t>Инвентаризационной описи состояния государственного долга Российской Федерации по полученным кредитам и предоставленным гарантиям </a:t>
            </a:r>
            <a:endParaRPr lang="ru-RU" dirty="0" smtClean="0"/>
          </a:p>
          <a:p>
            <a:r>
              <a:rPr lang="ru-RU" dirty="0" smtClean="0"/>
              <a:t>(</a:t>
            </a:r>
            <a:r>
              <a:rPr lang="ru-RU" dirty="0"/>
              <a:t>ф. 0504085) </a:t>
            </a:r>
          </a:p>
        </p:txBody>
      </p:sp>
      <p:sp>
        <p:nvSpPr>
          <p:cNvPr id="22" name="Правая фигурная скобка 21">
            <a:extLst>
              <a:ext uri="{FF2B5EF4-FFF2-40B4-BE49-F238E27FC236}">
                <a16:creationId xmlns:a16="http://schemas.microsoft.com/office/drawing/2014/main" xmlns="" id="{1A2F5D5B-52E5-93C8-A33D-2E877C2EB995}"/>
              </a:ext>
            </a:extLst>
          </p:cNvPr>
          <p:cNvSpPr/>
          <p:nvPr/>
        </p:nvSpPr>
        <p:spPr>
          <a:xfrm rot="5400000" flipV="1">
            <a:off x="5060988" y="-101327"/>
            <a:ext cx="372436" cy="6404851"/>
          </a:xfrm>
          <a:prstGeom prst="rightBrace">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4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26" name="TextBox 25">
            <a:extLst>
              <a:ext uri="{FF2B5EF4-FFF2-40B4-BE49-F238E27FC236}">
                <a16:creationId xmlns:a16="http://schemas.microsoft.com/office/drawing/2014/main" xmlns="" id="{AB27164D-B3B7-1CEC-F057-5ABC0EABFCA1}"/>
              </a:ext>
            </a:extLst>
          </p:cNvPr>
          <p:cNvSpPr txBox="1"/>
          <p:nvPr/>
        </p:nvSpPr>
        <p:spPr>
          <a:xfrm>
            <a:off x="9703330" y="941352"/>
            <a:ext cx="2209738" cy="307777"/>
          </a:xfrm>
          <a:prstGeom prst="rect">
            <a:avLst/>
          </a:prstGeom>
          <a:solidFill>
            <a:srgbClr val="A6D8A1"/>
          </a:solidFill>
        </p:spPr>
        <p:style>
          <a:lnRef idx="2">
            <a:schemeClr val="accent2"/>
          </a:lnRef>
          <a:fillRef idx="1">
            <a:schemeClr val="lt1"/>
          </a:fillRef>
          <a:effectRef idx="0">
            <a:schemeClr val="accent2"/>
          </a:effectRef>
          <a:fontRef idx="minor">
            <a:schemeClr val="dk1"/>
          </a:fontRef>
        </p:style>
        <p:txBody>
          <a:bodyPr wrap="square" rtlCol="0">
            <a:spAutoFit/>
          </a:bodyPr>
          <a:lstStyle/>
          <a:p>
            <a:pPr lvl="0" algn="ctr">
              <a:defRPr/>
            </a:pPr>
            <a:r>
              <a:rPr kumimoji="0" lang="ru-RU" sz="1400" i="0" u="none" strike="noStrike" kern="1200" cap="none" spc="0" normalizeH="0" baseline="0" noProof="0" dirty="0" smtClean="0">
                <a:ln>
                  <a:noFill/>
                </a:ln>
                <a:solidFill>
                  <a:schemeClr val="tx1"/>
                </a:solidFill>
                <a:effectLst/>
                <a:uLnTx/>
                <a:uFillTx/>
                <a:latin typeface="Cambria" panose="02040503050406030204" pitchFamily="18" charset="0"/>
                <a:ea typeface="Cambria" panose="02040503050406030204" pitchFamily="18" charset="0"/>
                <a:cs typeface="Times New Roman" panose="02020603050405020304" pitchFamily="18" charset="0"/>
              </a:rPr>
              <a:t>61н –реализовано </a:t>
            </a:r>
            <a:endParaRPr kumimoji="0" lang="ru-RU" sz="1400" i="0" u="none" strike="noStrike" kern="1200" cap="none" spc="0" normalizeH="0" baseline="0" noProof="0" dirty="0">
              <a:ln>
                <a:noFill/>
              </a:ln>
              <a:solidFill>
                <a:schemeClr val="tx1"/>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sp>
        <p:nvSpPr>
          <p:cNvPr id="27" name="TextBox 26">
            <a:extLst>
              <a:ext uri="{FF2B5EF4-FFF2-40B4-BE49-F238E27FC236}">
                <a16:creationId xmlns:a16="http://schemas.microsoft.com/office/drawing/2014/main" xmlns="" id="{1DCD9AA1-BEC8-4E69-8B6A-76A3839C38A6}"/>
              </a:ext>
            </a:extLst>
          </p:cNvPr>
          <p:cNvSpPr txBox="1"/>
          <p:nvPr/>
        </p:nvSpPr>
        <p:spPr>
          <a:xfrm>
            <a:off x="9703330" y="1287448"/>
            <a:ext cx="2209739" cy="523220"/>
          </a:xfrm>
          <a:prstGeom prst="rect">
            <a:avLst/>
          </a:prstGeom>
          <a:solidFill>
            <a:srgbClr val="FFFFCC"/>
          </a:solidFill>
          <a:ln w="22225">
            <a:solidFill>
              <a:schemeClr val="accent1">
                <a:lumMod val="75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defPPr>
              <a:defRPr lang="ru-RU"/>
            </a:defPPr>
            <a:lvl1pPr marR="0" lvl="0" indent="0" algn="ctr" fontAlgn="auto">
              <a:lnSpc>
                <a:spcPct val="100000"/>
              </a:lnSpc>
              <a:spcBef>
                <a:spcPts val="0"/>
              </a:spcBef>
              <a:spcAft>
                <a:spcPts val="0"/>
              </a:spcAft>
              <a:buClrTx/>
              <a:buSzTx/>
              <a:buFontTx/>
              <a:buNone/>
              <a:tabLst/>
              <a:defRPr kumimoji="0" sz="1400" b="0" i="0" u="none" strike="noStrike" cap="none" spc="0" normalizeH="0" baseline="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defRPr>
            </a:lvl1pPr>
          </a:lstStyle>
          <a:p>
            <a:r>
              <a:rPr lang="ru-RU" dirty="0"/>
              <a:t>61н- без статусной модели </a:t>
            </a:r>
            <a:r>
              <a:rPr lang="ru-RU" b="1" dirty="0">
                <a:solidFill>
                  <a:srgbClr val="FF0000"/>
                </a:solidFill>
              </a:rPr>
              <a:t>до 30.11.23</a:t>
            </a:r>
          </a:p>
        </p:txBody>
      </p:sp>
      <p:sp>
        <p:nvSpPr>
          <p:cNvPr id="28" name="TextBox 27">
            <a:extLst>
              <a:ext uri="{FF2B5EF4-FFF2-40B4-BE49-F238E27FC236}">
                <a16:creationId xmlns:a16="http://schemas.microsoft.com/office/drawing/2014/main" xmlns="" id="{91E015F9-DCAB-4768-B27D-51EE331791F0}"/>
              </a:ext>
            </a:extLst>
          </p:cNvPr>
          <p:cNvSpPr txBox="1"/>
          <p:nvPr/>
        </p:nvSpPr>
        <p:spPr>
          <a:xfrm>
            <a:off x="9720068" y="1910542"/>
            <a:ext cx="2193000" cy="307777"/>
          </a:xfrm>
          <a:prstGeom prst="rect">
            <a:avLst/>
          </a:prstGeom>
          <a:solidFill>
            <a:schemeClr val="accent3">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400"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rPr>
              <a:t>52н</a:t>
            </a:r>
            <a:endParaRPr lang="ru-RU" sz="1400" dirty="0">
              <a:solidFill>
                <a:prstClr val="black"/>
              </a:solidFill>
              <a:latin typeface="Cambria" panose="02040503050406030204" pitchFamily="18" charset="0"/>
              <a:ea typeface="Cambria" panose="02040503050406030204" pitchFamily="18" charset="0"/>
              <a:cs typeface="Times New Roman" panose="02020603050405020304" pitchFamily="18" charset="0"/>
            </a:endParaRPr>
          </a:p>
        </p:txBody>
      </p:sp>
      <p:pic>
        <p:nvPicPr>
          <p:cNvPr id="30" name="Рисунок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38635" y="1900785"/>
            <a:ext cx="453365" cy="401011"/>
          </a:xfrm>
          <a:prstGeom prst="rect">
            <a:avLst/>
          </a:prstGeom>
        </p:spPr>
      </p:pic>
      <p:pic>
        <p:nvPicPr>
          <p:cNvPr id="31" name="Рисунок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32102" y="1379329"/>
            <a:ext cx="453365" cy="401011"/>
          </a:xfrm>
          <a:prstGeom prst="rect">
            <a:avLst/>
          </a:prstGeom>
        </p:spPr>
      </p:pic>
      <p:grpSp>
        <p:nvGrpSpPr>
          <p:cNvPr id="32" name="Группа 31"/>
          <p:cNvGrpSpPr/>
          <p:nvPr/>
        </p:nvGrpSpPr>
        <p:grpSpPr>
          <a:xfrm>
            <a:off x="94919" y="81970"/>
            <a:ext cx="2281366" cy="749490"/>
            <a:chOff x="69947" y="50611"/>
            <a:chExt cx="2557465" cy="838389"/>
          </a:xfrm>
        </p:grpSpPr>
        <p:pic>
          <p:nvPicPr>
            <p:cNvPr id="33" name="Рисунок 32" descr="Межрегиональное бухгалтерское УФК"/>
            <p:cNvPicPr/>
            <p:nvPr/>
          </p:nvPicPr>
          <p:blipFill rotWithShape="1">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b="20714"/>
            <a:stretch/>
          </p:blipFill>
          <p:spPr bwMode="auto">
            <a:xfrm>
              <a:off x="69947" y="50611"/>
              <a:ext cx="857370" cy="838389"/>
            </a:xfrm>
            <a:prstGeom prst="rect">
              <a:avLst/>
            </a:prstGeom>
            <a:noFill/>
            <a:ln>
              <a:noFill/>
            </a:ln>
          </p:spPr>
        </p:pic>
        <p:pic>
          <p:nvPicPr>
            <p:cNvPr id="34" name="Рисунок 33" descr="Межрегиональное бухгалтерское УФК"/>
            <p:cNvPicPr/>
            <p:nvPr/>
          </p:nvPicPr>
          <p:blipFill rotWithShape="1">
            <a:blip r:embed="rId6">
              <a:duotone>
                <a:schemeClr val="accent1">
                  <a:shade val="45000"/>
                  <a:satMod val="135000"/>
                </a:schemeClr>
                <a:prstClr val="white"/>
              </a:duotone>
              <a:extLst>
                <a:ext uri="{28A0092B-C50C-407E-A947-70E740481C1C}">
                  <a14:useLocalDpi xmlns:a14="http://schemas.microsoft.com/office/drawing/2010/main" val="0"/>
                </a:ext>
              </a:extLst>
            </a:blip>
            <a:srcRect t="78385"/>
            <a:stretch/>
          </p:blipFill>
          <p:spPr bwMode="auto">
            <a:xfrm>
              <a:off x="912673" y="257261"/>
              <a:ext cx="1714739" cy="457124"/>
            </a:xfrm>
            <a:prstGeom prst="rect">
              <a:avLst/>
            </a:prstGeom>
            <a:noFill/>
            <a:ln>
              <a:noFill/>
            </a:ln>
          </p:spPr>
        </p:pic>
      </p:grpSp>
      <p:cxnSp>
        <p:nvCxnSpPr>
          <p:cNvPr id="35" name="Прямая со стрелкой 34"/>
          <p:cNvCxnSpPr/>
          <p:nvPr/>
        </p:nvCxnSpPr>
        <p:spPr>
          <a:xfrm>
            <a:off x="-3020" y="911910"/>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pic>
        <p:nvPicPr>
          <p:cNvPr id="29" name="Рисунок 2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765036" y="702478"/>
            <a:ext cx="387498" cy="548088"/>
          </a:xfrm>
          <a:prstGeom prst="rect">
            <a:avLst/>
          </a:prstGeom>
        </p:spPr>
      </p:pic>
      <p:grpSp>
        <p:nvGrpSpPr>
          <p:cNvPr id="36" name="Группа 35"/>
          <p:cNvGrpSpPr/>
          <p:nvPr/>
        </p:nvGrpSpPr>
        <p:grpSpPr>
          <a:xfrm>
            <a:off x="2708017" y="214478"/>
            <a:ext cx="9909" cy="547802"/>
            <a:chOff x="2701193" y="252079"/>
            <a:chExt cx="9909" cy="547802"/>
          </a:xfrm>
        </p:grpSpPr>
        <p:cxnSp>
          <p:nvCxnSpPr>
            <p:cNvPr id="37" name="Прямая соединительная линия 36"/>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8" name="Прямая соединительная линия 37"/>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9" name="Прямая соединительная линия 38"/>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pic>
        <p:nvPicPr>
          <p:cNvPr id="40" name="Рисунок 3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96267" y="3212256"/>
            <a:ext cx="453365" cy="401011"/>
          </a:xfrm>
          <a:prstGeom prst="rect">
            <a:avLst/>
          </a:prstGeom>
        </p:spPr>
      </p:pic>
      <p:pic>
        <p:nvPicPr>
          <p:cNvPr id="41" name="Рисунок 4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404392" y="3166731"/>
            <a:ext cx="387498" cy="548088"/>
          </a:xfrm>
          <a:prstGeom prst="rect">
            <a:avLst/>
          </a:prstGeom>
        </p:spPr>
      </p:pic>
      <p:sp>
        <p:nvSpPr>
          <p:cNvPr id="42" name="Прямоугольник 41"/>
          <p:cNvSpPr/>
          <p:nvPr/>
        </p:nvSpPr>
        <p:spPr>
          <a:xfrm>
            <a:off x="8494873" y="3305426"/>
            <a:ext cx="1256679" cy="3110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rgbClr val="FF0000"/>
                </a:solidFill>
              </a:rPr>
              <a:t>С 01.12.2023</a:t>
            </a:r>
            <a:endParaRPr lang="ru-RU" sz="1400" b="1" dirty="0">
              <a:solidFill>
                <a:srgbClr val="FF0000"/>
              </a:solidFill>
            </a:endParaRPr>
          </a:p>
        </p:txBody>
      </p:sp>
    </p:spTree>
    <p:extLst>
      <p:ext uri="{BB962C8B-B14F-4D97-AF65-F5344CB8AC3E}">
        <p14:creationId xmlns:p14="http://schemas.microsoft.com/office/powerpoint/2010/main" val="295328492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Заголовок 1"/>
          <p:cNvSpPr txBox="1">
            <a:spLocks/>
          </p:cNvSpPr>
          <p:nvPr/>
        </p:nvSpPr>
        <p:spPr>
          <a:xfrm>
            <a:off x="2980472" y="39417"/>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anose="02040503050406030204" pitchFamily="18" charset="0"/>
                <a:ea typeface="Cambria" panose="02040503050406030204" pitchFamily="18" charset="0"/>
                <a:cs typeface="Times New Roman" panose="02020603050405020304" pitchFamily="18" charset="0"/>
              </a:rPr>
              <a:t>Акт о результатах инвентаризации (ф.0510463)</a:t>
            </a:r>
            <a:endParaRPr lang="ru-RU" sz="2000" dirty="0">
              <a:solidFill>
                <a:schemeClr val="accent5">
                  <a:lumMod val="75000"/>
                </a:schemeClr>
              </a:solidFill>
              <a:latin typeface="Cambria" panose="02040503050406030204" pitchFamily="18" charset="0"/>
              <a:ea typeface="Cambria" panose="02040503050406030204" pitchFamily="18" charset="0"/>
              <a:cs typeface="Times New Roman" panose="02020603050405020304" pitchFamily="18" charset="0"/>
            </a:endParaRPr>
          </a:p>
        </p:txBody>
      </p:sp>
      <p:pic>
        <p:nvPicPr>
          <p:cNvPr id="2" name="Рисунок 1"/>
          <p:cNvPicPr>
            <a:picLocks noChangeAspect="1"/>
          </p:cNvPicPr>
          <p:nvPr/>
        </p:nvPicPr>
        <p:blipFill>
          <a:blip r:embed="rId3"/>
          <a:stretch>
            <a:fillRect/>
          </a:stretch>
        </p:blipFill>
        <p:spPr>
          <a:xfrm>
            <a:off x="163286" y="1001614"/>
            <a:ext cx="5950131" cy="3311297"/>
          </a:xfrm>
          <a:prstGeom prst="rect">
            <a:avLst/>
          </a:prstGeom>
        </p:spPr>
      </p:pic>
      <p:pic>
        <p:nvPicPr>
          <p:cNvPr id="3" name="Рисунок 2"/>
          <p:cNvPicPr>
            <a:picLocks noChangeAspect="1"/>
          </p:cNvPicPr>
          <p:nvPr/>
        </p:nvPicPr>
        <p:blipFill>
          <a:blip r:embed="rId4"/>
          <a:stretch>
            <a:fillRect/>
          </a:stretch>
        </p:blipFill>
        <p:spPr>
          <a:xfrm>
            <a:off x="287384" y="4312911"/>
            <a:ext cx="5826033" cy="2195718"/>
          </a:xfrm>
          <a:prstGeom prst="rect">
            <a:avLst/>
          </a:prstGeom>
        </p:spPr>
      </p:pic>
      <p:sp>
        <p:nvSpPr>
          <p:cNvPr id="32" name="TextBox 31">
            <a:extLst>
              <a:ext uri="{FF2B5EF4-FFF2-40B4-BE49-F238E27FC236}">
                <a16:creationId xmlns:a16="http://schemas.microsoft.com/office/drawing/2014/main" xmlns="" id="{76C8A5E3-E551-4A2C-0B65-CE20F02D3130}"/>
              </a:ext>
            </a:extLst>
          </p:cNvPr>
          <p:cNvSpPr txBox="1"/>
          <p:nvPr/>
        </p:nvSpPr>
        <p:spPr>
          <a:xfrm>
            <a:off x="6913780" y="1115277"/>
            <a:ext cx="5156300" cy="738664"/>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400" b="1"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rPr>
              <a:t>1. Результаты</a:t>
            </a:r>
            <a:r>
              <a:rPr kumimoji="0" lang="ru-RU" sz="1400" b="1" i="0" u="none" strike="noStrike" kern="1200" cap="none" spc="0" normalizeH="0" noProof="0" dirty="0" smtClean="0">
                <a:ln>
                  <a:noFill/>
                </a:ln>
                <a:solidFill>
                  <a:prstClr val="black"/>
                </a:solidFill>
                <a:effectLst/>
                <a:uLnTx/>
                <a:uFillTx/>
                <a:latin typeface="Cambria" panose="02040503050406030204" pitchFamily="18" charset="0"/>
                <a:ea typeface="Cambria" panose="02040503050406030204" pitchFamily="18" charset="0"/>
              </a:rPr>
              <a:t> инвентаризации без выявленных отклонений по суммовым(качественных) показателям и качественным характеристикам</a:t>
            </a:r>
            <a:endParaRPr kumimoji="0" lang="ru-RU" sz="1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33" name="TextBox 32">
            <a:extLst>
              <a:ext uri="{FF2B5EF4-FFF2-40B4-BE49-F238E27FC236}">
                <a16:creationId xmlns:a16="http://schemas.microsoft.com/office/drawing/2014/main" xmlns="" id="{76C8A5E3-E551-4A2C-0B65-CE20F02D3130}"/>
              </a:ext>
            </a:extLst>
          </p:cNvPr>
          <p:cNvSpPr txBox="1"/>
          <p:nvPr/>
        </p:nvSpPr>
        <p:spPr>
          <a:xfrm>
            <a:off x="7543800" y="1852998"/>
            <a:ext cx="4526280" cy="523220"/>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rPr>
              <a:t>Содержит перечень описей, в которых нет никаких расхождений или отметок</a:t>
            </a:r>
            <a:endPar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34" name="TextBox 33">
            <a:extLst>
              <a:ext uri="{FF2B5EF4-FFF2-40B4-BE49-F238E27FC236}">
                <a16:creationId xmlns:a16="http://schemas.microsoft.com/office/drawing/2014/main" xmlns="" id="{76C8A5E3-E551-4A2C-0B65-CE20F02D3130}"/>
              </a:ext>
            </a:extLst>
          </p:cNvPr>
          <p:cNvSpPr txBox="1"/>
          <p:nvPr/>
        </p:nvSpPr>
        <p:spPr>
          <a:xfrm>
            <a:off x="6913780" y="2376218"/>
            <a:ext cx="5156300" cy="523220"/>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400" b="1"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rPr>
              <a:t>2. Результаты</a:t>
            </a:r>
            <a:r>
              <a:rPr kumimoji="0" lang="ru-RU" sz="1400" b="1" i="0" u="none" strike="noStrike" kern="1200" cap="none" spc="0" normalizeH="0" noProof="0" dirty="0" smtClean="0">
                <a:ln>
                  <a:noFill/>
                </a:ln>
                <a:solidFill>
                  <a:prstClr val="black"/>
                </a:solidFill>
                <a:effectLst/>
                <a:uLnTx/>
                <a:uFillTx/>
                <a:latin typeface="Cambria" panose="02040503050406030204" pitchFamily="18" charset="0"/>
                <a:ea typeface="Cambria" panose="02040503050406030204" pitchFamily="18" charset="0"/>
              </a:rPr>
              <a:t> инвентаризации с выявленными отклонениями</a:t>
            </a:r>
            <a:endParaRPr kumimoji="0" lang="ru-RU" sz="1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35" name="TextBox 34">
            <a:extLst>
              <a:ext uri="{FF2B5EF4-FFF2-40B4-BE49-F238E27FC236}">
                <a16:creationId xmlns:a16="http://schemas.microsoft.com/office/drawing/2014/main" xmlns="" id="{76C8A5E3-E551-4A2C-0B65-CE20F02D3130}"/>
              </a:ext>
            </a:extLst>
          </p:cNvPr>
          <p:cNvSpPr txBox="1"/>
          <p:nvPr/>
        </p:nvSpPr>
        <p:spPr>
          <a:xfrm>
            <a:off x="7543800" y="2892210"/>
            <a:ext cx="4526280" cy="1169551"/>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lgn="ctr">
              <a:defRPr/>
            </a:pPr>
            <a:r>
              <a:rPr lang="ru-RU" sz="1400" dirty="0" smtClean="0">
                <a:solidFill>
                  <a:prstClr val="black"/>
                </a:solidFill>
                <a:latin typeface="Cambria" panose="02040503050406030204" pitchFamily="18" charset="0"/>
                <a:ea typeface="Cambria" panose="02040503050406030204" pitchFamily="18" charset="0"/>
              </a:rPr>
              <a:t>Содержит перечень описей с выявленными несоответствиями </a:t>
            </a:r>
            <a:r>
              <a:rPr lang="ru-RU" sz="1400" dirty="0">
                <a:solidFill>
                  <a:prstClr val="black"/>
                </a:solidFill>
                <a:latin typeface="Cambria" panose="02040503050406030204" pitchFamily="18" charset="0"/>
                <a:ea typeface="Cambria" panose="02040503050406030204" pitchFamily="18" charset="0"/>
              </a:rPr>
              <a:t>фактического </a:t>
            </a:r>
            <a:r>
              <a:rPr lang="ru-RU" sz="1400" dirty="0" smtClean="0">
                <a:solidFill>
                  <a:prstClr val="black"/>
                </a:solidFill>
                <a:latin typeface="Cambria" panose="02040503050406030204" pitchFamily="18" charset="0"/>
                <a:ea typeface="Cambria" panose="02040503050406030204" pitchFamily="18" charset="0"/>
              </a:rPr>
              <a:t>наличия, </a:t>
            </a:r>
            <a:r>
              <a:rPr lang="ru-RU" sz="1400" dirty="0">
                <a:solidFill>
                  <a:prstClr val="black"/>
                </a:solidFill>
                <a:latin typeface="Cambria" panose="02040503050406030204" pitchFamily="18" charset="0"/>
                <a:ea typeface="Cambria" panose="02040503050406030204" pitchFamily="18" charset="0"/>
              </a:rPr>
              <a:t>и (или) наличие неподтвержденных расчетов и (или) обязательств, а также </a:t>
            </a:r>
            <a:r>
              <a:rPr lang="ru-RU" sz="1400" dirty="0" smtClean="0">
                <a:solidFill>
                  <a:prstClr val="black"/>
                </a:solidFill>
                <a:latin typeface="Cambria" panose="02040503050406030204" pitchFamily="18" charset="0"/>
                <a:ea typeface="Cambria" panose="02040503050406030204" pitchFamily="18" charset="0"/>
              </a:rPr>
              <a:t>несоответствие </a:t>
            </a:r>
            <a:r>
              <a:rPr lang="ru-RU" sz="1400" dirty="0">
                <a:solidFill>
                  <a:prstClr val="black"/>
                </a:solidFill>
                <a:latin typeface="Cambria" panose="02040503050406030204" pitchFamily="18" charset="0"/>
                <a:ea typeface="Cambria" panose="02040503050406030204" pitchFamily="18" charset="0"/>
              </a:rPr>
              <a:t>банковским выпискам</a:t>
            </a:r>
            <a:endPar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36" name="TextBox 35">
            <a:extLst>
              <a:ext uri="{FF2B5EF4-FFF2-40B4-BE49-F238E27FC236}">
                <a16:creationId xmlns:a16="http://schemas.microsoft.com/office/drawing/2014/main" xmlns="" id="{76C8A5E3-E551-4A2C-0B65-CE20F02D3130}"/>
              </a:ext>
            </a:extLst>
          </p:cNvPr>
          <p:cNvSpPr txBox="1"/>
          <p:nvPr/>
        </p:nvSpPr>
        <p:spPr>
          <a:xfrm>
            <a:off x="6913780" y="4061761"/>
            <a:ext cx="5156300" cy="307777"/>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400" b="1"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rPr>
              <a:t>3. Результаты</a:t>
            </a:r>
            <a:r>
              <a:rPr kumimoji="0" lang="ru-RU" sz="1400" b="1" i="0" u="none" strike="noStrike" kern="1200" cap="none" spc="0" normalizeH="0" noProof="0" dirty="0" smtClean="0">
                <a:ln>
                  <a:noFill/>
                </a:ln>
                <a:solidFill>
                  <a:prstClr val="black"/>
                </a:solidFill>
                <a:effectLst/>
                <a:uLnTx/>
                <a:uFillTx/>
                <a:latin typeface="Cambria" panose="02040503050406030204" pitchFamily="18" charset="0"/>
                <a:ea typeface="Cambria" panose="02040503050406030204" pitchFamily="18" charset="0"/>
              </a:rPr>
              <a:t> выявленных качественных характеристик</a:t>
            </a:r>
            <a:endParaRPr kumimoji="0" lang="ru-RU" sz="1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37" name="TextBox 36">
            <a:extLst>
              <a:ext uri="{FF2B5EF4-FFF2-40B4-BE49-F238E27FC236}">
                <a16:creationId xmlns:a16="http://schemas.microsoft.com/office/drawing/2014/main" xmlns="" id="{76C8A5E3-E551-4A2C-0B65-CE20F02D3130}"/>
              </a:ext>
            </a:extLst>
          </p:cNvPr>
          <p:cNvSpPr txBox="1"/>
          <p:nvPr/>
        </p:nvSpPr>
        <p:spPr>
          <a:xfrm>
            <a:off x="7543800" y="4369538"/>
            <a:ext cx="4526280" cy="1815882"/>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lgn="ctr">
              <a:defRPr/>
            </a:pPr>
            <a:r>
              <a:rPr kumimoji="0" lang="ru-RU" sz="1400" b="0"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rPr>
              <a:t>Содержит перечень описей</a:t>
            </a:r>
            <a:r>
              <a:rPr lang="ru-RU" sz="1400" dirty="0">
                <a:solidFill>
                  <a:prstClr val="black"/>
                </a:solidFill>
                <a:latin typeface="Cambria" panose="02040503050406030204" pitchFamily="18" charset="0"/>
                <a:ea typeface="Cambria" panose="02040503050406030204" pitchFamily="18" charset="0"/>
              </a:rPr>
              <a:t>, </a:t>
            </a:r>
            <a:r>
              <a:rPr lang="ru-RU" sz="1400" dirty="0" smtClean="0">
                <a:solidFill>
                  <a:prstClr val="black"/>
                </a:solidFill>
                <a:latin typeface="Cambria" panose="02040503050406030204" pitchFamily="18" charset="0"/>
                <a:ea typeface="Cambria" panose="02040503050406030204" pitchFamily="18" charset="0"/>
              </a:rPr>
              <a:t>с выявленными несоответствиями </a:t>
            </a:r>
            <a:r>
              <a:rPr lang="ru-RU" sz="1400" dirty="0">
                <a:solidFill>
                  <a:prstClr val="black"/>
                </a:solidFill>
                <a:latin typeface="Cambria" panose="02040503050406030204" pitchFamily="18" charset="0"/>
                <a:ea typeface="Cambria" panose="02040503050406030204" pitchFamily="18" charset="0"/>
              </a:rPr>
              <a:t>качественных характеристик объектов учетным данным, наличие просроченных (с истекшим сроком исковой давности) расчетов и (или) обязательств (например, объект нефинансового актива не соответствует условиям актива, просроченная задолженность имеет признаки безнадежной задолженности)</a:t>
            </a:r>
            <a:endPar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grpSp>
        <p:nvGrpSpPr>
          <p:cNvPr id="12" name="Группа 11"/>
          <p:cNvGrpSpPr/>
          <p:nvPr/>
        </p:nvGrpSpPr>
        <p:grpSpPr>
          <a:xfrm>
            <a:off x="94919" y="75531"/>
            <a:ext cx="2281366" cy="749490"/>
            <a:chOff x="69947" y="50611"/>
            <a:chExt cx="2557465" cy="838389"/>
          </a:xfrm>
        </p:grpSpPr>
        <p:pic>
          <p:nvPicPr>
            <p:cNvPr id="13" name="Рисунок 12" descr="Межрегиональное бухгалтерское УФК"/>
            <p:cNvPicPr/>
            <p:nvPr/>
          </p:nvPicPr>
          <p:blipFill rotWithShape="1">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b="20714"/>
            <a:stretch/>
          </p:blipFill>
          <p:spPr bwMode="auto">
            <a:xfrm>
              <a:off x="69947" y="50611"/>
              <a:ext cx="857370" cy="838389"/>
            </a:xfrm>
            <a:prstGeom prst="rect">
              <a:avLst/>
            </a:prstGeom>
            <a:noFill/>
            <a:ln>
              <a:noFill/>
            </a:ln>
          </p:spPr>
        </p:pic>
        <p:pic>
          <p:nvPicPr>
            <p:cNvPr id="14" name="Рисунок 13" descr="Межрегиональное бухгалтерское УФК"/>
            <p:cNvPicPr/>
            <p:nvPr/>
          </p:nvPicPr>
          <p:blipFill rotWithShape="1">
            <a:blip r:embed="rId6">
              <a:duotone>
                <a:schemeClr val="accent1">
                  <a:shade val="45000"/>
                  <a:satMod val="135000"/>
                </a:schemeClr>
                <a:prstClr val="white"/>
              </a:duotone>
              <a:extLst>
                <a:ext uri="{28A0092B-C50C-407E-A947-70E740481C1C}">
                  <a14:useLocalDpi xmlns:a14="http://schemas.microsoft.com/office/drawing/2010/main" val="0"/>
                </a:ext>
              </a:extLst>
            </a:blip>
            <a:srcRect t="78385"/>
            <a:stretch/>
          </p:blipFill>
          <p:spPr bwMode="auto">
            <a:xfrm>
              <a:off x="912673" y="257261"/>
              <a:ext cx="1714739" cy="457124"/>
            </a:xfrm>
            <a:prstGeom prst="rect">
              <a:avLst/>
            </a:prstGeom>
            <a:noFill/>
            <a:ln>
              <a:noFill/>
            </a:ln>
          </p:spPr>
        </p:pic>
      </p:grpSp>
      <p:cxnSp>
        <p:nvCxnSpPr>
          <p:cNvPr id="15" name="Прямая со стрелкой 14"/>
          <p:cNvCxnSpPr/>
          <p:nvPr/>
        </p:nvCxnSpPr>
        <p:spPr>
          <a:xfrm>
            <a:off x="-3020" y="911910"/>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16" name="Группа 15"/>
          <p:cNvGrpSpPr/>
          <p:nvPr/>
        </p:nvGrpSpPr>
        <p:grpSpPr>
          <a:xfrm>
            <a:off x="2708017" y="214478"/>
            <a:ext cx="9909" cy="547802"/>
            <a:chOff x="2701193" y="252079"/>
            <a:chExt cx="9909" cy="547802"/>
          </a:xfrm>
        </p:grpSpPr>
        <p:cxnSp>
          <p:nvCxnSpPr>
            <p:cNvPr id="18" name="Прямая соединительная линия 17"/>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9" name="Прямая соединительная линия 18"/>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0" name="Прямая соединительная линия 19"/>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429661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Заголовок 1"/>
          <p:cNvSpPr txBox="1">
            <a:spLocks/>
          </p:cNvSpPr>
          <p:nvPr/>
        </p:nvSpPr>
        <p:spPr>
          <a:xfrm>
            <a:off x="2980472" y="39417"/>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anose="02040503050406030204" pitchFamily="18" charset="0"/>
                <a:ea typeface="Cambria" panose="02040503050406030204" pitchFamily="18" charset="0"/>
                <a:cs typeface="Times New Roman" panose="02020603050405020304" pitchFamily="18" charset="0"/>
              </a:rPr>
              <a:t>Акт о результатах инвентаризации (ф.0510463). Раздел 2</a:t>
            </a:r>
            <a:endParaRPr lang="ru-RU" sz="2000" dirty="0">
              <a:solidFill>
                <a:schemeClr val="accent5">
                  <a:lumMod val="75000"/>
                </a:schemeClr>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xmlns="" id="{76C8A5E3-E551-4A2C-0B65-CE20F02D3130}"/>
              </a:ext>
            </a:extLst>
          </p:cNvPr>
          <p:cNvSpPr txBox="1"/>
          <p:nvPr/>
        </p:nvSpPr>
        <p:spPr>
          <a:xfrm>
            <a:off x="196522" y="777132"/>
            <a:ext cx="6459575" cy="307777"/>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defRPr/>
            </a:pPr>
            <a:r>
              <a:rPr lang="ru-RU" sz="1400" dirty="0">
                <a:solidFill>
                  <a:prstClr val="black"/>
                </a:solidFill>
                <a:latin typeface="Cambria" panose="02040503050406030204" pitchFamily="18" charset="0"/>
                <a:ea typeface="Cambria" panose="02040503050406030204" pitchFamily="18" charset="0"/>
              </a:rPr>
              <a:t>2.1. Информация о выявленных отклонениях на счетах учета ценных бумаг</a:t>
            </a:r>
            <a:endPar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13" name="TextBox 12">
            <a:extLst>
              <a:ext uri="{FF2B5EF4-FFF2-40B4-BE49-F238E27FC236}">
                <a16:creationId xmlns:a16="http://schemas.microsoft.com/office/drawing/2014/main" xmlns="" id="{76C8A5E3-E551-4A2C-0B65-CE20F02D3130}"/>
              </a:ext>
            </a:extLst>
          </p:cNvPr>
          <p:cNvSpPr txBox="1"/>
          <p:nvPr/>
        </p:nvSpPr>
        <p:spPr>
          <a:xfrm>
            <a:off x="6655314" y="775644"/>
            <a:ext cx="5366218" cy="307777"/>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lgn="ctr">
              <a:defRPr/>
            </a:pPr>
            <a:r>
              <a:rPr lang="ru-RU" sz="1400" dirty="0">
                <a:solidFill>
                  <a:prstClr val="black"/>
                </a:solidFill>
                <a:latin typeface="Cambria" panose="02040503050406030204" pitchFamily="18" charset="0"/>
                <a:ea typeface="Cambria" panose="02040503050406030204" pitchFamily="18" charset="0"/>
              </a:rPr>
              <a:t>Инвентаризационная опись ценных бумаг(ф. 0504081)</a:t>
            </a:r>
            <a:endPar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15" name="TextBox 14">
            <a:extLst>
              <a:ext uri="{FF2B5EF4-FFF2-40B4-BE49-F238E27FC236}">
                <a16:creationId xmlns:a16="http://schemas.microsoft.com/office/drawing/2014/main" xmlns="" id="{76C8A5E3-E551-4A2C-0B65-CE20F02D3130}"/>
              </a:ext>
            </a:extLst>
          </p:cNvPr>
          <p:cNvSpPr txBox="1"/>
          <p:nvPr/>
        </p:nvSpPr>
        <p:spPr>
          <a:xfrm>
            <a:off x="196521" y="1065334"/>
            <a:ext cx="6459575" cy="523220"/>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defRPr/>
            </a:pPr>
            <a:r>
              <a:rPr lang="ru-RU" sz="1400" dirty="0">
                <a:solidFill>
                  <a:prstClr val="black"/>
                </a:solidFill>
                <a:latin typeface="Cambria" panose="02040503050406030204" pitchFamily="18" charset="0"/>
                <a:ea typeface="Cambria" panose="02040503050406030204" pitchFamily="18" charset="0"/>
              </a:rPr>
              <a:t>2.2. Информация о выявленных отклонениях на счетах учета денежных средств</a:t>
            </a:r>
            <a:endPar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16" name="TextBox 15">
            <a:extLst>
              <a:ext uri="{FF2B5EF4-FFF2-40B4-BE49-F238E27FC236}">
                <a16:creationId xmlns:a16="http://schemas.microsoft.com/office/drawing/2014/main" xmlns="" id="{76C8A5E3-E551-4A2C-0B65-CE20F02D3130}"/>
              </a:ext>
            </a:extLst>
          </p:cNvPr>
          <p:cNvSpPr txBox="1"/>
          <p:nvPr/>
        </p:nvSpPr>
        <p:spPr>
          <a:xfrm>
            <a:off x="6655314" y="1065607"/>
            <a:ext cx="5366218" cy="523220"/>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lgn="ctr">
              <a:defRPr/>
            </a:pPr>
            <a:r>
              <a:rPr lang="ru-RU" sz="1400" dirty="0">
                <a:solidFill>
                  <a:prstClr val="black"/>
                </a:solidFill>
                <a:latin typeface="Cambria" panose="02040503050406030204" pitchFamily="18" charset="0"/>
                <a:ea typeface="Cambria" panose="02040503050406030204" pitchFamily="18" charset="0"/>
              </a:rPr>
              <a:t>Инвентаризационная опись остатков на счетах учета денежных средств(ф. </a:t>
            </a:r>
            <a:r>
              <a:rPr lang="ru-RU" sz="1400" dirty="0" smtClean="0">
                <a:solidFill>
                  <a:prstClr val="black"/>
                </a:solidFill>
                <a:latin typeface="Cambria" panose="02040503050406030204" pitchFamily="18" charset="0"/>
                <a:ea typeface="Cambria" panose="02040503050406030204" pitchFamily="18" charset="0"/>
              </a:rPr>
              <a:t>0504082)</a:t>
            </a:r>
            <a:endPar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18" name="TextBox 17">
            <a:extLst>
              <a:ext uri="{FF2B5EF4-FFF2-40B4-BE49-F238E27FC236}">
                <a16:creationId xmlns:a16="http://schemas.microsoft.com/office/drawing/2014/main" xmlns="" id="{76C8A5E3-E551-4A2C-0B65-CE20F02D3130}"/>
              </a:ext>
            </a:extLst>
          </p:cNvPr>
          <p:cNvSpPr txBox="1"/>
          <p:nvPr/>
        </p:nvSpPr>
        <p:spPr>
          <a:xfrm>
            <a:off x="196520" y="1578867"/>
            <a:ext cx="6459575" cy="523220"/>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defRPr/>
            </a:pPr>
            <a:r>
              <a:rPr lang="ru-RU" sz="1400" dirty="0">
                <a:solidFill>
                  <a:prstClr val="black"/>
                </a:solidFill>
                <a:latin typeface="Cambria" panose="02040503050406030204" pitchFamily="18" charset="0"/>
                <a:ea typeface="Cambria" panose="02040503050406030204" pitchFamily="18" charset="0"/>
              </a:rPr>
              <a:t>2.3. Информация о выявленных отклонениях на счетах учета задолженности по кредитам, займам (ссудам)</a:t>
            </a:r>
            <a:endPar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19" name="TextBox 18">
            <a:extLst>
              <a:ext uri="{FF2B5EF4-FFF2-40B4-BE49-F238E27FC236}">
                <a16:creationId xmlns:a16="http://schemas.microsoft.com/office/drawing/2014/main" xmlns="" id="{76C8A5E3-E551-4A2C-0B65-CE20F02D3130}"/>
              </a:ext>
            </a:extLst>
          </p:cNvPr>
          <p:cNvSpPr txBox="1"/>
          <p:nvPr/>
        </p:nvSpPr>
        <p:spPr>
          <a:xfrm>
            <a:off x="6656116" y="1577974"/>
            <a:ext cx="5365342" cy="523220"/>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lgn="ctr">
              <a:defRPr/>
            </a:pPr>
            <a:r>
              <a:rPr lang="ru-RU" sz="1400" dirty="0">
                <a:solidFill>
                  <a:prstClr val="black"/>
                </a:solidFill>
                <a:latin typeface="Cambria" panose="02040503050406030204" pitchFamily="18" charset="0"/>
                <a:ea typeface="Cambria" panose="02040503050406030204" pitchFamily="18" charset="0"/>
              </a:rPr>
              <a:t>Инвентаризационная опись задолженности по кредитам, займам (ссудам)(ф. </a:t>
            </a:r>
            <a:r>
              <a:rPr lang="ru-RU" sz="1400" dirty="0" smtClean="0">
                <a:solidFill>
                  <a:prstClr val="black"/>
                </a:solidFill>
                <a:latin typeface="Cambria" panose="02040503050406030204" pitchFamily="18" charset="0"/>
                <a:ea typeface="Cambria" panose="02040503050406030204" pitchFamily="18" charset="0"/>
              </a:rPr>
              <a:t>0504083)</a:t>
            </a:r>
            <a:endPar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20" name="TextBox 19">
            <a:extLst>
              <a:ext uri="{FF2B5EF4-FFF2-40B4-BE49-F238E27FC236}">
                <a16:creationId xmlns:a16="http://schemas.microsoft.com/office/drawing/2014/main" xmlns="" id="{76C8A5E3-E551-4A2C-0B65-CE20F02D3130}"/>
              </a:ext>
            </a:extLst>
          </p:cNvPr>
          <p:cNvSpPr txBox="1"/>
          <p:nvPr/>
        </p:nvSpPr>
        <p:spPr>
          <a:xfrm>
            <a:off x="200886" y="2101194"/>
            <a:ext cx="6459575" cy="738664"/>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defRPr/>
            </a:pPr>
            <a:r>
              <a:rPr lang="ru-RU" sz="1400" dirty="0">
                <a:solidFill>
                  <a:prstClr val="black"/>
                </a:solidFill>
                <a:latin typeface="Cambria" panose="02040503050406030204" pitchFamily="18" charset="0"/>
                <a:ea typeface="Cambria" panose="02040503050406030204" pitchFamily="18" charset="0"/>
              </a:rPr>
              <a:t>2.4. Информация о выявленных отклонениях на счетах учета состояния государственного долга Российской Федерации в ценных </a:t>
            </a:r>
            <a:r>
              <a:rPr lang="ru-RU" sz="1400" dirty="0" smtClean="0">
                <a:solidFill>
                  <a:prstClr val="black"/>
                </a:solidFill>
                <a:latin typeface="Cambria" panose="02040503050406030204" pitchFamily="18" charset="0"/>
                <a:ea typeface="Cambria" panose="02040503050406030204" pitchFamily="18" charset="0"/>
              </a:rPr>
              <a:t>бумагах</a:t>
            </a:r>
          </a:p>
          <a:p>
            <a:pPr lvl="0">
              <a:defRPr/>
            </a:pPr>
            <a:endPar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21" name="TextBox 20">
            <a:extLst>
              <a:ext uri="{FF2B5EF4-FFF2-40B4-BE49-F238E27FC236}">
                <a16:creationId xmlns:a16="http://schemas.microsoft.com/office/drawing/2014/main" xmlns="" id="{76C8A5E3-E551-4A2C-0B65-CE20F02D3130}"/>
              </a:ext>
            </a:extLst>
          </p:cNvPr>
          <p:cNvSpPr txBox="1"/>
          <p:nvPr/>
        </p:nvSpPr>
        <p:spPr>
          <a:xfrm>
            <a:off x="6655314" y="2098734"/>
            <a:ext cx="5366217" cy="738664"/>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lgn="ctr">
              <a:defRPr/>
            </a:pPr>
            <a:r>
              <a:rPr lang="ru-RU" sz="1400" dirty="0">
                <a:solidFill>
                  <a:prstClr val="black"/>
                </a:solidFill>
                <a:latin typeface="Cambria" panose="02040503050406030204" pitchFamily="18" charset="0"/>
                <a:ea typeface="Cambria" panose="02040503050406030204" pitchFamily="18" charset="0"/>
              </a:rPr>
              <a:t>Инвентаризационная опись состояния государственного долга Российской Федерации в ценных </a:t>
            </a:r>
            <a:r>
              <a:rPr lang="ru-RU" sz="1400" dirty="0" smtClean="0">
                <a:solidFill>
                  <a:prstClr val="black"/>
                </a:solidFill>
                <a:latin typeface="Cambria" panose="02040503050406030204" pitchFamily="18" charset="0"/>
                <a:ea typeface="Cambria" panose="02040503050406030204" pitchFamily="18" charset="0"/>
              </a:rPr>
              <a:t>бумагах</a:t>
            </a:r>
          </a:p>
          <a:p>
            <a:pPr lvl="0" algn="ctr">
              <a:defRPr/>
            </a:pPr>
            <a:r>
              <a:rPr lang="ru-RU" sz="1400" dirty="0" smtClean="0">
                <a:solidFill>
                  <a:prstClr val="black"/>
                </a:solidFill>
                <a:latin typeface="Cambria" panose="02040503050406030204" pitchFamily="18" charset="0"/>
                <a:ea typeface="Cambria" panose="02040503050406030204" pitchFamily="18" charset="0"/>
              </a:rPr>
              <a:t>(</a:t>
            </a:r>
            <a:r>
              <a:rPr lang="ru-RU" sz="1400" dirty="0">
                <a:solidFill>
                  <a:prstClr val="black"/>
                </a:solidFill>
                <a:latin typeface="Cambria" panose="02040503050406030204" pitchFamily="18" charset="0"/>
                <a:ea typeface="Cambria" panose="02040503050406030204" pitchFamily="18" charset="0"/>
              </a:rPr>
              <a:t>ф. </a:t>
            </a:r>
            <a:r>
              <a:rPr lang="ru-RU" sz="1400" dirty="0" smtClean="0">
                <a:solidFill>
                  <a:prstClr val="black"/>
                </a:solidFill>
                <a:latin typeface="Cambria" panose="02040503050406030204" pitchFamily="18" charset="0"/>
                <a:ea typeface="Cambria" panose="02040503050406030204" pitchFamily="18" charset="0"/>
              </a:rPr>
              <a:t>0504084)</a:t>
            </a:r>
            <a:endPar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22" name="TextBox 21">
            <a:extLst>
              <a:ext uri="{FF2B5EF4-FFF2-40B4-BE49-F238E27FC236}">
                <a16:creationId xmlns:a16="http://schemas.microsoft.com/office/drawing/2014/main" xmlns="" id="{76C8A5E3-E551-4A2C-0B65-CE20F02D3130}"/>
              </a:ext>
            </a:extLst>
          </p:cNvPr>
          <p:cNvSpPr txBox="1"/>
          <p:nvPr/>
        </p:nvSpPr>
        <p:spPr>
          <a:xfrm>
            <a:off x="195739" y="2837398"/>
            <a:ext cx="6459575" cy="738664"/>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defRPr/>
            </a:pPr>
            <a:r>
              <a:rPr lang="ru-RU" sz="1400" dirty="0">
                <a:solidFill>
                  <a:prstClr val="black"/>
                </a:solidFill>
                <a:latin typeface="Cambria" panose="02040503050406030204" pitchFamily="18" charset="0"/>
                <a:ea typeface="Cambria" panose="02040503050406030204" pitchFamily="18" charset="0"/>
              </a:rPr>
              <a:t>2.5. Информация о выявленных отклонениях на счетах учета состояния государственного долга Российской Федерации по полученным кредитам и предоставленным гарантиям</a:t>
            </a:r>
            <a:endPar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23" name="TextBox 22">
            <a:extLst>
              <a:ext uri="{FF2B5EF4-FFF2-40B4-BE49-F238E27FC236}">
                <a16:creationId xmlns:a16="http://schemas.microsoft.com/office/drawing/2014/main" xmlns="" id="{76C8A5E3-E551-4A2C-0B65-CE20F02D3130}"/>
              </a:ext>
            </a:extLst>
          </p:cNvPr>
          <p:cNvSpPr txBox="1"/>
          <p:nvPr/>
        </p:nvSpPr>
        <p:spPr>
          <a:xfrm>
            <a:off x="6653931" y="2837398"/>
            <a:ext cx="5370703" cy="738664"/>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lgn="ctr">
              <a:defRPr/>
            </a:pPr>
            <a:r>
              <a:rPr lang="ru-RU" sz="1400" dirty="0">
                <a:solidFill>
                  <a:prstClr val="black"/>
                </a:solidFill>
                <a:latin typeface="Cambria" panose="02040503050406030204" pitchFamily="18" charset="0"/>
                <a:ea typeface="Cambria" panose="02040503050406030204" pitchFamily="18" charset="0"/>
              </a:rPr>
              <a:t>Инвентаризационная опись состояния государственного долга Российской Федерации по полученным кредитам и предоставленным гарантиям(ф. </a:t>
            </a:r>
            <a:r>
              <a:rPr lang="ru-RU" sz="1400" dirty="0" smtClean="0">
                <a:solidFill>
                  <a:prstClr val="black"/>
                </a:solidFill>
                <a:latin typeface="Cambria" panose="02040503050406030204" pitchFamily="18" charset="0"/>
                <a:ea typeface="Cambria" panose="02040503050406030204" pitchFamily="18" charset="0"/>
              </a:rPr>
              <a:t>0504085)</a:t>
            </a:r>
            <a:endPar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24" name="TextBox 23">
            <a:extLst>
              <a:ext uri="{FF2B5EF4-FFF2-40B4-BE49-F238E27FC236}">
                <a16:creationId xmlns:a16="http://schemas.microsoft.com/office/drawing/2014/main" xmlns="" id="{76C8A5E3-E551-4A2C-0B65-CE20F02D3130}"/>
              </a:ext>
            </a:extLst>
          </p:cNvPr>
          <p:cNvSpPr txBox="1"/>
          <p:nvPr/>
        </p:nvSpPr>
        <p:spPr>
          <a:xfrm>
            <a:off x="190006" y="3577726"/>
            <a:ext cx="6459575" cy="738664"/>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defRPr/>
            </a:pPr>
            <a:r>
              <a:rPr lang="ru-RU" sz="1400" dirty="0">
                <a:solidFill>
                  <a:prstClr val="black"/>
                </a:solidFill>
                <a:latin typeface="Cambria" panose="02040503050406030204" pitchFamily="18" charset="0"/>
                <a:ea typeface="Cambria" panose="02040503050406030204" pitchFamily="18" charset="0"/>
              </a:rPr>
              <a:t>2.6. Информация о выявленных отклонениях на счетах учета бланков строгой отчетности и денежных </a:t>
            </a:r>
            <a:r>
              <a:rPr lang="ru-RU" sz="1400" dirty="0" smtClean="0">
                <a:solidFill>
                  <a:prstClr val="black"/>
                </a:solidFill>
                <a:latin typeface="Cambria" panose="02040503050406030204" pitchFamily="18" charset="0"/>
                <a:ea typeface="Cambria" panose="02040503050406030204" pitchFamily="18" charset="0"/>
              </a:rPr>
              <a:t>документов</a:t>
            </a:r>
          </a:p>
          <a:p>
            <a:pPr lvl="0">
              <a:defRPr/>
            </a:pPr>
            <a:endPar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25" name="TextBox 24">
            <a:extLst>
              <a:ext uri="{FF2B5EF4-FFF2-40B4-BE49-F238E27FC236}">
                <a16:creationId xmlns:a16="http://schemas.microsoft.com/office/drawing/2014/main" xmlns="" id="{76C8A5E3-E551-4A2C-0B65-CE20F02D3130}"/>
              </a:ext>
            </a:extLst>
          </p:cNvPr>
          <p:cNvSpPr txBox="1"/>
          <p:nvPr/>
        </p:nvSpPr>
        <p:spPr>
          <a:xfrm>
            <a:off x="6650654" y="3577578"/>
            <a:ext cx="5374286" cy="738664"/>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lgn="ctr">
              <a:defRPr/>
            </a:pPr>
            <a:r>
              <a:rPr lang="ru-RU" sz="1400" dirty="0">
                <a:solidFill>
                  <a:prstClr val="black"/>
                </a:solidFill>
                <a:latin typeface="Cambria" panose="02040503050406030204" pitchFamily="18" charset="0"/>
                <a:ea typeface="Cambria" panose="02040503050406030204" pitchFamily="18" charset="0"/>
              </a:rPr>
              <a:t>Инвентаризационная опись (сличительная ведомость) бланков строгой отчетности и денежных </a:t>
            </a:r>
            <a:r>
              <a:rPr lang="ru-RU" sz="1400" dirty="0" smtClean="0">
                <a:solidFill>
                  <a:prstClr val="black"/>
                </a:solidFill>
                <a:latin typeface="Cambria" panose="02040503050406030204" pitchFamily="18" charset="0"/>
                <a:ea typeface="Cambria" panose="02040503050406030204" pitchFamily="18" charset="0"/>
              </a:rPr>
              <a:t>документов</a:t>
            </a:r>
          </a:p>
          <a:p>
            <a:pPr lvl="0" algn="ctr">
              <a:defRPr/>
            </a:pPr>
            <a:r>
              <a:rPr lang="ru-RU" sz="1400" dirty="0" smtClean="0">
                <a:solidFill>
                  <a:prstClr val="black"/>
                </a:solidFill>
                <a:latin typeface="Cambria" panose="02040503050406030204" pitchFamily="18" charset="0"/>
                <a:ea typeface="Cambria" panose="02040503050406030204" pitchFamily="18" charset="0"/>
              </a:rPr>
              <a:t>(ф</a:t>
            </a:r>
            <a:r>
              <a:rPr lang="ru-RU" sz="1400" dirty="0">
                <a:solidFill>
                  <a:prstClr val="black"/>
                </a:solidFill>
                <a:latin typeface="Cambria" panose="02040503050406030204" pitchFamily="18" charset="0"/>
                <a:ea typeface="Cambria" panose="02040503050406030204" pitchFamily="18" charset="0"/>
              </a:rPr>
              <a:t>. </a:t>
            </a:r>
            <a:r>
              <a:rPr lang="ru-RU" sz="1400" dirty="0" smtClean="0">
                <a:solidFill>
                  <a:prstClr val="black"/>
                </a:solidFill>
                <a:latin typeface="Cambria" panose="02040503050406030204" pitchFamily="18" charset="0"/>
                <a:ea typeface="Cambria" panose="02040503050406030204" pitchFamily="18" charset="0"/>
              </a:rPr>
              <a:t>0504086)</a:t>
            </a:r>
            <a:endPar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26" name="TextBox 25">
            <a:extLst>
              <a:ext uri="{FF2B5EF4-FFF2-40B4-BE49-F238E27FC236}">
                <a16:creationId xmlns:a16="http://schemas.microsoft.com/office/drawing/2014/main" xmlns="" id="{76C8A5E3-E551-4A2C-0B65-CE20F02D3130}"/>
              </a:ext>
            </a:extLst>
          </p:cNvPr>
          <p:cNvSpPr txBox="1"/>
          <p:nvPr/>
        </p:nvSpPr>
        <p:spPr>
          <a:xfrm>
            <a:off x="188933" y="4310117"/>
            <a:ext cx="6459575" cy="523220"/>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defRPr/>
            </a:pPr>
            <a:r>
              <a:rPr lang="ru-RU" sz="1400" dirty="0">
                <a:solidFill>
                  <a:prstClr val="black"/>
                </a:solidFill>
                <a:latin typeface="Cambria" panose="02040503050406030204" pitchFamily="18" charset="0"/>
                <a:ea typeface="Cambria" panose="02040503050406030204" pitchFamily="18" charset="0"/>
              </a:rPr>
              <a:t>2.7. Информация о выявленных отклонениях на счетах учета объектов нефинансовых </a:t>
            </a:r>
            <a:r>
              <a:rPr lang="ru-RU" sz="1400" dirty="0" smtClean="0">
                <a:solidFill>
                  <a:prstClr val="black"/>
                </a:solidFill>
                <a:latin typeface="Cambria" panose="02040503050406030204" pitchFamily="18" charset="0"/>
                <a:ea typeface="Cambria" panose="02040503050406030204" pitchFamily="18" charset="0"/>
              </a:rPr>
              <a:t>активов</a:t>
            </a:r>
            <a:endPar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27" name="TextBox 26">
            <a:extLst>
              <a:ext uri="{FF2B5EF4-FFF2-40B4-BE49-F238E27FC236}">
                <a16:creationId xmlns:a16="http://schemas.microsoft.com/office/drawing/2014/main" xmlns="" id="{76C8A5E3-E551-4A2C-0B65-CE20F02D3130}"/>
              </a:ext>
            </a:extLst>
          </p:cNvPr>
          <p:cNvSpPr txBox="1"/>
          <p:nvPr/>
        </p:nvSpPr>
        <p:spPr>
          <a:xfrm>
            <a:off x="6648509" y="4308203"/>
            <a:ext cx="5373656" cy="523220"/>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lgn="ctr">
              <a:defRPr/>
            </a:pPr>
            <a:r>
              <a:rPr lang="ru-RU" sz="1400" dirty="0">
                <a:solidFill>
                  <a:prstClr val="black"/>
                </a:solidFill>
                <a:latin typeface="Cambria" panose="02040503050406030204" pitchFamily="18" charset="0"/>
                <a:ea typeface="Cambria" panose="02040503050406030204" pitchFamily="18" charset="0"/>
              </a:rPr>
              <a:t>Инвентаризационная опись (сличительная ведомость) по объектам нефинансовых активов (ф. </a:t>
            </a:r>
            <a:r>
              <a:rPr lang="ru-RU" sz="1400" dirty="0" smtClean="0">
                <a:solidFill>
                  <a:prstClr val="black"/>
                </a:solidFill>
                <a:latin typeface="Cambria" panose="02040503050406030204" pitchFamily="18" charset="0"/>
                <a:ea typeface="Cambria" panose="02040503050406030204" pitchFamily="18" charset="0"/>
              </a:rPr>
              <a:t>0504087)</a:t>
            </a:r>
            <a:endPar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28" name="TextBox 27">
            <a:extLst>
              <a:ext uri="{FF2B5EF4-FFF2-40B4-BE49-F238E27FC236}">
                <a16:creationId xmlns:a16="http://schemas.microsoft.com/office/drawing/2014/main" xmlns="" id="{76C8A5E3-E551-4A2C-0B65-CE20F02D3130}"/>
              </a:ext>
            </a:extLst>
          </p:cNvPr>
          <p:cNvSpPr txBox="1"/>
          <p:nvPr/>
        </p:nvSpPr>
        <p:spPr>
          <a:xfrm>
            <a:off x="188932" y="4831423"/>
            <a:ext cx="6459575" cy="738664"/>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defRPr/>
            </a:pPr>
            <a:r>
              <a:rPr lang="ru-RU" sz="1400" dirty="0">
                <a:solidFill>
                  <a:prstClr val="black"/>
                </a:solidFill>
                <a:latin typeface="Cambria" panose="02040503050406030204" pitchFamily="18" charset="0"/>
                <a:ea typeface="Cambria" panose="02040503050406030204" pitchFamily="18" charset="0"/>
              </a:rPr>
              <a:t>2.8. Информация о выявленных отклонениях на счетах учета расчетов с покупателями, поставщиками и прочими кредиторами и </a:t>
            </a:r>
            <a:r>
              <a:rPr lang="ru-RU" sz="1400" dirty="0" smtClean="0">
                <a:solidFill>
                  <a:prstClr val="black"/>
                </a:solidFill>
                <a:latin typeface="Cambria" panose="02040503050406030204" pitchFamily="18" charset="0"/>
                <a:ea typeface="Cambria" panose="02040503050406030204" pitchFamily="18" charset="0"/>
              </a:rPr>
              <a:t>дебиторами</a:t>
            </a:r>
          </a:p>
          <a:p>
            <a:pPr lvl="0">
              <a:defRPr/>
            </a:pPr>
            <a:endPar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29" name="TextBox 28">
            <a:extLst>
              <a:ext uri="{FF2B5EF4-FFF2-40B4-BE49-F238E27FC236}">
                <a16:creationId xmlns:a16="http://schemas.microsoft.com/office/drawing/2014/main" xmlns="" id="{76C8A5E3-E551-4A2C-0B65-CE20F02D3130}"/>
              </a:ext>
            </a:extLst>
          </p:cNvPr>
          <p:cNvSpPr txBox="1"/>
          <p:nvPr/>
        </p:nvSpPr>
        <p:spPr>
          <a:xfrm>
            <a:off x="6647694" y="4830143"/>
            <a:ext cx="5366217" cy="738664"/>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lgn="ctr">
              <a:defRPr/>
            </a:pPr>
            <a:r>
              <a:rPr lang="ru-RU" sz="1400" dirty="0">
                <a:solidFill>
                  <a:prstClr val="black"/>
                </a:solidFill>
                <a:latin typeface="Cambria" panose="02040503050406030204" pitchFamily="18" charset="0"/>
                <a:ea typeface="Cambria" panose="02040503050406030204" pitchFamily="18" charset="0"/>
              </a:rPr>
              <a:t>Инвентаризационная опись расчетов с покупателями, поставщиками и прочими дебиторами и </a:t>
            </a:r>
            <a:r>
              <a:rPr lang="ru-RU" sz="1400" dirty="0" smtClean="0">
                <a:solidFill>
                  <a:prstClr val="black"/>
                </a:solidFill>
                <a:latin typeface="Cambria" panose="02040503050406030204" pitchFamily="18" charset="0"/>
                <a:ea typeface="Cambria" panose="02040503050406030204" pitchFamily="18" charset="0"/>
              </a:rPr>
              <a:t>кредиторами </a:t>
            </a:r>
          </a:p>
          <a:p>
            <a:pPr lvl="0" algn="ctr">
              <a:defRPr/>
            </a:pPr>
            <a:r>
              <a:rPr lang="ru-RU" sz="1400" dirty="0" smtClean="0">
                <a:solidFill>
                  <a:prstClr val="black"/>
                </a:solidFill>
                <a:latin typeface="Cambria" panose="02040503050406030204" pitchFamily="18" charset="0"/>
                <a:ea typeface="Cambria" panose="02040503050406030204" pitchFamily="18" charset="0"/>
              </a:rPr>
              <a:t>(</a:t>
            </a:r>
            <a:r>
              <a:rPr lang="ru-RU" sz="1400" dirty="0">
                <a:solidFill>
                  <a:prstClr val="black"/>
                </a:solidFill>
                <a:latin typeface="Cambria" panose="02040503050406030204" pitchFamily="18" charset="0"/>
                <a:ea typeface="Cambria" panose="02040503050406030204" pitchFamily="18" charset="0"/>
              </a:rPr>
              <a:t>ф. </a:t>
            </a:r>
            <a:r>
              <a:rPr lang="ru-RU" sz="1400" dirty="0" smtClean="0">
                <a:solidFill>
                  <a:prstClr val="black"/>
                </a:solidFill>
                <a:latin typeface="Cambria" panose="02040503050406030204" pitchFamily="18" charset="0"/>
                <a:ea typeface="Cambria" panose="02040503050406030204" pitchFamily="18" charset="0"/>
              </a:rPr>
              <a:t>0504089)</a:t>
            </a:r>
            <a:endPar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30" name="TextBox 29">
            <a:extLst>
              <a:ext uri="{FF2B5EF4-FFF2-40B4-BE49-F238E27FC236}">
                <a16:creationId xmlns:a16="http://schemas.microsoft.com/office/drawing/2014/main" xmlns="" id="{76C8A5E3-E551-4A2C-0B65-CE20F02D3130}"/>
              </a:ext>
            </a:extLst>
          </p:cNvPr>
          <p:cNvSpPr txBox="1"/>
          <p:nvPr/>
        </p:nvSpPr>
        <p:spPr>
          <a:xfrm>
            <a:off x="188119" y="5571353"/>
            <a:ext cx="6459575" cy="523220"/>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defRPr/>
            </a:pPr>
            <a:r>
              <a:rPr lang="ru-RU" sz="1400" dirty="0">
                <a:solidFill>
                  <a:prstClr val="black"/>
                </a:solidFill>
                <a:latin typeface="Cambria" panose="02040503050406030204" pitchFamily="18" charset="0"/>
                <a:ea typeface="Cambria" panose="02040503050406030204" pitchFamily="18" charset="0"/>
              </a:rPr>
              <a:t>2.9. Информация о выявленных отклонениях на счетах учета расчетов по поступлениям</a:t>
            </a:r>
            <a:endPar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31" name="TextBox 30">
            <a:extLst>
              <a:ext uri="{FF2B5EF4-FFF2-40B4-BE49-F238E27FC236}">
                <a16:creationId xmlns:a16="http://schemas.microsoft.com/office/drawing/2014/main" xmlns="" id="{76C8A5E3-E551-4A2C-0B65-CE20F02D3130}"/>
              </a:ext>
            </a:extLst>
          </p:cNvPr>
          <p:cNvSpPr txBox="1"/>
          <p:nvPr/>
        </p:nvSpPr>
        <p:spPr>
          <a:xfrm>
            <a:off x="6647694" y="5562052"/>
            <a:ext cx="5366217" cy="523220"/>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lgn="ctr">
              <a:defRPr/>
            </a:pPr>
            <a:r>
              <a:rPr lang="ru-RU" sz="1400" dirty="0">
                <a:solidFill>
                  <a:prstClr val="black"/>
                </a:solidFill>
                <a:latin typeface="Cambria" panose="02040503050406030204" pitchFamily="18" charset="0"/>
                <a:ea typeface="Cambria" panose="02040503050406030204" pitchFamily="18" charset="0"/>
              </a:rPr>
              <a:t>Инвентаризационная опись расчетов по </a:t>
            </a:r>
            <a:r>
              <a:rPr lang="ru-RU" sz="1400" dirty="0" smtClean="0">
                <a:solidFill>
                  <a:prstClr val="black"/>
                </a:solidFill>
                <a:latin typeface="Cambria" panose="02040503050406030204" pitchFamily="18" charset="0"/>
                <a:ea typeface="Cambria" panose="02040503050406030204" pitchFamily="18" charset="0"/>
              </a:rPr>
              <a:t>поступлениям</a:t>
            </a:r>
          </a:p>
          <a:p>
            <a:pPr lvl="0" algn="ctr">
              <a:defRPr/>
            </a:pPr>
            <a:r>
              <a:rPr lang="ru-RU" sz="1400" dirty="0" smtClean="0">
                <a:solidFill>
                  <a:prstClr val="black"/>
                </a:solidFill>
                <a:latin typeface="Cambria" panose="02040503050406030204" pitchFamily="18" charset="0"/>
                <a:ea typeface="Cambria" panose="02040503050406030204" pitchFamily="18" charset="0"/>
              </a:rPr>
              <a:t> (</a:t>
            </a:r>
            <a:r>
              <a:rPr lang="ru-RU" sz="1400" dirty="0">
                <a:solidFill>
                  <a:prstClr val="black"/>
                </a:solidFill>
                <a:latin typeface="Cambria" panose="02040503050406030204" pitchFamily="18" charset="0"/>
                <a:ea typeface="Cambria" panose="02040503050406030204" pitchFamily="18" charset="0"/>
              </a:rPr>
              <a:t>ф. </a:t>
            </a:r>
            <a:r>
              <a:rPr lang="ru-RU" sz="1400" dirty="0" smtClean="0">
                <a:solidFill>
                  <a:prstClr val="black"/>
                </a:solidFill>
                <a:latin typeface="Cambria" panose="02040503050406030204" pitchFamily="18" charset="0"/>
                <a:ea typeface="Cambria" panose="02040503050406030204" pitchFamily="18" charset="0"/>
              </a:rPr>
              <a:t>0504091)</a:t>
            </a:r>
            <a:endPar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38" name="TextBox 37">
            <a:extLst>
              <a:ext uri="{FF2B5EF4-FFF2-40B4-BE49-F238E27FC236}">
                <a16:creationId xmlns:a16="http://schemas.microsoft.com/office/drawing/2014/main" xmlns="" id="{76C8A5E3-E551-4A2C-0B65-CE20F02D3130}"/>
              </a:ext>
            </a:extLst>
          </p:cNvPr>
          <p:cNvSpPr txBox="1"/>
          <p:nvPr/>
        </p:nvSpPr>
        <p:spPr>
          <a:xfrm>
            <a:off x="187306" y="6090113"/>
            <a:ext cx="6459575" cy="738664"/>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defRPr/>
            </a:pPr>
            <a:r>
              <a:rPr lang="ru-RU" sz="1400" dirty="0">
                <a:solidFill>
                  <a:prstClr val="black"/>
                </a:solidFill>
                <a:latin typeface="Cambria" panose="02040503050406030204" pitchFamily="18" charset="0"/>
                <a:ea typeface="Cambria" panose="02040503050406030204" pitchFamily="18" charset="0"/>
              </a:rPr>
              <a:t>2.10. Информация о выявленных отклонениях на счетах учета расходов будущих периодов, резервов предстоящих </a:t>
            </a:r>
            <a:r>
              <a:rPr lang="ru-RU" sz="1400" dirty="0" smtClean="0">
                <a:solidFill>
                  <a:prstClr val="black"/>
                </a:solidFill>
                <a:latin typeface="Cambria" panose="02040503050406030204" pitchFamily="18" charset="0"/>
                <a:ea typeface="Cambria" panose="02040503050406030204" pitchFamily="18" charset="0"/>
              </a:rPr>
              <a:t>расходов</a:t>
            </a:r>
          </a:p>
          <a:p>
            <a:pPr lvl="0">
              <a:defRPr/>
            </a:pPr>
            <a:endPar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39" name="TextBox 38">
            <a:extLst>
              <a:ext uri="{FF2B5EF4-FFF2-40B4-BE49-F238E27FC236}">
                <a16:creationId xmlns:a16="http://schemas.microsoft.com/office/drawing/2014/main" xmlns="" id="{76C8A5E3-E551-4A2C-0B65-CE20F02D3130}"/>
              </a:ext>
            </a:extLst>
          </p:cNvPr>
          <p:cNvSpPr txBox="1"/>
          <p:nvPr/>
        </p:nvSpPr>
        <p:spPr>
          <a:xfrm>
            <a:off x="6647694" y="6090113"/>
            <a:ext cx="5366217" cy="738664"/>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lgn="ctr">
              <a:defRPr/>
            </a:pPr>
            <a:r>
              <a:rPr lang="ru-RU" sz="1400" dirty="0" smtClean="0">
                <a:solidFill>
                  <a:prstClr val="black"/>
                </a:solidFill>
                <a:latin typeface="Cambria" panose="02040503050406030204" pitchFamily="18" charset="0"/>
                <a:ea typeface="Cambria" panose="02040503050406030204" pitchFamily="18" charset="0"/>
              </a:rPr>
              <a:t>Инвентаризационная </a:t>
            </a:r>
            <a:r>
              <a:rPr lang="ru-RU" sz="1400" dirty="0">
                <a:solidFill>
                  <a:prstClr val="black"/>
                </a:solidFill>
                <a:latin typeface="Cambria" panose="02040503050406030204" pitchFamily="18" charset="0"/>
                <a:ea typeface="Cambria" panose="02040503050406030204" pitchFamily="18" charset="0"/>
              </a:rPr>
              <a:t>опись расчетов с покупателями, поставщиками и прочими дебиторами и </a:t>
            </a:r>
            <a:r>
              <a:rPr lang="ru-RU" sz="1400" dirty="0" smtClean="0">
                <a:solidFill>
                  <a:prstClr val="black"/>
                </a:solidFill>
                <a:latin typeface="Cambria" panose="02040503050406030204" pitchFamily="18" charset="0"/>
                <a:ea typeface="Cambria" panose="02040503050406030204" pitchFamily="18" charset="0"/>
              </a:rPr>
              <a:t>кредиторами </a:t>
            </a:r>
          </a:p>
          <a:p>
            <a:pPr lvl="0" algn="ctr">
              <a:defRPr/>
            </a:pPr>
            <a:r>
              <a:rPr lang="ru-RU" sz="1400" dirty="0" smtClean="0">
                <a:solidFill>
                  <a:prstClr val="black"/>
                </a:solidFill>
                <a:latin typeface="Cambria" panose="02040503050406030204" pitchFamily="18" charset="0"/>
                <a:ea typeface="Cambria" panose="02040503050406030204" pitchFamily="18" charset="0"/>
              </a:rPr>
              <a:t>(</a:t>
            </a:r>
            <a:r>
              <a:rPr lang="ru-RU" sz="1400" dirty="0">
                <a:solidFill>
                  <a:prstClr val="black"/>
                </a:solidFill>
                <a:latin typeface="Cambria" panose="02040503050406030204" pitchFamily="18" charset="0"/>
                <a:ea typeface="Cambria" panose="02040503050406030204" pitchFamily="18" charset="0"/>
              </a:rPr>
              <a:t>ф. </a:t>
            </a:r>
            <a:r>
              <a:rPr lang="ru-RU" sz="1400" dirty="0" smtClean="0">
                <a:solidFill>
                  <a:prstClr val="black"/>
                </a:solidFill>
                <a:latin typeface="Cambria" panose="02040503050406030204" pitchFamily="18" charset="0"/>
                <a:ea typeface="Cambria" panose="02040503050406030204" pitchFamily="18" charset="0"/>
              </a:rPr>
              <a:t>0504089)</a:t>
            </a:r>
            <a:endPar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grpSp>
        <p:nvGrpSpPr>
          <p:cNvPr id="32" name="Группа 31"/>
          <p:cNvGrpSpPr/>
          <p:nvPr/>
        </p:nvGrpSpPr>
        <p:grpSpPr>
          <a:xfrm>
            <a:off x="94919" y="17578"/>
            <a:ext cx="2281366" cy="749490"/>
            <a:chOff x="69947" y="50611"/>
            <a:chExt cx="2557465" cy="838389"/>
          </a:xfrm>
        </p:grpSpPr>
        <p:pic>
          <p:nvPicPr>
            <p:cNvPr id="33" name="Рисунок 32" descr="Межрегиональное бухгалтерское УФК"/>
            <p:cNvPicPr/>
            <p:nvPr/>
          </p:nvPicPr>
          <p:blipFill rotWithShape="1">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b="20714"/>
            <a:stretch/>
          </p:blipFill>
          <p:spPr bwMode="auto">
            <a:xfrm>
              <a:off x="69947" y="50611"/>
              <a:ext cx="857370" cy="838389"/>
            </a:xfrm>
            <a:prstGeom prst="rect">
              <a:avLst/>
            </a:prstGeom>
            <a:noFill/>
            <a:ln>
              <a:noFill/>
            </a:ln>
          </p:spPr>
        </p:pic>
        <p:pic>
          <p:nvPicPr>
            <p:cNvPr id="34" name="Рисунок 33" descr="Межрегиональное бухгалтерское УФК"/>
            <p:cNvPicPr/>
            <p:nvPr/>
          </p:nvPicPr>
          <p:blipFill rotWithShape="1">
            <a:blip r:embed="rId4">
              <a:duotone>
                <a:schemeClr val="accent1">
                  <a:shade val="45000"/>
                  <a:satMod val="135000"/>
                </a:schemeClr>
                <a:prstClr val="white"/>
              </a:duotone>
              <a:extLst>
                <a:ext uri="{28A0092B-C50C-407E-A947-70E740481C1C}">
                  <a14:useLocalDpi xmlns:a14="http://schemas.microsoft.com/office/drawing/2010/main" val="0"/>
                </a:ext>
              </a:extLst>
            </a:blip>
            <a:srcRect t="78385"/>
            <a:stretch/>
          </p:blipFill>
          <p:spPr bwMode="auto">
            <a:xfrm>
              <a:off x="912673" y="257261"/>
              <a:ext cx="1714739" cy="457124"/>
            </a:xfrm>
            <a:prstGeom prst="rect">
              <a:avLst/>
            </a:prstGeom>
            <a:noFill/>
            <a:ln>
              <a:noFill/>
            </a:ln>
          </p:spPr>
        </p:pic>
      </p:grpSp>
      <p:grpSp>
        <p:nvGrpSpPr>
          <p:cNvPr id="35" name="Группа 34"/>
          <p:cNvGrpSpPr/>
          <p:nvPr/>
        </p:nvGrpSpPr>
        <p:grpSpPr>
          <a:xfrm>
            <a:off x="2708017" y="214478"/>
            <a:ext cx="9909" cy="547802"/>
            <a:chOff x="2701193" y="252079"/>
            <a:chExt cx="9909" cy="547802"/>
          </a:xfrm>
        </p:grpSpPr>
        <p:cxnSp>
          <p:nvCxnSpPr>
            <p:cNvPr id="36" name="Прямая соединительная линия 35"/>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7" name="Прямая соединительная линия 36"/>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0" name="Прямая соединительная линия 39"/>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0201087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Заголовок 1"/>
          <p:cNvSpPr txBox="1">
            <a:spLocks/>
          </p:cNvSpPr>
          <p:nvPr/>
        </p:nvSpPr>
        <p:spPr>
          <a:xfrm>
            <a:off x="2980472" y="39417"/>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anose="02040503050406030204" pitchFamily="18" charset="0"/>
                <a:ea typeface="Cambria" panose="02040503050406030204" pitchFamily="18" charset="0"/>
                <a:cs typeface="Times New Roman" panose="02020603050405020304" pitchFamily="18" charset="0"/>
              </a:rPr>
              <a:t>Акт о результатах инвентаризации (ф.0510463)</a:t>
            </a:r>
            <a:endParaRPr lang="ru-RU" sz="2000" dirty="0">
              <a:solidFill>
                <a:schemeClr val="accent5">
                  <a:lumMod val="75000"/>
                </a:schemeClr>
              </a:solidFill>
              <a:latin typeface="Cambria" panose="02040503050406030204" pitchFamily="18" charset="0"/>
              <a:ea typeface="Cambria" panose="02040503050406030204" pitchFamily="18" charset="0"/>
              <a:cs typeface="Times New Roman" panose="02020603050405020304" pitchFamily="18" charset="0"/>
            </a:endParaRPr>
          </a:p>
        </p:txBody>
      </p:sp>
      <p:pic>
        <p:nvPicPr>
          <p:cNvPr id="2" name="Рисунок 1"/>
          <p:cNvPicPr>
            <a:picLocks noChangeAspect="1"/>
          </p:cNvPicPr>
          <p:nvPr/>
        </p:nvPicPr>
        <p:blipFill>
          <a:blip r:embed="rId3"/>
          <a:stretch>
            <a:fillRect/>
          </a:stretch>
        </p:blipFill>
        <p:spPr>
          <a:xfrm>
            <a:off x="163286" y="1001614"/>
            <a:ext cx="5950131" cy="3311297"/>
          </a:xfrm>
          <a:prstGeom prst="rect">
            <a:avLst/>
          </a:prstGeom>
        </p:spPr>
      </p:pic>
      <p:pic>
        <p:nvPicPr>
          <p:cNvPr id="3" name="Рисунок 2"/>
          <p:cNvPicPr>
            <a:picLocks noChangeAspect="1"/>
          </p:cNvPicPr>
          <p:nvPr/>
        </p:nvPicPr>
        <p:blipFill>
          <a:blip r:embed="rId4"/>
          <a:stretch>
            <a:fillRect/>
          </a:stretch>
        </p:blipFill>
        <p:spPr>
          <a:xfrm>
            <a:off x="287384" y="4312911"/>
            <a:ext cx="5826033" cy="2195718"/>
          </a:xfrm>
          <a:prstGeom prst="rect">
            <a:avLst/>
          </a:prstGeom>
        </p:spPr>
      </p:pic>
      <p:sp>
        <p:nvSpPr>
          <p:cNvPr id="32" name="TextBox 31">
            <a:extLst>
              <a:ext uri="{FF2B5EF4-FFF2-40B4-BE49-F238E27FC236}">
                <a16:creationId xmlns:a16="http://schemas.microsoft.com/office/drawing/2014/main" xmlns="" id="{76C8A5E3-E551-4A2C-0B65-CE20F02D3130}"/>
              </a:ext>
            </a:extLst>
          </p:cNvPr>
          <p:cNvSpPr txBox="1"/>
          <p:nvPr/>
        </p:nvSpPr>
        <p:spPr>
          <a:xfrm>
            <a:off x="6913780" y="1115277"/>
            <a:ext cx="5156300" cy="738664"/>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400" b="1"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rPr>
              <a:t>1. Результаты</a:t>
            </a:r>
            <a:r>
              <a:rPr kumimoji="0" lang="ru-RU" sz="1400" b="1" i="0" u="none" strike="noStrike" kern="1200" cap="none" spc="0" normalizeH="0" noProof="0" dirty="0" smtClean="0">
                <a:ln>
                  <a:noFill/>
                </a:ln>
                <a:solidFill>
                  <a:prstClr val="black"/>
                </a:solidFill>
                <a:effectLst/>
                <a:uLnTx/>
                <a:uFillTx/>
                <a:latin typeface="Cambria" panose="02040503050406030204" pitchFamily="18" charset="0"/>
                <a:ea typeface="Cambria" panose="02040503050406030204" pitchFamily="18" charset="0"/>
              </a:rPr>
              <a:t> инвентаризации без выявленных отклонений по суммовым(качественных) показателям и качественным характеристикам</a:t>
            </a:r>
            <a:endParaRPr kumimoji="0" lang="ru-RU" sz="1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33" name="TextBox 32">
            <a:extLst>
              <a:ext uri="{FF2B5EF4-FFF2-40B4-BE49-F238E27FC236}">
                <a16:creationId xmlns:a16="http://schemas.microsoft.com/office/drawing/2014/main" xmlns="" id="{76C8A5E3-E551-4A2C-0B65-CE20F02D3130}"/>
              </a:ext>
            </a:extLst>
          </p:cNvPr>
          <p:cNvSpPr txBox="1"/>
          <p:nvPr/>
        </p:nvSpPr>
        <p:spPr>
          <a:xfrm>
            <a:off x="7543800" y="1852998"/>
            <a:ext cx="4526280" cy="523220"/>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rPr>
              <a:t>Содержит перечень описей, в которых нет никаких расхождений или отметок</a:t>
            </a:r>
            <a:endPar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34" name="TextBox 33">
            <a:extLst>
              <a:ext uri="{FF2B5EF4-FFF2-40B4-BE49-F238E27FC236}">
                <a16:creationId xmlns:a16="http://schemas.microsoft.com/office/drawing/2014/main" xmlns="" id="{76C8A5E3-E551-4A2C-0B65-CE20F02D3130}"/>
              </a:ext>
            </a:extLst>
          </p:cNvPr>
          <p:cNvSpPr txBox="1"/>
          <p:nvPr/>
        </p:nvSpPr>
        <p:spPr>
          <a:xfrm>
            <a:off x="6913780" y="2376218"/>
            <a:ext cx="4542493" cy="523220"/>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400" b="1"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rPr>
              <a:t>2. Результаты</a:t>
            </a:r>
            <a:r>
              <a:rPr kumimoji="0" lang="ru-RU" sz="1400" b="1" i="0" u="none" strike="noStrike" kern="1200" cap="none" spc="0" normalizeH="0" noProof="0" dirty="0" smtClean="0">
                <a:ln>
                  <a:noFill/>
                </a:ln>
                <a:solidFill>
                  <a:prstClr val="black"/>
                </a:solidFill>
                <a:effectLst/>
                <a:uLnTx/>
                <a:uFillTx/>
                <a:latin typeface="Cambria" panose="02040503050406030204" pitchFamily="18" charset="0"/>
                <a:ea typeface="Cambria" panose="02040503050406030204" pitchFamily="18" charset="0"/>
              </a:rPr>
              <a:t> инвентаризации с выявленными отклонениями</a:t>
            </a:r>
            <a:endParaRPr kumimoji="0" lang="ru-RU" sz="1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35" name="TextBox 34">
            <a:extLst>
              <a:ext uri="{FF2B5EF4-FFF2-40B4-BE49-F238E27FC236}">
                <a16:creationId xmlns:a16="http://schemas.microsoft.com/office/drawing/2014/main" xmlns="" id="{76C8A5E3-E551-4A2C-0B65-CE20F02D3130}"/>
              </a:ext>
            </a:extLst>
          </p:cNvPr>
          <p:cNvSpPr txBox="1"/>
          <p:nvPr/>
        </p:nvSpPr>
        <p:spPr>
          <a:xfrm>
            <a:off x="7543800" y="2892210"/>
            <a:ext cx="4526280" cy="1169551"/>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lgn="ctr">
              <a:defRPr/>
            </a:pPr>
            <a:r>
              <a:rPr lang="ru-RU" sz="1400" dirty="0" smtClean="0">
                <a:solidFill>
                  <a:prstClr val="black"/>
                </a:solidFill>
                <a:latin typeface="Cambria" panose="02040503050406030204" pitchFamily="18" charset="0"/>
                <a:ea typeface="Cambria" panose="02040503050406030204" pitchFamily="18" charset="0"/>
              </a:rPr>
              <a:t>Содержит перечень описей с выявленными несоответствиями </a:t>
            </a:r>
            <a:r>
              <a:rPr lang="ru-RU" sz="1400" dirty="0">
                <a:solidFill>
                  <a:prstClr val="black"/>
                </a:solidFill>
                <a:latin typeface="Cambria" panose="02040503050406030204" pitchFamily="18" charset="0"/>
                <a:ea typeface="Cambria" panose="02040503050406030204" pitchFamily="18" charset="0"/>
              </a:rPr>
              <a:t>фактического </a:t>
            </a:r>
            <a:r>
              <a:rPr lang="ru-RU" sz="1400" dirty="0" smtClean="0">
                <a:solidFill>
                  <a:prstClr val="black"/>
                </a:solidFill>
                <a:latin typeface="Cambria" panose="02040503050406030204" pitchFamily="18" charset="0"/>
                <a:ea typeface="Cambria" panose="02040503050406030204" pitchFamily="18" charset="0"/>
              </a:rPr>
              <a:t>наличия, </a:t>
            </a:r>
            <a:r>
              <a:rPr lang="ru-RU" sz="1400" dirty="0">
                <a:solidFill>
                  <a:prstClr val="black"/>
                </a:solidFill>
                <a:latin typeface="Cambria" panose="02040503050406030204" pitchFamily="18" charset="0"/>
                <a:ea typeface="Cambria" panose="02040503050406030204" pitchFamily="18" charset="0"/>
              </a:rPr>
              <a:t>и (или) наличие неподтвержденных расчетов и (или) обязательств, а также </a:t>
            </a:r>
            <a:r>
              <a:rPr lang="ru-RU" sz="1400" dirty="0" smtClean="0">
                <a:solidFill>
                  <a:prstClr val="black"/>
                </a:solidFill>
                <a:latin typeface="Cambria" panose="02040503050406030204" pitchFamily="18" charset="0"/>
                <a:ea typeface="Cambria" panose="02040503050406030204" pitchFamily="18" charset="0"/>
              </a:rPr>
              <a:t>несоответствие </a:t>
            </a:r>
            <a:r>
              <a:rPr lang="ru-RU" sz="1400" dirty="0">
                <a:solidFill>
                  <a:prstClr val="black"/>
                </a:solidFill>
                <a:latin typeface="Cambria" panose="02040503050406030204" pitchFamily="18" charset="0"/>
                <a:ea typeface="Cambria" panose="02040503050406030204" pitchFamily="18" charset="0"/>
              </a:rPr>
              <a:t>банковским выпискам</a:t>
            </a:r>
            <a:endPar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36" name="TextBox 35">
            <a:extLst>
              <a:ext uri="{FF2B5EF4-FFF2-40B4-BE49-F238E27FC236}">
                <a16:creationId xmlns:a16="http://schemas.microsoft.com/office/drawing/2014/main" xmlns="" id="{76C8A5E3-E551-4A2C-0B65-CE20F02D3130}"/>
              </a:ext>
            </a:extLst>
          </p:cNvPr>
          <p:cNvSpPr txBox="1"/>
          <p:nvPr/>
        </p:nvSpPr>
        <p:spPr>
          <a:xfrm>
            <a:off x="6913780" y="4061761"/>
            <a:ext cx="4542493" cy="523220"/>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400" b="1"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rPr>
              <a:t>3. Результаты</a:t>
            </a:r>
            <a:r>
              <a:rPr kumimoji="0" lang="ru-RU" sz="1400" b="1" i="0" u="none" strike="noStrike" kern="1200" cap="none" spc="0" normalizeH="0" noProof="0" dirty="0" smtClean="0">
                <a:ln>
                  <a:noFill/>
                </a:ln>
                <a:solidFill>
                  <a:prstClr val="black"/>
                </a:solidFill>
                <a:effectLst/>
                <a:uLnTx/>
                <a:uFillTx/>
                <a:latin typeface="Cambria" panose="02040503050406030204" pitchFamily="18" charset="0"/>
                <a:ea typeface="Cambria" panose="02040503050406030204" pitchFamily="18" charset="0"/>
              </a:rPr>
              <a:t> выявленных качественных характеристик</a:t>
            </a:r>
            <a:endParaRPr kumimoji="0" lang="ru-RU" sz="1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37" name="TextBox 36">
            <a:extLst>
              <a:ext uri="{FF2B5EF4-FFF2-40B4-BE49-F238E27FC236}">
                <a16:creationId xmlns:a16="http://schemas.microsoft.com/office/drawing/2014/main" xmlns="" id="{76C8A5E3-E551-4A2C-0B65-CE20F02D3130}"/>
              </a:ext>
            </a:extLst>
          </p:cNvPr>
          <p:cNvSpPr txBox="1"/>
          <p:nvPr/>
        </p:nvSpPr>
        <p:spPr>
          <a:xfrm>
            <a:off x="7543800" y="4584981"/>
            <a:ext cx="4526280" cy="1815882"/>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lgn="ctr">
              <a:defRPr/>
            </a:pPr>
            <a:r>
              <a:rPr kumimoji="0" lang="ru-RU" sz="1400" b="0" i="0" u="none" strike="noStrike" kern="1200" cap="none" spc="0" normalizeH="0" baseline="0" noProof="0" dirty="0" smtClean="0">
                <a:ln>
                  <a:noFill/>
                </a:ln>
                <a:solidFill>
                  <a:prstClr val="black"/>
                </a:solidFill>
                <a:effectLst/>
                <a:uLnTx/>
                <a:uFillTx/>
                <a:latin typeface="Cambria" panose="02040503050406030204" pitchFamily="18" charset="0"/>
                <a:ea typeface="Cambria" panose="02040503050406030204" pitchFamily="18" charset="0"/>
              </a:rPr>
              <a:t>Содержит перечень описей</a:t>
            </a:r>
            <a:r>
              <a:rPr lang="ru-RU" sz="1400" dirty="0">
                <a:solidFill>
                  <a:prstClr val="black"/>
                </a:solidFill>
                <a:latin typeface="Cambria" panose="02040503050406030204" pitchFamily="18" charset="0"/>
                <a:ea typeface="Cambria" panose="02040503050406030204" pitchFamily="18" charset="0"/>
              </a:rPr>
              <a:t>, </a:t>
            </a:r>
            <a:r>
              <a:rPr lang="ru-RU" sz="1400" dirty="0" smtClean="0">
                <a:solidFill>
                  <a:prstClr val="black"/>
                </a:solidFill>
                <a:latin typeface="Cambria" panose="02040503050406030204" pitchFamily="18" charset="0"/>
                <a:ea typeface="Cambria" panose="02040503050406030204" pitchFamily="18" charset="0"/>
              </a:rPr>
              <a:t>с выявленными несоответствиями </a:t>
            </a:r>
            <a:r>
              <a:rPr lang="ru-RU" sz="1400" dirty="0">
                <a:solidFill>
                  <a:prstClr val="black"/>
                </a:solidFill>
                <a:latin typeface="Cambria" panose="02040503050406030204" pitchFamily="18" charset="0"/>
                <a:ea typeface="Cambria" panose="02040503050406030204" pitchFamily="18" charset="0"/>
              </a:rPr>
              <a:t>качественных характеристик объектов учетным данным, наличие просроченных (с истекшим сроком исковой давности) расчетов и (или) обязательств (например, объект нефинансового актива не соответствует условиям актива, просроченная задолженность имеет признаки безнадежной задолженности)</a:t>
            </a:r>
            <a:endPar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grpSp>
        <p:nvGrpSpPr>
          <p:cNvPr id="12" name="Группа 11"/>
          <p:cNvGrpSpPr/>
          <p:nvPr/>
        </p:nvGrpSpPr>
        <p:grpSpPr>
          <a:xfrm>
            <a:off x="94919" y="75531"/>
            <a:ext cx="2281366" cy="749490"/>
            <a:chOff x="69947" y="50611"/>
            <a:chExt cx="2557465" cy="838389"/>
          </a:xfrm>
        </p:grpSpPr>
        <p:pic>
          <p:nvPicPr>
            <p:cNvPr id="13" name="Рисунок 12" descr="Межрегиональное бухгалтерское УФК"/>
            <p:cNvPicPr/>
            <p:nvPr/>
          </p:nvPicPr>
          <p:blipFill rotWithShape="1">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b="20714"/>
            <a:stretch/>
          </p:blipFill>
          <p:spPr bwMode="auto">
            <a:xfrm>
              <a:off x="69947" y="50611"/>
              <a:ext cx="857370" cy="838389"/>
            </a:xfrm>
            <a:prstGeom prst="rect">
              <a:avLst/>
            </a:prstGeom>
            <a:noFill/>
            <a:ln>
              <a:noFill/>
            </a:ln>
          </p:spPr>
        </p:pic>
        <p:pic>
          <p:nvPicPr>
            <p:cNvPr id="14" name="Рисунок 13" descr="Межрегиональное бухгалтерское УФК"/>
            <p:cNvPicPr/>
            <p:nvPr/>
          </p:nvPicPr>
          <p:blipFill rotWithShape="1">
            <a:blip r:embed="rId6">
              <a:duotone>
                <a:schemeClr val="accent1">
                  <a:shade val="45000"/>
                  <a:satMod val="135000"/>
                </a:schemeClr>
                <a:prstClr val="white"/>
              </a:duotone>
              <a:extLst>
                <a:ext uri="{28A0092B-C50C-407E-A947-70E740481C1C}">
                  <a14:useLocalDpi xmlns:a14="http://schemas.microsoft.com/office/drawing/2010/main" val="0"/>
                </a:ext>
              </a:extLst>
            </a:blip>
            <a:srcRect t="78385"/>
            <a:stretch/>
          </p:blipFill>
          <p:spPr bwMode="auto">
            <a:xfrm>
              <a:off x="912673" y="257261"/>
              <a:ext cx="1714739" cy="457124"/>
            </a:xfrm>
            <a:prstGeom prst="rect">
              <a:avLst/>
            </a:prstGeom>
            <a:noFill/>
            <a:ln>
              <a:noFill/>
            </a:ln>
          </p:spPr>
        </p:pic>
      </p:grpSp>
      <p:grpSp>
        <p:nvGrpSpPr>
          <p:cNvPr id="15" name="Группа 14"/>
          <p:cNvGrpSpPr/>
          <p:nvPr/>
        </p:nvGrpSpPr>
        <p:grpSpPr>
          <a:xfrm>
            <a:off x="2708017" y="214478"/>
            <a:ext cx="9909" cy="547802"/>
            <a:chOff x="2701193" y="252079"/>
            <a:chExt cx="9909" cy="547802"/>
          </a:xfrm>
        </p:grpSpPr>
        <p:cxnSp>
          <p:nvCxnSpPr>
            <p:cNvPr id="16" name="Прямая соединительная линия 15"/>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8" name="Прямая соединительная линия 17"/>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9" name="Прямая соединительная линия 18"/>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cxnSp>
        <p:nvCxnSpPr>
          <p:cNvPr id="20" name="Прямая со стрелкой 19"/>
          <p:cNvCxnSpPr/>
          <p:nvPr/>
        </p:nvCxnSpPr>
        <p:spPr>
          <a:xfrm>
            <a:off x="-3020" y="911910"/>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501479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Заголовок 1"/>
          <p:cNvSpPr txBox="1">
            <a:spLocks/>
          </p:cNvSpPr>
          <p:nvPr/>
        </p:nvSpPr>
        <p:spPr>
          <a:xfrm>
            <a:off x="2980472" y="39417"/>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anose="02040503050406030204" pitchFamily="18" charset="0"/>
                <a:ea typeface="Cambria" panose="02040503050406030204" pitchFamily="18" charset="0"/>
                <a:cs typeface="Times New Roman" panose="02020603050405020304" pitchFamily="18" charset="0"/>
              </a:rPr>
              <a:t>Акт о результатах инвентаризации (ф.0510463). Раздел 3</a:t>
            </a:r>
            <a:endParaRPr lang="ru-RU" sz="2000" dirty="0">
              <a:solidFill>
                <a:schemeClr val="accent5">
                  <a:lumMod val="75000"/>
                </a:schemeClr>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18" name="TextBox 17">
            <a:extLst>
              <a:ext uri="{FF2B5EF4-FFF2-40B4-BE49-F238E27FC236}">
                <a16:creationId xmlns:a16="http://schemas.microsoft.com/office/drawing/2014/main" xmlns="" id="{76C8A5E3-E551-4A2C-0B65-CE20F02D3130}"/>
              </a:ext>
            </a:extLst>
          </p:cNvPr>
          <p:cNvSpPr txBox="1"/>
          <p:nvPr/>
        </p:nvSpPr>
        <p:spPr>
          <a:xfrm>
            <a:off x="196520" y="1127452"/>
            <a:ext cx="6459575" cy="523220"/>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defRPr/>
            </a:pPr>
            <a:r>
              <a:rPr lang="ru-RU" sz="1400" dirty="0">
                <a:solidFill>
                  <a:prstClr val="black"/>
                </a:solidFill>
                <a:latin typeface="Cambria" panose="02040503050406030204" pitchFamily="18" charset="0"/>
                <a:ea typeface="Cambria" panose="02040503050406030204" pitchFamily="18" charset="0"/>
              </a:rPr>
              <a:t>3.1. Раскрытие характеристик объектов, учитываемых на счетах учета задолженности по кредитам, займам (ссудам)</a:t>
            </a:r>
            <a:endPar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19" name="TextBox 18">
            <a:extLst>
              <a:ext uri="{FF2B5EF4-FFF2-40B4-BE49-F238E27FC236}">
                <a16:creationId xmlns:a16="http://schemas.microsoft.com/office/drawing/2014/main" xmlns="" id="{76C8A5E3-E551-4A2C-0B65-CE20F02D3130}"/>
              </a:ext>
            </a:extLst>
          </p:cNvPr>
          <p:cNvSpPr txBox="1"/>
          <p:nvPr/>
        </p:nvSpPr>
        <p:spPr>
          <a:xfrm>
            <a:off x="6656116" y="1126559"/>
            <a:ext cx="5365342" cy="523220"/>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lgn="ctr">
              <a:defRPr/>
            </a:pPr>
            <a:r>
              <a:rPr lang="ru-RU" sz="1400" dirty="0">
                <a:solidFill>
                  <a:prstClr val="black"/>
                </a:solidFill>
                <a:latin typeface="Cambria" panose="02040503050406030204" pitchFamily="18" charset="0"/>
                <a:ea typeface="Cambria" panose="02040503050406030204" pitchFamily="18" charset="0"/>
              </a:rPr>
              <a:t>Инвентаризационная опись задолженности по кредитам, займам (ссудам)(ф. </a:t>
            </a:r>
            <a:r>
              <a:rPr lang="ru-RU" sz="1400" dirty="0" smtClean="0">
                <a:solidFill>
                  <a:prstClr val="black"/>
                </a:solidFill>
                <a:latin typeface="Cambria" panose="02040503050406030204" pitchFamily="18" charset="0"/>
                <a:ea typeface="Cambria" panose="02040503050406030204" pitchFamily="18" charset="0"/>
              </a:rPr>
              <a:t>0504083)</a:t>
            </a:r>
            <a:endPar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20" name="TextBox 19">
            <a:extLst>
              <a:ext uri="{FF2B5EF4-FFF2-40B4-BE49-F238E27FC236}">
                <a16:creationId xmlns:a16="http://schemas.microsoft.com/office/drawing/2014/main" xmlns="" id="{76C8A5E3-E551-4A2C-0B65-CE20F02D3130}"/>
              </a:ext>
            </a:extLst>
          </p:cNvPr>
          <p:cNvSpPr txBox="1"/>
          <p:nvPr/>
        </p:nvSpPr>
        <p:spPr>
          <a:xfrm>
            <a:off x="200886" y="1649779"/>
            <a:ext cx="6459575" cy="738664"/>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defRPr/>
            </a:pPr>
            <a:r>
              <a:rPr lang="ru-RU" sz="1400" dirty="0">
                <a:solidFill>
                  <a:prstClr val="black"/>
                </a:solidFill>
                <a:latin typeface="Cambria" panose="02040503050406030204" pitchFamily="18" charset="0"/>
                <a:ea typeface="Cambria" panose="02040503050406030204" pitchFamily="18" charset="0"/>
              </a:rPr>
              <a:t>3.2. Раскрытие характеристик объектов, учитываемых на счетах учета состояния государственного долга Российской Федерации в ценных </a:t>
            </a:r>
            <a:r>
              <a:rPr lang="ru-RU" sz="1400" dirty="0" smtClean="0">
                <a:solidFill>
                  <a:prstClr val="black"/>
                </a:solidFill>
                <a:latin typeface="Cambria" panose="02040503050406030204" pitchFamily="18" charset="0"/>
                <a:ea typeface="Cambria" panose="02040503050406030204" pitchFamily="18" charset="0"/>
              </a:rPr>
              <a:t>бумагах</a:t>
            </a:r>
          </a:p>
          <a:p>
            <a:pPr lvl="0">
              <a:defRPr/>
            </a:pPr>
            <a:endPar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21" name="TextBox 20">
            <a:extLst>
              <a:ext uri="{FF2B5EF4-FFF2-40B4-BE49-F238E27FC236}">
                <a16:creationId xmlns:a16="http://schemas.microsoft.com/office/drawing/2014/main" xmlns="" id="{76C8A5E3-E551-4A2C-0B65-CE20F02D3130}"/>
              </a:ext>
            </a:extLst>
          </p:cNvPr>
          <p:cNvSpPr txBox="1"/>
          <p:nvPr/>
        </p:nvSpPr>
        <p:spPr>
          <a:xfrm>
            <a:off x="6655314" y="1647319"/>
            <a:ext cx="5366217" cy="738664"/>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lgn="ctr">
              <a:defRPr/>
            </a:pPr>
            <a:r>
              <a:rPr lang="ru-RU" sz="1400" dirty="0">
                <a:solidFill>
                  <a:prstClr val="black"/>
                </a:solidFill>
                <a:latin typeface="Cambria" panose="02040503050406030204" pitchFamily="18" charset="0"/>
                <a:ea typeface="Cambria" panose="02040503050406030204" pitchFamily="18" charset="0"/>
              </a:rPr>
              <a:t>Инвентаризационная опись состояния государственного долга Российской Федерации в ценных </a:t>
            </a:r>
            <a:r>
              <a:rPr lang="ru-RU" sz="1400" dirty="0" smtClean="0">
                <a:solidFill>
                  <a:prstClr val="black"/>
                </a:solidFill>
                <a:latin typeface="Cambria" panose="02040503050406030204" pitchFamily="18" charset="0"/>
                <a:ea typeface="Cambria" panose="02040503050406030204" pitchFamily="18" charset="0"/>
              </a:rPr>
              <a:t>бумагах</a:t>
            </a:r>
          </a:p>
          <a:p>
            <a:pPr lvl="0" algn="ctr">
              <a:defRPr/>
            </a:pPr>
            <a:r>
              <a:rPr lang="ru-RU" sz="1400" dirty="0" smtClean="0">
                <a:solidFill>
                  <a:prstClr val="black"/>
                </a:solidFill>
                <a:latin typeface="Cambria" panose="02040503050406030204" pitchFamily="18" charset="0"/>
                <a:ea typeface="Cambria" panose="02040503050406030204" pitchFamily="18" charset="0"/>
              </a:rPr>
              <a:t>(</a:t>
            </a:r>
            <a:r>
              <a:rPr lang="ru-RU" sz="1400" dirty="0">
                <a:solidFill>
                  <a:prstClr val="black"/>
                </a:solidFill>
                <a:latin typeface="Cambria" panose="02040503050406030204" pitchFamily="18" charset="0"/>
                <a:ea typeface="Cambria" panose="02040503050406030204" pitchFamily="18" charset="0"/>
              </a:rPr>
              <a:t>ф. </a:t>
            </a:r>
            <a:r>
              <a:rPr lang="ru-RU" sz="1400" dirty="0" smtClean="0">
                <a:solidFill>
                  <a:prstClr val="black"/>
                </a:solidFill>
                <a:latin typeface="Cambria" panose="02040503050406030204" pitchFamily="18" charset="0"/>
                <a:ea typeface="Cambria" panose="02040503050406030204" pitchFamily="18" charset="0"/>
              </a:rPr>
              <a:t>0504084)</a:t>
            </a:r>
            <a:endPar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22" name="TextBox 21">
            <a:extLst>
              <a:ext uri="{FF2B5EF4-FFF2-40B4-BE49-F238E27FC236}">
                <a16:creationId xmlns:a16="http://schemas.microsoft.com/office/drawing/2014/main" xmlns="" id="{76C8A5E3-E551-4A2C-0B65-CE20F02D3130}"/>
              </a:ext>
            </a:extLst>
          </p:cNvPr>
          <p:cNvSpPr txBox="1"/>
          <p:nvPr/>
        </p:nvSpPr>
        <p:spPr>
          <a:xfrm>
            <a:off x="195739" y="2385983"/>
            <a:ext cx="6459575" cy="738664"/>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defRPr/>
            </a:pPr>
            <a:r>
              <a:rPr lang="ru-RU" sz="1400" dirty="0">
                <a:solidFill>
                  <a:prstClr val="black"/>
                </a:solidFill>
                <a:latin typeface="Cambria" panose="02040503050406030204" pitchFamily="18" charset="0"/>
                <a:ea typeface="Cambria" panose="02040503050406030204" pitchFamily="18" charset="0"/>
              </a:rPr>
              <a:t>3.3. Раскрытие характеристик объектов, учитываемых на счетах учета состояния государственного долга Российской Федерации по полученным кредитам и предоставленным гарантиям</a:t>
            </a:r>
            <a:endPar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23" name="TextBox 22">
            <a:extLst>
              <a:ext uri="{FF2B5EF4-FFF2-40B4-BE49-F238E27FC236}">
                <a16:creationId xmlns:a16="http://schemas.microsoft.com/office/drawing/2014/main" xmlns="" id="{76C8A5E3-E551-4A2C-0B65-CE20F02D3130}"/>
              </a:ext>
            </a:extLst>
          </p:cNvPr>
          <p:cNvSpPr txBox="1"/>
          <p:nvPr/>
        </p:nvSpPr>
        <p:spPr>
          <a:xfrm>
            <a:off x="6653931" y="2385983"/>
            <a:ext cx="5370703" cy="738664"/>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lgn="ctr">
              <a:defRPr/>
            </a:pPr>
            <a:r>
              <a:rPr lang="ru-RU" sz="1400" dirty="0">
                <a:solidFill>
                  <a:prstClr val="black"/>
                </a:solidFill>
                <a:latin typeface="Cambria" panose="02040503050406030204" pitchFamily="18" charset="0"/>
                <a:ea typeface="Cambria" panose="02040503050406030204" pitchFamily="18" charset="0"/>
              </a:rPr>
              <a:t>Инвентаризационная опись состояния государственного долга Российской Федерации по полученным кредитам и предоставленным гарантиям(ф. </a:t>
            </a:r>
            <a:r>
              <a:rPr lang="ru-RU" sz="1400" dirty="0" smtClean="0">
                <a:solidFill>
                  <a:prstClr val="black"/>
                </a:solidFill>
                <a:latin typeface="Cambria" panose="02040503050406030204" pitchFamily="18" charset="0"/>
                <a:ea typeface="Cambria" panose="02040503050406030204" pitchFamily="18" charset="0"/>
              </a:rPr>
              <a:t>0504085)</a:t>
            </a:r>
            <a:endPar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26" name="TextBox 25">
            <a:extLst>
              <a:ext uri="{FF2B5EF4-FFF2-40B4-BE49-F238E27FC236}">
                <a16:creationId xmlns:a16="http://schemas.microsoft.com/office/drawing/2014/main" xmlns="" id="{76C8A5E3-E551-4A2C-0B65-CE20F02D3130}"/>
              </a:ext>
            </a:extLst>
          </p:cNvPr>
          <p:cNvSpPr txBox="1"/>
          <p:nvPr/>
        </p:nvSpPr>
        <p:spPr>
          <a:xfrm>
            <a:off x="188933" y="3129496"/>
            <a:ext cx="6459575" cy="523220"/>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lgn="ctr">
              <a:defRPr/>
            </a:pPr>
            <a:r>
              <a:rPr lang="ru-RU" sz="1400" dirty="0">
                <a:solidFill>
                  <a:prstClr val="black"/>
                </a:solidFill>
                <a:latin typeface="Cambria" panose="02040503050406030204" pitchFamily="18" charset="0"/>
                <a:ea typeface="Cambria" panose="02040503050406030204" pitchFamily="18" charset="0"/>
              </a:rPr>
              <a:t>3.4. Раскрытие характеристик объектов, учитываемых на счетах учета объектов нефинансовых активов</a:t>
            </a:r>
            <a:endPar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27" name="TextBox 26">
            <a:extLst>
              <a:ext uri="{FF2B5EF4-FFF2-40B4-BE49-F238E27FC236}">
                <a16:creationId xmlns:a16="http://schemas.microsoft.com/office/drawing/2014/main" xmlns="" id="{76C8A5E3-E551-4A2C-0B65-CE20F02D3130}"/>
              </a:ext>
            </a:extLst>
          </p:cNvPr>
          <p:cNvSpPr txBox="1"/>
          <p:nvPr/>
        </p:nvSpPr>
        <p:spPr>
          <a:xfrm>
            <a:off x="6648509" y="3127582"/>
            <a:ext cx="5373656" cy="523220"/>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lgn="ctr">
              <a:defRPr/>
            </a:pPr>
            <a:r>
              <a:rPr lang="ru-RU" sz="1400" dirty="0">
                <a:solidFill>
                  <a:prstClr val="black"/>
                </a:solidFill>
                <a:latin typeface="Cambria" panose="02040503050406030204" pitchFamily="18" charset="0"/>
                <a:ea typeface="Cambria" panose="02040503050406030204" pitchFamily="18" charset="0"/>
              </a:rPr>
              <a:t>Инвентаризационная опись (сличительная ведомость) по объектам нефинансовых активов (ф. </a:t>
            </a:r>
            <a:r>
              <a:rPr lang="ru-RU" sz="1400" dirty="0" smtClean="0">
                <a:solidFill>
                  <a:prstClr val="black"/>
                </a:solidFill>
                <a:latin typeface="Cambria" panose="02040503050406030204" pitchFamily="18" charset="0"/>
                <a:ea typeface="Cambria" panose="02040503050406030204" pitchFamily="18" charset="0"/>
              </a:rPr>
              <a:t>0504087)</a:t>
            </a:r>
            <a:endPar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28" name="TextBox 27">
            <a:extLst>
              <a:ext uri="{FF2B5EF4-FFF2-40B4-BE49-F238E27FC236}">
                <a16:creationId xmlns:a16="http://schemas.microsoft.com/office/drawing/2014/main" xmlns="" id="{76C8A5E3-E551-4A2C-0B65-CE20F02D3130}"/>
              </a:ext>
            </a:extLst>
          </p:cNvPr>
          <p:cNvSpPr txBox="1"/>
          <p:nvPr/>
        </p:nvSpPr>
        <p:spPr>
          <a:xfrm>
            <a:off x="188932" y="3650802"/>
            <a:ext cx="6459575" cy="738664"/>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lgn="ctr">
              <a:defRPr/>
            </a:pPr>
            <a:r>
              <a:rPr lang="ru-RU" sz="1400" b="1" dirty="0">
                <a:solidFill>
                  <a:srgbClr val="FF0000"/>
                </a:solidFill>
                <a:latin typeface="Cambria" panose="02040503050406030204" pitchFamily="18" charset="0"/>
                <a:ea typeface="Cambria" panose="02040503050406030204" pitchFamily="18" charset="0"/>
              </a:rPr>
              <a:t>3.5</a:t>
            </a:r>
            <a:r>
              <a:rPr lang="ru-RU" sz="1400" b="1" dirty="0">
                <a:solidFill>
                  <a:prstClr val="black"/>
                </a:solidFill>
                <a:latin typeface="Cambria" panose="02040503050406030204" pitchFamily="18" charset="0"/>
                <a:ea typeface="Cambria" panose="02040503050406030204" pitchFamily="18" charset="0"/>
              </a:rPr>
              <a:t>. </a:t>
            </a:r>
            <a:r>
              <a:rPr lang="ru-RU" sz="1400" dirty="0">
                <a:solidFill>
                  <a:prstClr val="black"/>
                </a:solidFill>
                <a:latin typeface="Cambria" panose="02040503050406030204" pitchFamily="18" charset="0"/>
                <a:ea typeface="Cambria" panose="02040503050406030204" pitchFamily="18" charset="0"/>
              </a:rPr>
              <a:t>Раскрытие характеристик объектов, учитываемых на счетах учета расчетов с покупателями, поставщиками и прочими </a:t>
            </a:r>
            <a:r>
              <a:rPr lang="ru-RU" sz="1400" dirty="0" smtClean="0">
                <a:solidFill>
                  <a:prstClr val="black"/>
                </a:solidFill>
                <a:latin typeface="Cambria" panose="02040503050406030204" pitchFamily="18" charset="0"/>
                <a:ea typeface="Cambria" panose="02040503050406030204" pitchFamily="18" charset="0"/>
              </a:rPr>
              <a:t>дебиторами</a:t>
            </a:r>
          </a:p>
          <a:p>
            <a:pPr lvl="0" algn="ctr">
              <a:defRPr/>
            </a:pPr>
            <a:endPar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29" name="TextBox 28">
            <a:extLst>
              <a:ext uri="{FF2B5EF4-FFF2-40B4-BE49-F238E27FC236}">
                <a16:creationId xmlns:a16="http://schemas.microsoft.com/office/drawing/2014/main" xmlns="" id="{76C8A5E3-E551-4A2C-0B65-CE20F02D3130}"/>
              </a:ext>
            </a:extLst>
          </p:cNvPr>
          <p:cNvSpPr txBox="1"/>
          <p:nvPr/>
        </p:nvSpPr>
        <p:spPr>
          <a:xfrm>
            <a:off x="6647694" y="3649522"/>
            <a:ext cx="5366217" cy="738664"/>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lgn="ctr">
              <a:defRPr/>
            </a:pPr>
            <a:r>
              <a:rPr lang="ru-RU" sz="1400" dirty="0">
                <a:solidFill>
                  <a:prstClr val="black"/>
                </a:solidFill>
                <a:latin typeface="Cambria" panose="02040503050406030204" pitchFamily="18" charset="0"/>
                <a:ea typeface="Cambria" panose="02040503050406030204" pitchFamily="18" charset="0"/>
              </a:rPr>
              <a:t>Инвентаризационная опись расчетов с покупателями, поставщиками и прочими дебиторами и </a:t>
            </a:r>
            <a:r>
              <a:rPr lang="ru-RU" sz="1400" dirty="0" smtClean="0">
                <a:solidFill>
                  <a:prstClr val="black"/>
                </a:solidFill>
                <a:latin typeface="Cambria" panose="02040503050406030204" pitchFamily="18" charset="0"/>
                <a:ea typeface="Cambria" panose="02040503050406030204" pitchFamily="18" charset="0"/>
              </a:rPr>
              <a:t>кредиторами </a:t>
            </a:r>
          </a:p>
          <a:p>
            <a:pPr lvl="0" algn="ctr">
              <a:defRPr/>
            </a:pPr>
            <a:r>
              <a:rPr lang="ru-RU" sz="1400" dirty="0" smtClean="0">
                <a:solidFill>
                  <a:prstClr val="black"/>
                </a:solidFill>
                <a:latin typeface="Cambria" panose="02040503050406030204" pitchFamily="18" charset="0"/>
                <a:ea typeface="Cambria" panose="02040503050406030204" pitchFamily="18" charset="0"/>
              </a:rPr>
              <a:t>(</a:t>
            </a:r>
            <a:r>
              <a:rPr lang="ru-RU" sz="1400" dirty="0">
                <a:solidFill>
                  <a:prstClr val="black"/>
                </a:solidFill>
                <a:latin typeface="Cambria" panose="02040503050406030204" pitchFamily="18" charset="0"/>
                <a:ea typeface="Cambria" panose="02040503050406030204" pitchFamily="18" charset="0"/>
              </a:rPr>
              <a:t>ф. </a:t>
            </a:r>
            <a:r>
              <a:rPr lang="ru-RU" sz="1400" dirty="0" smtClean="0">
                <a:solidFill>
                  <a:prstClr val="black"/>
                </a:solidFill>
                <a:latin typeface="Cambria" panose="02040503050406030204" pitchFamily="18" charset="0"/>
                <a:ea typeface="Cambria" panose="02040503050406030204" pitchFamily="18" charset="0"/>
              </a:rPr>
              <a:t>0504089)</a:t>
            </a:r>
            <a:endPar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30" name="TextBox 29">
            <a:extLst>
              <a:ext uri="{FF2B5EF4-FFF2-40B4-BE49-F238E27FC236}">
                <a16:creationId xmlns:a16="http://schemas.microsoft.com/office/drawing/2014/main" xmlns="" id="{76C8A5E3-E551-4A2C-0B65-CE20F02D3130}"/>
              </a:ext>
            </a:extLst>
          </p:cNvPr>
          <p:cNvSpPr txBox="1"/>
          <p:nvPr/>
        </p:nvSpPr>
        <p:spPr>
          <a:xfrm>
            <a:off x="188119" y="5119938"/>
            <a:ext cx="6459575" cy="523220"/>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lgn="ctr">
              <a:defRPr/>
            </a:pPr>
            <a:r>
              <a:rPr lang="ru-RU" sz="1400" dirty="0">
                <a:solidFill>
                  <a:prstClr val="black"/>
                </a:solidFill>
                <a:latin typeface="Cambria" panose="02040503050406030204" pitchFamily="18" charset="0"/>
                <a:ea typeface="Cambria" panose="02040503050406030204" pitchFamily="18" charset="0"/>
              </a:rPr>
              <a:t>3.7. Раскрытие характеристик объектов, учитываемых на счетах по поступлениям расчетов</a:t>
            </a:r>
            <a:endPar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31" name="TextBox 30">
            <a:extLst>
              <a:ext uri="{FF2B5EF4-FFF2-40B4-BE49-F238E27FC236}">
                <a16:creationId xmlns:a16="http://schemas.microsoft.com/office/drawing/2014/main" xmlns="" id="{76C8A5E3-E551-4A2C-0B65-CE20F02D3130}"/>
              </a:ext>
            </a:extLst>
          </p:cNvPr>
          <p:cNvSpPr txBox="1"/>
          <p:nvPr/>
        </p:nvSpPr>
        <p:spPr>
          <a:xfrm>
            <a:off x="6647694" y="5110637"/>
            <a:ext cx="5366217" cy="523220"/>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lgn="ctr">
              <a:defRPr/>
            </a:pPr>
            <a:r>
              <a:rPr lang="ru-RU" sz="1400" dirty="0">
                <a:solidFill>
                  <a:prstClr val="black"/>
                </a:solidFill>
                <a:latin typeface="Cambria" panose="02040503050406030204" pitchFamily="18" charset="0"/>
                <a:ea typeface="Cambria" panose="02040503050406030204" pitchFamily="18" charset="0"/>
              </a:rPr>
              <a:t>Инвентаризационная опись расчетов по </a:t>
            </a:r>
            <a:r>
              <a:rPr lang="ru-RU" sz="1400" dirty="0" smtClean="0">
                <a:solidFill>
                  <a:prstClr val="black"/>
                </a:solidFill>
                <a:latin typeface="Cambria" panose="02040503050406030204" pitchFamily="18" charset="0"/>
                <a:ea typeface="Cambria" panose="02040503050406030204" pitchFamily="18" charset="0"/>
              </a:rPr>
              <a:t>поступлениям</a:t>
            </a:r>
          </a:p>
          <a:p>
            <a:pPr lvl="0" algn="ctr">
              <a:defRPr/>
            </a:pPr>
            <a:r>
              <a:rPr lang="ru-RU" sz="1400" dirty="0" smtClean="0">
                <a:solidFill>
                  <a:prstClr val="black"/>
                </a:solidFill>
                <a:latin typeface="Cambria" panose="02040503050406030204" pitchFamily="18" charset="0"/>
                <a:ea typeface="Cambria" panose="02040503050406030204" pitchFamily="18" charset="0"/>
              </a:rPr>
              <a:t> (</a:t>
            </a:r>
            <a:r>
              <a:rPr lang="ru-RU" sz="1400" dirty="0">
                <a:solidFill>
                  <a:prstClr val="black"/>
                </a:solidFill>
                <a:latin typeface="Cambria" panose="02040503050406030204" pitchFamily="18" charset="0"/>
                <a:ea typeface="Cambria" panose="02040503050406030204" pitchFamily="18" charset="0"/>
              </a:rPr>
              <a:t>ф. </a:t>
            </a:r>
            <a:r>
              <a:rPr lang="ru-RU" sz="1400" dirty="0" smtClean="0">
                <a:solidFill>
                  <a:prstClr val="black"/>
                </a:solidFill>
                <a:latin typeface="Cambria" panose="02040503050406030204" pitchFamily="18" charset="0"/>
                <a:ea typeface="Cambria" panose="02040503050406030204" pitchFamily="18" charset="0"/>
              </a:rPr>
              <a:t>0504091)</a:t>
            </a:r>
            <a:endPar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32" name="TextBox 31">
            <a:extLst>
              <a:ext uri="{FF2B5EF4-FFF2-40B4-BE49-F238E27FC236}">
                <a16:creationId xmlns:a16="http://schemas.microsoft.com/office/drawing/2014/main" xmlns="" id="{76C8A5E3-E551-4A2C-0B65-CE20F02D3130}"/>
              </a:ext>
            </a:extLst>
          </p:cNvPr>
          <p:cNvSpPr txBox="1"/>
          <p:nvPr/>
        </p:nvSpPr>
        <p:spPr>
          <a:xfrm>
            <a:off x="190864" y="4381944"/>
            <a:ext cx="6459575" cy="738664"/>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lgn="ctr">
              <a:defRPr/>
            </a:pPr>
            <a:r>
              <a:rPr lang="ru-RU" sz="1400" b="1" dirty="0">
                <a:solidFill>
                  <a:srgbClr val="FF0000"/>
                </a:solidFill>
                <a:latin typeface="Cambria" panose="02040503050406030204" pitchFamily="18" charset="0"/>
                <a:ea typeface="Cambria" panose="02040503050406030204" pitchFamily="18" charset="0"/>
              </a:rPr>
              <a:t>3.6</a:t>
            </a:r>
            <a:r>
              <a:rPr lang="ru-RU" sz="1400" b="1" dirty="0">
                <a:solidFill>
                  <a:prstClr val="black"/>
                </a:solidFill>
                <a:latin typeface="Cambria" panose="02040503050406030204" pitchFamily="18" charset="0"/>
                <a:ea typeface="Cambria" panose="02040503050406030204" pitchFamily="18" charset="0"/>
              </a:rPr>
              <a:t>. </a:t>
            </a:r>
            <a:r>
              <a:rPr lang="ru-RU" sz="1400" dirty="0">
                <a:solidFill>
                  <a:prstClr val="black"/>
                </a:solidFill>
                <a:latin typeface="Cambria" panose="02040503050406030204" pitchFamily="18" charset="0"/>
                <a:ea typeface="Cambria" panose="02040503050406030204" pitchFamily="18" charset="0"/>
              </a:rPr>
              <a:t>Раскрытие характеристик объектов, учитываемых на счетах учета расчетов с покупателями, поставщиками и прочими </a:t>
            </a:r>
            <a:r>
              <a:rPr lang="ru-RU" sz="1400" dirty="0" smtClean="0">
                <a:solidFill>
                  <a:prstClr val="black"/>
                </a:solidFill>
                <a:latin typeface="Cambria" panose="02040503050406030204" pitchFamily="18" charset="0"/>
                <a:ea typeface="Cambria" panose="02040503050406030204" pitchFamily="18" charset="0"/>
              </a:rPr>
              <a:t>кредиторами</a:t>
            </a:r>
          </a:p>
          <a:p>
            <a:pPr lvl="0" algn="ctr">
              <a:defRPr/>
            </a:pPr>
            <a:endPar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33" name="TextBox 32">
            <a:extLst>
              <a:ext uri="{FF2B5EF4-FFF2-40B4-BE49-F238E27FC236}">
                <a16:creationId xmlns:a16="http://schemas.microsoft.com/office/drawing/2014/main" xmlns="" id="{76C8A5E3-E551-4A2C-0B65-CE20F02D3130}"/>
              </a:ext>
            </a:extLst>
          </p:cNvPr>
          <p:cNvSpPr txBox="1"/>
          <p:nvPr/>
        </p:nvSpPr>
        <p:spPr>
          <a:xfrm>
            <a:off x="6649626" y="4380664"/>
            <a:ext cx="5366217" cy="738664"/>
          </a:xfrm>
          <a:prstGeom prst="rect">
            <a:avLst/>
          </a:prstGeom>
          <a:ln w="22225">
            <a:solidFill>
              <a:schemeClr val="accent1"/>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lgn="ctr">
              <a:defRPr/>
            </a:pPr>
            <a:r>
              <a:rPr lang="ru-RU" sz="1400" dirty="0">
                <a:solidFill>
                  <a:prstClr val="black"/>
                </a:solidFill>
                <a:latin typeface="Cambria" panose="02040503050406030204" pitchFamily="18" charset="0"/>
                <a:ea typeface="Cambria" panose="02040503050406030204" pitchFamily="18" charset="0"/>
              </a:rPr>
              <a:t>Инвентаризационная опись расчетов с покупателями, поставщиками и прочими дебиторами и </a:t>
            </a:r>
            <a:r>
              <a:rPr lang="ru-RU" sz="1400" dirty="0" smtClean="0">
                <a:solidFill>
                  <a:prstClr val="black"/>
                </a:solidFill>
                <a:latin typeface="Cambria" panose="02040503050406030204" pitchFamily="18" charset="0"/>
                <a:ea typeface="Cambria" panose="02040503050406030204" pitchFamily="18" charset="0"/>
              </a:rPr>
              <a:t>кредиторами </a:t>
            </a:r>
          </a:p>
          <a:p>
            <a:pPr lvl="0" algn="ctr">
              <a:defRPr/>
            </a:pPr>
            <a:r>
              <a:rPr lang="ru-RU" sz="1400" dirty="0" smtClean="0">
                <a:solidFill>
                  <a:prstClr val="black"/>
                </a:solidFill>
                <a:latin typeface="Cambria" panose="02040503050406030204" pitchFamily="18" charset="0"/>
                <a:ea typeface="Cambria" panose="02040503050406030204" pitchFamily="18" charset="0"/>
              </a:rPr>
              <a:t>(</a:t>
            </a:r>
            <a:r>
              <a:rPr lang="ru-RU" sz="1400" dirty="0">
                <a:solidFill>
                  <a:prstClr val="black"/>
                </a:solidFill>
                <a:latin typeface="Cambria" panose="02040503050406030204" pitchFamily="18" charset="0"/>
                <a:ea typeface="Cambria" panose="02040503050406030204" pitchFamily="18" charset="0"/>
              </a:rPr>
              <a:t>ф. </a:t>
            </a:r>
            <a:r>
              <a:rPr lang="ru-RU" sz="1400" dirty="0" smtClean="0">
                <a:solidFill>
                  <a:prstClr val="black"/>
                </a:solidFill>
                <a:latin typeface="Cambria" panose="02040503050406030204" pitchFamily="18" charset="0"/>
                <a:ea typeface="Cambria" panose="02040503050406030204" pitchFamily="18" charset="0"/>
              </a:rPr>
              <a:t>0504089)</a:t>
            </a:r>
            <a:endParaRPr kumimoji="0" lang="ru-RU" sz="1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grpSp>
        <p:nvGrpSpPr>
          <p:cNvPr id="24" name="Группа 23"/>
          <p:cNvGrpSpPr/>
          <p:nvPr/>
        </p:nvGrpSpPr>
        <p:grpSpPr>
          <a:xfrm>
            <a:off x="94919" y="88409"/>
            <a:ext cx="2281366" cy="749490"/>
            <a:chOff x="69947" y="50611"/>
            <a:chExt cx="2557465" cy="838389"/>
          </a:xfrm>
        </p:grpSpPr>
        <p:pic>
          <p:nvPicPr>
            <p:cNvPr id="25" name="Рисунок 24" descr="Межрегиональное бухгалтерское УФК"/>
            <p:cNvPicPr/>
            <p:nvPr/>
          </p:nvPicPr>
          <p:blipFill rotWithShape="1">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b="20714"/>
            <a:stretch/>
          </p:blipFill>
          <p:spPr bwMode="auto">
            <a:xfrm>
              <a:off x="69947" y="50611"/>
              <a:ext cx="857370" cy="838389"/>
            </a:xfrm>
            <a:prstGeom prst="rect">
              <a:avLst/>
            </a:prstGeom>
            <a:noFill/>
            <a:ln>
              <a:noFill/>
            </a:ln>
          </p:spPr>
        </p:pic>
        <p:pic>
          <p:nvPicPr>
            <p:cNvPr id="34" name="Рисунок 33" descr="Межрегиональное бухгалтерское УФК"/>
            <p:cNvPicPr/>
            <p:nvPr/>
          </p:nvPicPr>
          <p:blipFill rotWithShape="1">
            <a:blip r:embed="rId4">
              <a:duotone>
                <a:schemeClr val="accent1">
                  <a:shade val="45000"/>
                  <a:satMod val="135000"/>
                </a:schemeClr>
                <a:prstClr val="white"/>
              </a:duotone>
              <a:extLst>
                <a:ext uri="{28A0092B-C50C-407E-A947-70E740481C1C}">
                  <a14:useLocalDpi xmlns:a14="http://schemas.microsoft.com/office/drawing/2010/main" val="0"/>
                </a:ext>
              </a:extLst>
            </a:blip>
            <a:srcRect t="78385"/>
            <a:stretch/>
          </p:blipFill>
          <p:spPr bwMode="auto">
            <a:xfrm>
              <a:off x="912673" y="257261"/>
              <a:ext cx="1714739" cy="457124"/>
            </a:xfrm>
            <a:prstGeom prst="rect">
              <a:avLst/>
            </a:prstGeom>
            <a:noFill/>
            <a:ln>
              <a:noFill/>
            </a:ln>
          </p:spPr>
        </p:pic>
      </p:grpSp>
      <p:cxnSp>
        <p:nvCxnSpPr>
          <p:cNvPr id="35" name="Прямая со стрелкой 34"/>
          <p:cNvCxnSpPr/>
          <p:nvPr/>
        </p:nvCxnSpPr>
        <p:spPr>
          <a:xfrm>
            <a:off x="-3020" y="911910"/>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36" name="Группа 35"/>
          <p:cNvGrpSpPr/>
          <p:nvPr/>
        </p:nvGrpSpPr>
        <p:grpSpPr>
          <a:xfrm>
            <a:off x="2708017" y="214478"/>
            <a:ext cx="9909" cy="547802"/>
            <a:chOff x="2701193" y="252079"/>
            <a:chExt cx="9909" cy="547802"/>
          </a:xfrm>
        </p:grpSpPr>
        <p:cxnSp>
          <p:nvCxnSpPr>
            <p:cNvPr id="37" name="Прямая соединительная линия 36"/>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8" name="Прямая соединительная линия 37"/>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9" name="Прямая соединительная линия 38"/>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3775165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Заголовок 1"/>
          <p:cNvSpPr txBox="1">
            <a:spLocks/>
          </p:cNvSpPr>
          <p:nvPr/>
        </p:nvSpPr>
        <p:spPr>
          <a:xfrm>
            <a:off x="2980472" y="39417"/>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anose="02040503050406030204" pitchFamily="18" charset="0"/>
                <a:ea typeface="Cambria" panose="02040503050406030204" pitchFamily="18" charset="0"/>
                <a:cs typeface="Times New Roman" panose="02020603050405020304" pitchFamily="18" charset="0"/>
              </a:rPr>
              <a:t>Акт о результатах инвентаризации (ф.0510463)</a:t>
            </a:r>
            <a:endParaRPr lang="ru-RU" sz="2000" dirty="0">
              <a:solidFill>
                <a:schemeClr val="accent5">
                  <a:lumMod val="75000"/>
                </a:schemeClr>
              </a:solidFill>
              <a:latin typeface="Cambria" panose="02040503050406030204" pitchFamily="18" charset="0"/>
              <a:ea typeface="Cambria" panose="02040503050406030204" pitchFamily="18" charset="0"/>
              <a:cs typeface="Times New Roman" panose="02020603050405020304" pitchFamily="18" charset="0"/>
            </a:endParaRPr>
          </a:p>
        </p:txBody>
      </p:sp>
      <p:pic>
        <p:nvPicPr>
          <p:cNvPr id="2" name="Рисунок 1"/>
          <p:cNvPicPr>
            <a:picLocks noChangeAspect="1"/>
          </p:cNvPicPr>
          <p:nvPr/>
        </p:nvPicPr>
        <p:blipFill>
          <a:blip r:embed="rId3"/>
          <a:stretch>
            <a:fillRect/>
          </a:stretch>
        </p:blipFill>
        <p:spPr>
          <a:xfrm>
            <a:off x="229563" y="1216562"/>
            <a:ext cx="11657187" cy="3667954"/>
          </a:xfrm>
          <a:prstGeom prst="rect">
            <a:avLst/>
          </a:prstGeom>
          <a:ln w="22225">
            <a:solidFill>
              <a:schemeClr val="accent1"/>
            </a:solidFill>
          </a:ln>
        </p:spPr>
      </p:pic>
      <p:sp>
        <p:nvSpPr>
          <p:cNvPr id="3" name="Прямоугольник 2"/>
          <p:cNvSpPr/>
          <p:nvPr/>
        </p:nvSpPr>
        <p:spPr>
          <a:xfrm>
            <a:off x="10599420" y="1216562"/>
            <a:ext cx="1181100" cy="276958"/>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Прямоугольник 24"/>
          <p:cNvSpPr/>
          <p:nvPr/>
        </p:nvSpPr>
        <p:spPr>
          <a:xfrm>
            <a:off x="171403" y="2912060"/>
            <a:ext cx="1181100" cy="276958"/>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4" name="Прямоугольник 33"/>
          <p:cNvSpPr/>
          <p:nvPr/>
        </p:nvSpPr>
        <p:spPr>
          <a:xfrm>
            <a:off x="304800" y="4668422"/>
            <a:ext cx="2103120" cy="276958"/>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9" name="Группа 8"/>
          <p:cNvGrpSpPr/>
          <p:nvPr/>
        </p:nvGrpSpPr>
        <p:grpSpPr>
          <a:xfrm>
            <a:off x="94919" y="94848"/>
            <a:ext cx="2281366" cy="749490"/>
            <a:chOff x="69947" y="50611"/>
            <a:chExt cx="2557465" cy="838389"/>
          </a:xfrm>
        </p:grpSpPr>
        <p:pic>
          <p:nvPicPr>
            <p:cNvPr id="10" name="Рисунок 9" descr="Межрегиональное бухгалтерское УФК"/>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b="20714"/>
            <a:stretch/>
          </p:blipFill>
          <p:spPr bwMode="auto">
            <a:xfrm>
              <a:off x="69947" y="50611"/>
              <a:ext cx="857370" cy="838389"/>
            </a:xfrm>
            <a:prstGeom prst="rect">
              <a:avLst/>
            </a:prstGeom>
            <a:noFill/>
            <a:ln>
              <a:noFill/>
            </a:ln>
          </p:spPr>
        </p:pic>
        <p:pic>
          <p:nvPicPr>
            <p:cNvPr id="11" name="Рисунок 10" descr="Межрегиональное бухгалтерское УФК"/>
            <p:cNvPicPr/>
            <p:nvPr/>
          </p:nvPicPr>
          <p:blipFill rotWithShape="1">
            <a:blip r:embed="rId5">
              <a:duotone>
                <a:schemeClr val="accent1">
                  <a:shade val="45000"/>
                  <a:satMod val="135000"/>
                </a:schemeClr>
                <a:prstClr val="white"/>
              </a:duotone>
              <a:extLst>
                <a:ext uri="{28A0092B-C50C-407E-A947-70E740481C1C}">
                  <a14:useLocalDpi xmlns:a14="http://schemas.microsoft.com/office/drawing/2010/main" val="0"/>
                </a:ext>
              </a:extLst>
            </a:blip>
            <a:srcRect t="78385"/>
            <a:stretch/>
          </p:blipFill>
          <p:spPr bwMode="auto">
            <a:xfrm>
              <a:off x="912673" y="257261"/>
              <a:ext cx="1714739" cy="457124"/>
            </a:xfrm>
            <a:prstGeom prst="rect">
              <a:avLst/>
            </a:prstGeom>
            <a:noFill/>
            <a:ln>
              <a:noFill/>
            </a:ln>
          </p:spPr>
        </p:pic>
      </p:grpSp>
      <p:cxnSp>
        <p:nvCxnSpPr>
          <p:cNvPr id="12" name="Прямая со стрелкой 11"/>
          <p:cNvCxnSpPr/>
          <p:nvPr/>
        </p:nvCxnSpPr>
        <p:spPr>
          <a:xfrm>
            <a:off x="-3020" y="911910"/>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13" name="Группа 12"/>
          <p:cNvGrpSpPr/>
          <p:nvPr/>
        </p:nvGrpSpPr>
        <p:grpSpPr>
          <a:xfrm>
            <a:off x="2708017" y="214478"/>
            <a:ext cx="9909" cy="547802"/>
            <a:chOff x="2701193" y="252079"/>
            <a:chExt cx="9909" cy="547802"/>
          </a:xfrm>
        </p:grpSpPr>
        <p:cxnSp>
          <p:nvCxnSpPr>
            <p:cNvPr id="14" name="Прямая соединительная линия 13"/>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5" name="Прямая соединительная линия 14"/>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6" name="Прямая соединительная линия 15"/>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pic>
        <p:nvPicPr>
          <p:cNvPr id="24" name="Рисунок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289961" y="113815"/>
            <a:ext cx="872650" cy="875474"/>
          </a:xfrm>
          <a:prstGeom prst="rect">
            <a:avLst/>
          </a:prstGeom>
        </p:spPr>
      </p:pic>
    </p:spTree>
    <p:extLst>
      <p:ext uri="{BB962C8B-B14F-4D97-AF65-F5344CB8AC3E}">
        <p14:creationId xmlns:p14="http://schemas.microsoft.com/office/powerpoint/2010/main" val="291283481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Заголовок 1"/>
          <p:cNvSpPr txBox="1">
            <a:spLocks/>
          </p:cNvSpPr>
          <p:nvPr/>
        </p:nvSpPr>
        <p:spPr>
          <a:xfrm>
            <a:off x="2980472" y="39417"/>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anose="02040503050406030204" pitchFamily="18" charset="0"/>
                <a:ea typeface="Cambria" panose="02040503050406030204" pitchFamily="18" charset="0"/>
                <a:cs typeface="Times New Roman" panose="02020603050405020304" pitchFamily="18" charset="0"/>
              </a:rPr>
              <a:t>Акт о результатах инвентаризации (ф.0510463)</a:t>
            </a:r>
            <a:endParaRPr lang="ru-RU" sz="2000" dirty="0">
              <a:solidFill>
                <a:schemeClr val="accent5">
                  <a:lumMod val="75000"/>
                </a:schemeClr>
              </a:solidFill>
              <a:latin typeface="Cambria" panose="02040503050406030204" pitchFamily="18" charset="0"/>
              <a:ea typeface="Cambria" panose="02040503050406030204" pitchFamily="18" charset="0"/>
              <a:cs typeface="Times New Roman" panose="02020603050405020304" pitchFamily="18" charset="0"/>
            </a:endParaRPr>
          </a:p>
        </p:txBody>
      </p:sp>
      <p:cxnSp>
        <p:nvCxnSpPr>
          <p:cNvPr id="9" name="Прямая со стрелкой 8"/>
          <p:cNvCxnSpPr/>
          <p:nvPr/>
        </p:nvCxnSpPr>
        <p:spPr>
          <a:xfrm>
            <a:off x="558800" y="6341938"/>
            <a:ext cx="10951535"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sp>
        <p:nvSpPr>
          <p:cNvPr id="10" name="Прямоугольник 9"/>
          <p:cNvSpPr/>
          <p:nvPr/>
        </p:nvSpPr>
        <p:spPr>
          <a:xfrm>
            <a:off x="1859127" y="1191458"/>
            <a:ext cx="10038706" cy="833115"/>
          </a:xfrm>
          <a:prstGeom prst="rect">
            <a:avLst/>
          </a:prstGeom>
          <a:ln>
            <a:round/>
          </a:ln>
          <a:effectLst>
            <a:glow rad="127000">
              <a:schemeClr val="accent1">
                <a:lumMod val="40000"/>
                <a:lumOff val="60000"/>
              </a:schemeClr>
            </a:glow>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smtClean="0">
                <a:latin typeface="Cambria" panose="02040503050406030204" pitchFamily="18" charset="0"/>
                <a:ea typeface="Cambria" panose="02040503050406030204" pitchFamily="18" charset="0"/>
              </a:rPr>
              <a:t>Заполнить Инвентаризационные описи в ГИИС «Электронный бюджет»</a:t>
            </a:r>
            <a:endParaRPr lang="ru-RU" sz="1600" dirty="0">
              <a:latin typeface="Cambria" panose="02040503050406030204" pitchFamily="18" charset="0"/>
              <a:ea typeface="Cambria" panose="02040503050406030204" pitchFamily="18" charset="0"/>
            </a:endParaRPr>
          </a:p>
        </p:txBody>
      </p:sp>
      <p:sp>
        <p:nvSpPr>
          <p:cNvPr id="11" name="Прямоугольник 10"/>
          <p:cNvSpPr/>
          <p:nvPr/>
        </p:nvSpPr>
        <p:spPr>
          <a:xfrm>
            <a:off x="541974" y="1158553"/>
            <a:ext cx="836981" cy="8602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b="1" dirty="0" smtClean="0">
                <a:latin typeface="Cambria" panose="02040503050406030204" pitchFamily="18" charset="0"/>
                <a:ea typeface="Cambria" panose="02040503050406030204" pitchFamily="18" charset="0"/>
              </a:rPr>
              <a:t>Шаг 1</a:t>
            </a:r>
            <a:endParaRPr lang="ru-RU" b="1" dirty="0">
              <a:latin typeface="Cambria" panose="02040503050406030204" pitchFamily="18" charset="0"/>
              <a:ea typeface="Cambria" panose="02040503050406030204" pitchFamily="18" charset="0"/>
            </a:endParaRPr>
          </a:p>
        </p:txBody>
      </p:sp>
      <p:sp>
        <p:nvSpPr>
          <p:cNvPr id="12" name="Стрелка вправо 11"/>
          <p:cNvSpPr/>
          <p:nvPr/>
        </p:nvSpPr>
        <p:spPr>
          <a:xfrm>
            <a:off x="1378955" y="1534475"/>
            <a:ext cx="457427" cy="161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ru-RU">
              <a:latin typeface="Cambria" panose="02040503050406030204" pitchFamily="18" charset="0"/>
              <a:ea typeface="Cambria" panose="02040503050406030204" pitchFamily="18" charset="0"/>
            </a:endParaRPr>
          </a:p>
        </p:txBody>
      </p:sp>
      <p:sp>
        <p:nvSpPr>
          <p:cNvPr id="13" name="Прямоугольник 12"/>
          <p:cNvSpPr/>
          <p:nvPr/>
        </p:nvSpPr>
        <p:spPr>
          <a:xfrm>
            <a:off x="1836382" y="2422629"/>
            <a:ext cx="10061452" cy="833118"/>
          </a:xfrm>
          <a:prstGeom prst="rect">
            <a:avLst/>
          </a:prstGeom>
          <a:ln>
            <a:round/>
          </a:ln>
          <a:effectLst>
            <a:glow rad="127000">
              <a:schemeClr val="accent1">
                <a:lumMod val="40000"/>
                <a:lumOff val="60000"/>
              </a:schemeClr>
            </a:glow>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latin typeface="Cambria" panose="02040503050406030204" pitchFamily="18" charset="0"/>
                <a:ea typeface="Cambria" panose="02040503050406030204" pitchFamily="18" charset="0"/>
              </a:rPr>
              <a:t>Создать Акт (ф. 0510463). Главное меню/ Учет и отчетность/Инвентаризация/Акт о результатах инвентаризации (ф.0510463)</a:t>
            </a:r>
          </a:p>
        </p:txBody>
      </p:sp>
      <p:sp>
        <p:nvSpPr>
          <p:cNvPr id="14" name="Прямоугольник 13"/>
          <p:cNvSpPr/>
          <p:nvPr/>
        </p:nvSpPr>
        <p:spPr>
          <a:xfrm>
            <a:off x="520203" y="2389724"/>
            <a:ext cx="836981" cy="8602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b="1" dirty="0" smtClean="0">
                <a:latin typeface="Cambria" panose="02040503050406030204" pitchFamily="18" charset="0"/>
                <a:ea typeface="Cambria" panose="02040503050406030204" pitchFamily="18" charset="0"/>
              </a:rPr>
              <a:t>Шаг 2</a:t>
            </a:r>
            <a:endParaRPr lang="ru-RU" b="1" dirty="0">
              <a:latin typeface="Cambria" panose="02040503050406030204" pitchFamily="18" charset="0"/>
              <a:ea typeface="Cambria" panose="02040503050406030204" pitchFamily="18" charset="0"/>
            </a:endParaRPr>
          </a:p>
        </p:txBody>
      </p:sp>
      <p:sp>
        <p:nvSpPr>
          <p:cNvPr id="15" name="Стрелка вправо 14"/>
          <p:cNvSpPr/>
          <p:nvPr/>
        </p:nvSpPr>
        <p:spPr>
          <a:xfrm>
            <a:off x="1357184" y="2765646"/>
            <a:ext cx="457427" cy="161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ru-RU">
              <a:latin typeface="Cambria" panose="02040503050406030204" pitchFamily="18" charset="0"/>
              <a:ea typeface="Cambria" panose="02040503050406030204" pitchFamily="18" charset="0"/>
            </a:endParaRPr>
          </a:p>
        </p:txBody>
      </p:sp>
      <p:sp>
        <p:nvSpPr>
          <p:cNvPr id="16" name="Прямоугольник 15"/>
          <p:cNvSpPr/>
          <p:nvPr/>
        </p:nvSpPr>
        <p:spPr>
          <a:xfrm>
            <a:off x="1828800" y="3626698"/>
            <a:ext cx="10069033" cy="934721"/>
          </a:xfrm>
          <a:prstGeom prst="rect">
            <a:avLst/>
          </a:prstGeom>
          <a:ln>
            <a:round/>
          </a:ln>
          <a:effectLst>
            <a:glow rad="127000">
              <a:schemeClr val="accent1">
                <a:lumMod val="40000"/>
                <a:lumOff val="6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ru-RU" sz="1600" dirty="0">
                <a:latin typeface="Cambria" panose="02040503050406030204" pitchFamily="18" charset="0"/>
                <a:ea typeface="Cambria" panose="02040503050406030204" pitchFamily="18" charset="0"/>
              </a:rPr>
              <a:t>В акте указать «Решение о проведении инвентаризации (ф.0510439)», согласно которому подводятся итоги инвентаризации</a:t>
            </a:r>
            <a:endParaRPr lang="ru-RU" sz="1600" b="1" dirty="0">
              <a:solidFill>
                <a:srgbClr val="FF0000"/>
              </a:solidFill>
              <a:latin typeface="Cambria" panose="02040503050406030204" pitchFamily="18" charset="0"/>
              <a:ea typeface="Cambria" panose="02040503050406030204" pitchFamily="18" charset="0"/>
            </a:endParaRPr>
          </a:p>
        </p:txBody>
      </p:sp>
      <p:sp>
        <p:nvSpPr>
          <p:cNvPr id="18" name="Прямоугольник 17"/>
          <p:cNvSpPr/>
          <p:nvPr/>
        </p:nvSpPr>
        <p:spPr>
          <a:xfrm>
            <a:off x="512947" y="3624158"/>
            <a:ext cx="836981" cy="8602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b="1" dirty="0" smtClean="0">
                <a:latin typeface="Cambria" panose="02040503050406030204" pitchFamily="18" charset="0"/>
                <a:ea typeface="Cambria" panose="02040503050406030204" pitchFamily="18" charset="0"/>
              </a:rPr>
              <a:t>Шаг 3</a:t>
            </a:r>
            <a:endParaRPr lang="ru-RU" b="1" dirty="0">
              <a:latin typeface="Cambria" panose="02040503050406030204" pitchFamily="18" charset="0"/>
              <a:ea typeface="Cambria" panose="02040503050406030204" pitchFamily="18" charset="0"/>
            </a:endParaRPr>
          </a:p>
        </p:txBody>
      </p:sp>
      <p:sp>
        <p:nvSpPr>
          <p:cNvPr id="19" name="Стрелка вправо 18"/>
          <p:cNvSpPr/>
          <p:nvPr/>
        </p:nvSpPr>
        <p:spPr>
          <a:xfrm>
            <a:off x="1349928" y="4000080"/>
            <a:ext cx="457427" cy="161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ru-RU">
              <a:latin typeface="Cambria" panose="02040503050406030204" pitchFamily="18" charset="0"/>
              <a:ea typeface="Cambria" panose="02040503050406030204" pitchFamily="18" charset="0"/>
            </a:endParaRPr>
          </a:p>
        </p:txBody>
      </p:sp>
      <p:sp>
        <p:nvSpPr>
          <p:cNvPr id="20" name="Прямоугольник 19"/>
          <p:cNvSpPr/>
          <p:nvPr/>
        </p:nvSpPr>
        <p:spPr>
          <a:xfrm>
            <a:off x="1859134" y="4975800"/>
            <a:ext cx="10038699" cy="1066808"/>
          </a:xfrm>
          <a:prstGeom prst="rect">
            <a:avLst/>
          </a:prstGeom>
          <a:ln>
            <a:round/>
          </a:ln>
          <a:effectLst>
            <a:glow rad="127000">
              <a:schemeClr val="accent1">
                <a:lumMod val="40000"/>
                <a:lumOff val="60000"/>
              </a:schemeClr>
            </a:glow>
          </a:effectLst>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ru-RU" sz="1600" dirty="0">
                <a:latin typeface="Cambria" panose="02040503050406030204" pitchFamily="18" charset="0"/>
                <a:ea typeface="Cambria" panose="02040503050406030204" pitchFamily="18" charset="0"/>
              </a:rPr>
              <a:t>Нажать </a:t>
            </a:r>
            <a:r>
              <a:rPr lang="ru-RU" sz="1600" dirty="0" smtClean="0">
                <a:latin typeface="Cambria" panose="02040503050406030204" pitchFamily="18" charset="0"/>
                <a:ea typeface="Cambria" panose="02040503050406030204" pitchFamily="18" charset="0"/>
              </a:rPr>
              <a:t>кнопку </a:t>
            </a:r>
            <a:r>
              <a:rPr lang="ru-RU" sz="1600" dirty="0">
                <a:latin typeface="Cambria" panose="02040503050406030204" pitchFamily="18" charset="0"/>
                <a:ea typeface="Cambria" panose="02040503050406030204" pitchFamily="18" charset="0"/>
              </a:rPr>
              <a:t>«Заполнить по описям</a:t>
            </a:r>
            <a:r>
              <a:rPr lang="ru-RU" sz="1600" dirty="0" smtClean="0">
                <a:latin typeface="Cambria" panose="02040503050406030204" pitchFamily="18" charset="0"/>
                <a:ea typeface="Cambria" panose="02040503050406030204" pitchFamily="18" charset="0"/>
              </a:rPr>
              <a:t>».</a:t>
            </a:r>
          </a:p>
          <a:p>
            <a:pPr algn="ctr"/>
            <a:r>
              <a:rPr lang="ru-RU" sz="1600" dirty="0" smtClean="0">
                <a:latin typeface="Cambria" panose="02040503050406030204" pitchFamily="18" charset="0"/>
                <a:ea typeface="Cambria" panose="02040503050406030204" pitchFamily="18" charset="0"/>
              </a:rPr>
              <a:t> Проверить заполнение данных. Внести корректировки (при необходимости) . Заполнить Решения комиссии по акту инвентаризации.  Приложить скан-копию подписанного на бумажном носителе документа (до 30.11.2023) или подписать членами инвентаризационной комиссии ( с 01.12.2023)</a:t>
            </a:r>
            <a:endParaRPr lang="ru-RU" sz="1600" dirty="0">
              <a:latin typeface="Cambria" panose="02040503050406030204" pitchFamily="18" charset="0"/>
              <a:ea typeface="Cambria" panose="02040503050406030204" pitchFamily="18" charset="0"/>
            </a:endParaRPr>
          </a:p>
        </p:txBody>
      </p:sp>
      <p:sp>
        <p:nvSpPr>
          <p:cNvPr id="21" name="Прямоугольник 20"/>
          <p:cNvSpPr/>
          <p:nvPr/>
        </p:nvSpPr>
        <p:spPr>
          <a:xfrm>
            <a:off x="541981" y="5059620"/>
            <a:ext cx="836981" cy="8602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ru-RU" b="1" dirty="0" smtClean="0">
                <a:latin typeface="Cambria" panose="02040503050406030204" pitchFamily="18" charset="0"/>
                <a:ea typeface="Cambria" panose="02040503050406030204" pitchFamily="18" charset="0"/>
              </a:rPr>
              <a:t>Шаг 4</a:t>
            </a:r>
            <a:endParaRPr lang="ru-RU" b="1" dirty="0">
              <a:latin typeface="Cambria" panose="02040503050406030204" pitchFamily="18" charset="0"/>
              <a:ea typeface="Cambria" panose="02040503050406030204" pitchFamily="18" charset="0"/>
            </a:endParaRPr>
          </a:p>
        </p:txBody>
      </p:sp>
      <p:sp>
        <p:nvSpPr>
          <p:cNvPr id="22" name="Стрелка вправо 21"/>
          <p:cNvSpPr/>
          <p:nvPr/>
        </p:nvSpPr>
        <p:spPr>
          <a:xfrm>
            <a:off x="1378955" y="5448598"/>
            <a:ext cx="457427" cy="161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ru-RU">
              <a:latin typeface="Cambria" panose="02040503050406030204" pitchFamily="18" charset="0"/>
              <a:ea typeface="Cambria" panose="02040503050406030204" pitchFamily="18" charset="0"/>
            </a:endParaRPr>
          </a:p>
        </p:txBody>
      </p:sp>
      <p:grpSp>
        <p:nvGrpSpPr>
          <p:cNvPr id="23" name="Группа 22"/>
          <p:cNvGrpSpPr/>
          <p:nvPr/>
        </p:nvGrpSpPr>
        <p:grpSpPr>
          <a:xfrm>
            <a:off x="94919" y="94848"/>
            <a:ext cx="2281366" cy="749490"/>
            <a:chOff x="69947" y="50611"/>
            <a:chExt cx="2557465" cy="838389"/>
          </a:xfrm>
        </p:grpSpPr>
        <p:pic>
          <p:nvPicPr>
            <p:cNvPr id="25" name="Рисунок 24" descr="Межрегиональное бухгалтерское УФК"/>
            <p:cNvPicPr/>
            <p:nvPr/>
          </p:nvPicPr>
          <p:blipFill rotWithShape="1">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b="20714"/>
            <a:stretch/>
          </p:blipFill>
          <p:spPr bwMode="auto">
            <a:xfrm>
              <a:off x="69947" y="50611"/>
              <a:ext cx="857370" cy="838389"/>
            </a:xfrm>
            <a:prstGeom prst="rect">
              <a:avLst/>
            </a:prstGeom>
            <a:noFill/>
            <a:ln>
              <a:noFill/>
            </a:ln>
          </p:spPr>
        </p:pic>
        <p:pic>
          <p:nvPicPr>
            <p:cNvPr id="26" name="Рисунок 25" descr="Межрегиональное бухгалтерское УФК"/>
            <p:cNvPicPr/>
            <p:nvPr/>
          </p:nvPicPr>
          <p:blipFill rotWithShape="1">
            <a:blip r:embed="rId4">
              <a:duotone>
                <a:schemeClr val="accent1">
                  <a:shade val="45000"/>
                  <a:satMod val="135000"/>
                </a:schemeClr>
                <a:prstClr val="white"/>
              </a:duotone>
              <a:extLst>
                <a:ext uri="{28A0092B-C50C-407E-A947-70E740481C1C}">
                  <a14:useLocalDpi xmlns:a14="http://schemas.microsoft.com/office/drawing/2010/main" val="0"/>
                </a:ext>
              </a:extLst>
            </a:blip>
            <a:srcRect t="78385"/>
            <a:stretch/>
          </p:blipFill>
          <p:spPr bwMode="auto">
            <a:xfrm>
              <a:off x="912673" y="257261"/>
              <a:ext cx="1714739" cy="457124"/>
            </a:xfrm>
            <a:prstGeom prst="rect">
              <a:avLst/>
            </a:prstGeom>
            <a:noFill/>
            <a:ln>
              <a:noFill/>
            </a:ln>
          </p:spPr>
        </p:pic>
      </p:grpSp>
      <p:cxnSp>
        <p:nvCxnSpPr>
          <p:cNvPr id="27" name="Прямая со стрелкой 26"/>
          <p:cNvCxnSpPr/>
          <p:nvPr/>
        </p:nvCxnSpPr>
        <p:spPr>
          <a:xfrm>
            <a:off x="-3020" y="911910"/>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28" name="Группа 27"/>
          <p:cNvGrpSpPr/>
          <p:nvPr/>
        </p:nvGrpSpPr>
        <p:grpSpPr>
          <a:xfrm>
            <a:off x="2708017" y="214478"/>
            <a:ext cx="9909" cy="547802"/>
            <a:chOff x="2701193" y="252079"/>
            <a:chExt cx="9909" cy="547802"/>
          </a:xfrm>
        </p:grpSpPr>
        <p:cxnSp>
          <p:nvCxnSpPr>
            <p:cNvPr id="29" name="Прямая соединительная линия 28"/>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0" name="Прямая соединительная линия 29"/>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1" name="Прямая соединительная линия 30"/>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pic>
        <p:nvPicPr>
          <p:cNvPr id="24" name="Рисунок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89961" y="113815"/>
            <a:ext cx="872650" cy="875474"/>
          </a:xfrm>
          <a:prstGeom prst="rect">
            <a:avLst/>
          </a:prstGeom>
        </p:spPr>
      </p:pic>
    </p:spTree>
    <p:extLst>
      <p:ext uri="{BB962C8B-B14F-4D97-AF65-F5344CB8AC3E}">
        <p14:creationId xmlns:p14="http://schemas.microsoft.com/office/powerpoint/2010/main" val="174236516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Заголовок 1"/>
          <p:cNvSpPr txBox="1">
            <a:spLocks/>
          </p:cNvSpPr>
          <p:nvPr/>
        </p:nvSpPr>
        <p:spPr>
          <a:xfrm>
            <a:off x="2980472" y="39417"/>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anose="02040503050406030204" pitchFamily="18" charset="0"/>
                <a:ea typeface="Cambria" panose="02040503050406030204" pitchFamily="18" charset="0"/>
                <a:cs typeface="Times New Roman" panose="02020603050405020304" pitchFamily="18" charset="0"/>
              </a:rPr>
              <a:t>Акт о результатах инвентаризации (ф.0510463)</a:t>
            </a:r>
            <a:endParaRPr lang="ru-RU" sz="2000" dirty="0">
              <a:solidFill>
                <a:schemeClr val="accent5">
                  <a:lumMod val="75000"/>
                </a:schemeClr>
              </a:solidFill>
              <a:latin typeface="Cambria" panose="02040503050406030204" pitchFamily="18" charset="0"/>
              <a:ea typeface="Cambria" panose="02040503050406030204" pitchFamily="18" charset="0"/>
              <a:cs typeface="Times New Roman" panose="02020603050405020304" pitchFamily="18" charset="0"/>
            </a:endParaRPr>
          </a:p>
        </p:txBody>
      </p:sp>
      <p:pic>
        <p:nvPicPr>
          <p:cNvPr id="5" name="Рисунок 4"/>
          <p:cNvPicPr/>
          <p:nvPr/>
        </p:nvPicPr>
        <p:blipFill>
          <a:blip r:embed="rId3"/>
          <a:stretch>
            <a:fillRect/>
          </a:stretch>
        </p:blipFill>
        <p:spPr>
          <a:xfrm>
            <a:off x="3080068" y="1879413"/>
            <a:ext cx="5939836" cy="757011"/>
          </a:xfrm>
          <a:prstGeom prst="rect">
            <a:avLst/>
          </a:prstGeom>
          <a:ln w="22225">
            <a:solidFill>
              <a:schemeClr val="accent1"/>
            </a:solidFill>
          </a:ln>
        </p:spPr>
      </p:pic>
      <p:pic>
        <p:nvPicPr>
          <p:cNvPr id="6" name="Рисунок 5"/>
          <p:cNvPicPr/>
          <p:nvPr/>
        </p:nvPicPr>
        <p:blipFill>
          <a:blip r:embed="rId4"/>
          <a:stretch>
            <a:fillRect/>
          </a:stretch>
        </p:blipFill>
        <p:spPr>
          <a:xfrm>
            <a:off x="3152789" y="3867528"/>
            <a:ext cx="5947373" cy="1555581"/>
          </a:xfrm>
          <a:prstGeom prst="rect">
            <a:avLst/>
          </a:prstGeom>
          <a:ln w="22225">
            <a:solidFill>
              <a:schemeClr val="accent1"/>
            </a:solidFill>
          </a:ln>
        </p:spPr>
      </p:pic>
      <p:sp>
        <p:nvSpPr>
          <p:cNvPr id="2" name="Прямоугольник 1"/>
          <p:cNvSpPr/>
          <p:nvPr/>
        </p:nvSpPr>
        <p:spPr>
          <a:xfrm>
            <a:off x="267783" y="1123782"/>
            <a:ext cx="11717383" cy="646331"/>
          </a:xfrm>
          <a:prstGeom prst="rect">
            <a:avLst/>
          </a:prstGeom>
        </p:spPr>
        <p:txBody>
          <a:bodyPr wrap="square">
            <a:spAutoFit/>
          </a:bodyPr>
          <a:lstStyle/>
          <a:p>
            <a:pPr marL="342900" indent="-342900" algn="ctr">
              <a:buAutoNum type="arabicPeriod"/>
            </a:pPr>
            <a:r>
              <a:rPr lang="ru-RU" dirty="0" smtClean="0">
                <a:latin typeface="Cambria" panose="02040503050406030204" pitchFamily="18" charset="0"/>
                <a:ea typeface="Cambria" panose="02040503050406030204" pitchFamily="18" charset="0"/>
              </a:rPr>
              <a:t>Создание Акта </a:t>
            </a:r>
            <a:r>
              <a:rPr lang="ru-RU" dirty="0">
                <a:latin typeface="Cambria" panose="02040503050406030204" pitchFamily="18" charset="0"/>
                <a:ea typeface="Cambria" panose="02040503050406030204" pitchFamily="18" charset="0"/>
              </a:rPr>
              <a:t>(ф. 0510463). </a:t>
            </a:r>
            <a:r>
              <a:rPr lang="ru-RU" dirty="0" smtClean="0">
                <a:latin typeface="Cambria" panose="02040503050406030204" pitchFamily="18" charset="0"/>
                <a:ea typeface="Cambria" panose="02040503050406030204" pitchFamily="18" charset="0"/>
              </a:rPr>
              <a:t>Главное </a:t>
            </a:r>
            <a:r>
              <a:rPr lang="ru-RU" dirty="0">
                <a:latin typeface="Cambria" panose="02040503050406030204" pitchFamily="18" charset="0"/>
                <a:ea typeface="Cambria" panose="02040503050406030204" pitchFamily="18" charset="0"/>
              </a:rPr>
              <a:t>меню/ Учет и отчетность/Инвентаризация/Акт о результатах инвентаризации (ф.0510463)</a:t>
            </a:r>
          </a:p>
        </p:txBody>
      </p:sp>
      <p:sp>
        <p:nvSpPr>
          <p:cNvPr id="8" name="Прямоугольник 7"/>
          <p:cNvSpPr/>
          <p:nvPr/>
        </p:nvSpPr>
        <p:spPr>
          <a:xfrm>
            <a:off x="267783" y="3382205"/>
            <a:ext cx="11717383" cy="369332"/>
          </a:xfrm>
          <a:prstGeom prst="rect">
            <a:avLst/>
          </a:prstGeom>
        </p:spPr>
        <p:txBody>
          <a:bodyPr wrap="square">
            <a:spAutoFit/>
          </a:bodyPr>
          <a:lstStyle/>
          <a:p>
            <a:pPr algn="ctr"/>
            <a:r>
              <a:rPr lang="ru-RU" dirty="0" smtClean="0">
                <a:latin typeface="Cambria" panose="02040503050406030204" pitchFamily="18" charset="0"/>
                <a:ea typeface="Cambria" panose="02040503050406030204" pitchFamily="18" charset="0"/>
              </a:rPr>
              <a:t>2. Выбор Решения о проведении инвентаризации</a:t>
            </a:r>
            <a:endParaRPr lang="ru-RU" dirty="0">
              <a:latin typeface="Cambria" panose="02040503050406030204" pitchFamily="18" charset="0"/>
              <a:ea typeface="Cambria" panose="02040503050406030204" pitchFamily="18" charset="0"/>
            </a:endParaRPr>
          </a:p>
        </p:txBody>
      </p:sp>
      <p:sp>
        <p:nvSpPr>
          <p:cNvPr id="3" name="Прямоугольник 2"/>
          <p:cNvSpPr/>
          <p:nvPr/>
        </p:nvSpPr>
        <p:spPr>
          <a:xfrm>
            <a:off x="625923" y="5598161"/>
            <a:ext cx="11001102" cy="646331"/>
          </a:xfrm>
          <a:prstGeom prst="rect">
            <a:avLst/>
          </a:prstGeom>
        </p:spPr>
        <p:txBody>
          <a:bodyPr wrap="square">
            <a:spAutoFit/>
          </a:bodyPr>
          <a:lstStyle/>
          <a:p>
            <a:pPr algn="ctr"/>
            <a:r>
              <a:rPr lang="ru-RU" dirty="0">
                <a:latin typeface="Cambria" panose="02040503050406030204" pitchFamily="18" charset="0"/>
                <a:ea typeface="Cambria" panose="02040503050406030204" pitchFamily="18" charset="0"/>
              </a:rPr>
              <a:t>При нажатии на кнопку «Выбрать» автоматически заполняться поля «Дата инвентаризации», «Номер комиссии» и вкладка «Комиссия» по данным документа «Решение о проведении инвентаризации»</a:t>
            </a:r>
          </a:p>
        </p:txBody>
      </p:sp>
      <p:grpSp>
        <p:nvGrpSpPr>
          <p:cNvPr id="10" name="Группа 9"/>
          <p:cNvGrpSpPr/>
          <p:nvPr/>
        </p:nvGrpSpPr>
        <p:grpSpPr>
          <a:xfrm>
            <a:off x="94919" y="94848"/>
            <a:ext cx="2281366" cy="749490"/>
            <a:chOff x="69947" y="50611"/>
            <a:chExt cx="2557465" cy="838389"/>
          </a:xfrm>
        </p:grpSpPr>
        <p:pic>
          <p:nvPicPr>
            <p:cNvPr id="11" name="Рисунок 10" descr="Межрегиональное бухгалтерское УФК"/>
            <p:cNvPicPr/>
            <p:nvPr/>
          </p:nvPicPr>
          <p:blipFill rotWithShape="1">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b="20714"/>
            <a:stretch/>
          </p:blipFill>
          <p:spPr bwMode="auto">
            <a:xfrm>
              <a:off x="69947" y="50611"/>
              <a:ext cx="857370" cy="838389"/>
            </a:xfrm>
            <a:prstGeom prst="rect">
              <a:avLst/>
            </a:prstGeom>
            <a:noFill/>
            <a:ln>
              <a:noFill/>
            </a:ln>
          </p:spPr>
        </p:pic>
        <p:pic>
          <p:nvPicPr>
            <p:cNvPr id="12" name="Рисунок 11" descr="Межрегиональное бухгалтерское УФК"/>
            <p:cNvPicPr/>
            <p:nvPr/>
          </p:nvPicPr>
          <p:blipFill rotWithShape="1">
            <a:blip r:embed="rId6">
              <a:duotone>
                <a:schemeClr val="accent1">
                  <a:shade val="45000"/>
                  <a:satMod val="135000"/>
                </a:schemeClr>
                <a:prstClr val="white"/>
              </a:duotone>
              <a:extLst>
                <a:ext uri="{28A0092B-C50C-407E-A947-70E740481C1C}">
                  <a14:useLocalDpi xmlns:a14="http://schemas.microsoft.com/office/drawing/2010/main" val="0"/>
                </a:ext>
              </a:extLst>
            </a:blip>
            <a:srcRect t="78385"/>
            <a:stretch/>
          </p:blipFill>
          <p:spPr bwMode="auto">
            <a:xfrm>
              <a:off x="912673" y="257261"/>
              <a:ext cx="1714739" cy="457124"/>
            </a:xfrm>
            <a:prstGeom prst="rect">
              <a:avLst/>
            </a:prstGeom>
            <a:noFill/>
            <a:ln>
              <a:noFill/>
            </a:ln>
          </p:spPr>
        </p:pic>
      </p:grpSp>
      <p:cxnSp>
        <p:nvCxnSpPr>
          <p:cNvPr id="13" name="Прямая со стрелкой 12"/>
          <p:cNvCxnSpPr/>
          <p:nvPr/>
        </p:nvCxnSpPr>
        <p:spPr>
          <a:xfrm>
            <a:off x="-3020" y="911910"/>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14" name="Группа 13"/>
          <p:cNvGrpSpPr/>
          <p:nvPr/>
        </p:nvGrpSpPr>
        <p:grpSpPr>
          <a:xfrm>
            <a:off x="2708017" y="214478"/>
            <a:ext cx="9909" cy="547802"/>
            <a:chOff x="2701193" y="252079"/>
            <a:chExt cx="9909" cy="547802"/>
          </a:xfrm>
        </p:grpSpPr>
        <p:cxnSp>
          <p:nvCxnSpPr>
            <p:cNvPr id="15" name="Прямая соединительная линия 14"/>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6" name="Прямая соединительная линия 15"/>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8" name="Прямая соединительная линия 17"/>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pic>
        <p:nvPicPr>
          <p:cNvPr id="24" name="Рисунок 2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289961" y="113815"/>
            <a:ext cx="872650" cy="875474"/>
          </a:xfrm>
          <a:prstGeom prst="rect">
            <a:avLst/>
          </a:prstGeom>
        </p:spPr>
      </p:pic>
    </p:spTree>
    <p:extLst>
      <p:ext uri="{BB962C8B-B14F-4D97-AF65-F5344CB8AC3E}">
        <p14:creationId xmlns:p14="http://schemas.microsoft.com/office/powerpoint/2010/main" val="13414809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Заголовок 1"/>
          <p:cNvSpPr txBox="1">
            <a:spLocks/>
          </p:cNvSpPr>
          <p:nvPr/>
        </p:nvSpPr>
        <p:spPr>
          <a:xfrm>
            <a:off x="2980472" y="39417"/>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anose="02040503050406030204" pitchFamily="18" charset="0"/>
                <a:ea typeface="Cambria" panose="02040503050406030204" pitchFamily="18" charset="0"/>
                <a:cs typeface="Times New Roman" panose="02020603050405020304" pitchFamily="18" charset="0"/>
              </a:rPr>
              <a:t>Акт о результатах инвентаризации (ф.0510463)</a:t>
            </a:r>
            <a:endParaRPr lang="ru-RU" sz="2000" dirty="0">
              <a:solidFill>
                <a:schemeClr val="accent5">
                  <a:lumMod val="75000"/>
                </a:schemeClr>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2" name="Прямоугольник 1"/>
          <p:cNvSpPr/>
          <p:nvPr/>
        </p:nvSpPr>
        <p:spPr>
          <a:xfrm>
            <a:off x="215531" y="4829232"/>
            <a:ext cx="11717383" cy="646331"/>
          </a:xfrm>
          <a:prstGeom prst="rect">
            <a:avLst/>
          </a:prstGeom>
        </p:spPr>
        <p:txBody>
          <a:bodyPr wrap="square">
            <a:spAutoFit/>
          </a:bodyPr>
          <a:lstStyle/>
          <a:p>
            <a:pPr algn="ctr"/>
            <a:r>
              <a:rPr lang="ru-RU" dirty="0" smtClean="0">
                <a:latin typeface="Cambria" panose="02040503050406030204" pitchFamily="18" charset="0"/>
                <a:ea typeface="Cambria" panose="02040503050406030204" pitchFamily="18" charset="0"/>
              </a:rPr>
              <a:t>3</a:t>
            </a:r>
            <a:r>
              <a:rPr lang="ru-RU" dirty="0">
                <a:latin typeface="Cambria" panose="02040503050406030204" pitchFamily="18" charset="0"/>
                <a:ea typeface="Cambria" panose="02040503050406030204" pitchFamily="18" charset="0"/>
              </a:rPr>
              <a:t>. При нажатии на кнопку «Заполнить по описям» будет выдано предупреждение с вопросом о заполнении по документам описей</a:t>
            </a:r>
          </a:p>
        </p:txBody>
      </p:sp>
      <p:sp>
        <p:nvSpPr>
          <p:cNvPr id="3" name="Прямоугольник 2"/>
          <p:cNvSpPr/>
          <p:nvPr/>
        </p:nvSpPr>
        <p:spPr>
          <a:xfrm>
            <a:off x="488763" y="6408058"/>
            <a:ext cx="11001102" cy="369332"/>
          </a:xfrm>
          <a:prstGeom prst="rect">
            <a:avLst/>
          </a:prstGeom>
        </p:spPr>
        <p:txBody>
          <a:bodyPr wrap="square">
            <a:spAutoFit/>
          </a:bodyPr>
          <a:lstStyle/>
          <a:p>
            <a:pPr algn="ctr"/>
            <a:r>
              <a:rPr lang="ru-RU" dirty="0" smtClean="0">
                <a:latin typeface="Cambria" panose="02040503050406030204" pitchFamily="18" charset="0"/>
                <a:ea typeface="Cambria" panose="02040503050406030204" pitchFamily="18" charset="0"/>
              </a:rPr>
              <a:t>Повторный выбор данной функции приведет к полному очищению Акта. </a:t>
            </a:r>
            <a:endParaRPr lang="ru-RU" dirty="0">
              <a:latin typeface="Cambria" panose="02040503050406030204" pitchFamily="18" charset="0"/>
              <a:ea typeface="Cambria" panose="02040503050406030204" pitchFamily="18" charset="0"/>
            </a:endParaRPr>
          </a:p>
        </p:txBody>
      </p:sp>
      <p:pic>
        <p:nvPicPr>
          <p:cNvPr id="10" name="Рисунок 9"/>
          <p:cNvPicPr/>
          <p:nvPr/>
        </p:nvPicPr>
        <p:blipFill>
          <a:blip r:embed="rId3"/>
          <a:stretch>
            <a:fillRect/>
          </a:stretch>
        </p:blipFill>
        <p:spPr>
          <a:xfrm>
            <a:off x="4760599" y="5537900"/>
            <a:ext cx="2737485" cy="870158"/>
          </a:xfrm>
          <a:prstGeom prst="rect">
            <a:avLst/>
          </a:prstGeom>
          <a:ln w="22225">
            <a:solidFill>
              <a:schemeClr val="accent1"/>
            </a:solidFill>
          </a:ln>
        </p:spPr>
      </p:pic>
      <p:sp>
        <p:nvSpPr>
          <p:cNvPr id="11" name="Прямоугольник 10"/>
          <p:cNvSpPr/>
          <p:nvPr/>
        </p:nvSpPr>
        <p:spPr>
          <a:xfrm>
            <a:off x="300440" y="1142314"/>
            <a:ext cx="11717383" cy="646331"/>
          </a:xfrm>
          <a:prstGeom prst="rect">
            <a:avLst/>
          </a:prstGeom>
        </p:spPr>
        <p:txBody>
          <a:bodyPr wrap="square">
            <a:spAutoFit/>
          </a:bodyPr>
          <a:lstStyle/>
          <a:p>
            <a:pPr algn="ctr"/>
            <a:r>
              <a:rPr lang="ru-RU" dirty="0" smtClean="0">
                <a:latin typeface="Cambria" panose="02040503050406030204" pitchFamily="18" charset="0"/>
                <a:ea typeface="Cambria" panose="02040503050406030204" pitchFamily="18" charset="0"/>
              </a:rPr>
              <a:t>3</a:t>
            </a:r>
            <a:r>
              <a:rPr lang="ru-RU" dirty="0">
                <a:latin typeface="Cambria" panose="02040503050406030204" pitchFamily="18" charset="0"/>
                <a:ea typeface="Cambria" panose="02040503050406030204" pitchFamily="18" charset="0"/>
              </a:rPr>
              <a:t>. При нажатии на кнопку «Заполнить по описям» будет выдано предупреждение с вопросом о заполнении по документам описей</a:t>
            </a:r>
          </a:p>
        </p:txBody>
      </p:sp>
      <p:pic>
        <p:nvPicPr>
          <p:cNvPr id="12" name="Рисунок 11"/>
          <p:cNvPicPr/>
          <p:nvPr/>
        </p:nvPicPr>
        <p:blipFill>
          <a:blip r:embed="rId4"/>
          <a:stretch>
            <a:fillRect/>
          </a:stretch>
        </p:blipFill>
        <p:spPr>
          <a:xfrm>
            <a:off x="2803564" y="1788645"/>
            <a:ext cx="6111836" cy="2909899"/>
          </a:xfrm>
          <a:prstGeom prst="rect">
            <a:avLst/>
          </a:prstGeom>
          <a:ln w="22225">
            <a:solidFill>
              <a:schemeClr val="accent1"/>
            </a:solidFill>
          </a:ln>
        </p:spPr>
      </p:pic>
      <p:grpSp>
        <p:nvGrpSpPr>
          <p:cNvPr id="13" name="Группа 12"/>
          <p:cNvGrpSpPr/>
          <p:nvPr/>
        </p:nvGrpSpPr>
        <p:grpSpPr>
          <a:xfrm>
            <a:off x="94919" y="75529"/>
            <a:ext cx="2281366" cy="749490"/>
            <a:chOff x="69947" y="50611"/>
            <a:chExt cx="2557465" cy="838389"/>
          </a:xfrm>
        </p:grpSpPr>
        <p:pic>
          <p:nvPicPr>
            <p:cNvPr id="14" name="Рисунок 13" descr="Межрегиональное бухгалтерское УФК"/>
            <p:cNvPicPr/>
            <p:nvPr/>
          </p:nvPicPr>
          <p:blipFill rotWithShape="1">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b="20714"/>
            <a:stretch/>
          </p:blipFill>
          <p:spPr bwMode="auto">
            <a:xfrm>
              <a:off x="69947" y="50611"/>
              <a:ext cx="857370" cy="838389"/>
            </a:xfrm>
            <a:prstGeom prst="rect">
              <a:avLst/>
            </a:prstGeom>
            <a:noFill/>
            <a:ln>
              <a:noFill/>
            </a:ln>
          </p:spPr>
        </p:pic>
        <p:pic>
          <p:nvPicPr>
            <p:cNvPr id="15" name="Рисунок 14" descr="Межрегиональное бухгалтерское УФК"/>
            <p:cNvPicPr/>
            <p:nvPr/>
          </p:nvPicPr>
          <p:blipFill rotWithShape="1">
            <a:blip r:embed="rId6">
              <a:duotone>
                <a:schemeClr val="accent1">
                  <a:shade val="45000"/>
                  <a:satMod val="135000"/>
                </a:schemeClr>
                <a:prstClr val="white"/>
              </a:duotone>
              <a:extLst>
                <a:ext uri="{28A0092B-C50C-407E-A947-70E740481C1C}">
                  <a14:useLocalDpi xmlns:a14="http://schemas.microsoft.com/office/drawing/2010/main" val="0"/>
                </a:ext>
              </a:extLst>
            </a:blip>
            <a:srcRect t="78385"/>
            <a:stretch/>
          </p:blipFill>
          <p:spPr bwMode="auto">
            <a:xfrm>
              <a:off x="912673" y="257261"/>
              <a:ext cx="1714739" cy="457124"/>
            </a:xfrm>
            <a:prstGeom prst="rect">
              <a:avLst/>
            </a:prstGeom>
            <a:noFill/>
            <a:ln>
              <a:noFill/>
            </a:ln>
          </p:spPr>
        </p:pic>
      </p:grpSp>
      <p:cxnSp>
        <p:nvCxnSpPr>
          <p:cNvPr id="16" name="Прямая со стрелкой 15"/>
          <p:cNvCxnSpPr/>
          <p:nvPr/>
        </p:nvCxnSpPr>
        <p:spPr>
          <a:xfrm>
            <a:off x="-3020" y="911910"/>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18" name="Группа 17"/>
          <p:cNvGrpSpPr/>
          <p:nvPr/>
        </p:nvGrpSpPr>
        <p:grpSpPr>
          <a:xfrm>
            <a:off x="2708017" y="214478"/>
            <a:ext cx="9909" cy="547802"/>
            <a:chOff x="2701193" y="252079"/>
            <a:chExt cx="9909" cy="547802"/>
          </a:xfrm>
        </p:grpSpPr>
        <p:cxnSp>
          <p:nvCxnSpPr>
            <p:cNvPr id="19" name="Прямая соединительная линия 18"/>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0" name="Прямая соединительная линия 19"/>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Прямая соединительная линия 20"/>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pic>
        <p:nvPicPr>
          <p:cNvPr id="24" name="Рисунок 2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289961" y="113815"/>
            <a:ext cx="872650" cy="875474"/>
          </a:xfrm>
          <a:prstGeom prst="rect">
            <a:avLst/>
          </a:prstGeom>
        </p:spPr>
      </p:pic>
    </p:spTree>
    <p:extLst>
      <p:ext uri="{BB962C8B-B14F-4D97-AF65-F5344CB8AC3E}">
        <p14:creationId xmlns:p14="http://schemas.microsoft.com/office/powerpoint/2010/main" val="266102106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Заголовок 1"/>
          <p:cNvSpPr txBox="1">
            <a:spLocks/>
          </p:cNvSpPr>
          <p:nvPr/>
        </p:nvSpPr>
        <p:spPr>
          <a:xfrm>
            <a:off x="2980472" y="39417"/>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anose="02040503050406030204" pitchFamily="18" charset="0"/>
                <a:ea typeface="Cambria" panose="02040503050406030204" pitchFamily="18" charset="0"/>
                <a:cs typeface="Times New Roman" panose="02020603050405020304" pitchFamily="18" charset="0"/>
              </a:rPr>
              <a:t>Акт о результатах инвентаризации (ф.0510463)</a:t>
            </a:r>
            <a:endParaRPr lang="ru-RU" sz="2000" dirty="0">
              <a:solidFill>
                <a:schemeClr val="accent5">
                  <a:lumMod val="75000"/>
                </a:schemeClr>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11" name="Прямоугольник 10"/>
          <p:cNvSpPr/>
          <p:nvPr/>
        </p:nvSpPr>
        <p:spPr>
          <a:xfrm>
            <a:off x="300440" y="1142314"/>
            <a:ext cx="11717383" cy="3693319"/>
          </a:xfrm>
          <a:prstGeom prst="rect">
            <a:avLst/>
          </a:prstGeom>
        </p:spPr>
        <p:txBody>
          <a:bodyPr wrap="square">
            <a:spAutoFit/>
          </a:bodyPr>
          <a:lstStyle/>
          <a:p>
            <a:r>
              <a:rPr lang="ru-RU" dirty="0">
                <a:latin typeface="Cambria" panose="02040503050406030204" pitchFamily="18" charset="0"/>
                <a:ea typeface="Cambria" panose="02040503050406030204" pitchFamily="18" charset="0"/>
              </a:rPr>
              <a:t>На вкладке «</a:t>
            </a:r>
            <a:r>
              <a:rPr lang="ru-RU" b="1" dirty="0">
                <a:latin typeface="Cambria" panose="02040503050406030204" pitchFamily="18" charset="0"/>
                <a:ea typeface="Cambria" panose="02040503050406030204" pitchFamily="18" charset="0"/>
              </a:rPr>
              <a:t>Приложения к разделу 2</a:t>
            </a:r>
            <a:r>
              <a:rPr lang="ru-RU" dirty="0">
                <a:latin typeface="Cambria" panose="02040503050406030204" pitchFamily="18" charset="0"/>
                <a:ea typeface="Cambria" panose="02040503050406030204" pitchFamily="18" charset="0"/>
              </a:rPr>
              <a:t>» отображаются отклонения на соответствующих </a:t>
            </a:r>
            <a:r>
              <a:rPr lang="ru-RU" dirty="0" smtClean="0">
                <a:latin typeface="Cambria" panose="02040503050406030204" pitchFamily="18" charset="0"/>
                <a:ea typeface="Cambria" panose="02040503050406030204" pitchFamily="18" charset="0"/>
              </a:rPr>
              <a:t>вкладках:</a:t>
            </a:r>
            <a:endParaRPr lang="ru-RU" dirty="0">
              <a:latin typeface="Cambria" panose="02040503050406030204" pitchFamily="18" charset="0"/>
              <a:ea typeface="Cambria" panose="02040503050406030204" pitchFamily="18" charset="0"/>
            </a:endParaRPr>
          </a:p>
          <a:p>
            <a:r>
              <a:rPr lang="ru-RU" dirty="0">
                <a:latin typeface="Cambria" panose="02040503050406030204" pitchFamily="18" charset="0"/>
                <a:ea typeface="Cambria" panose="02040503050406030204" pitchFamily="18" charset="0"/>
              </a:rPr>
              <a:t>«</a:t>
            </a:r>
            <a:r>
              <a:rPr lang="ru-RU" b="1" dirty="0">
                <a:latin typeface="Cambria" panose="02040503050406030204" pitchFamily="18" charset="0"/>
                <a:ea typeface="Cambria" panose="02040503050406030204" pitchFamily="18" charset="0"/>
              </a:rPr>
              <a:t>№1</a:t>
            </a:r>
            <a:r>
              <a:rPr lang="ru-RU" dirty="0">
                <a:latin typeface="Cambria" panose="02040503050406030204" pitchFamily="18" charset="0"/>
                <a:ea typeface="Cambria" panose="02040503050406030204" pitchFamily="18" charset="0"/>
              </a:rPr>
              <a:t>» - 0504081 Отклонения на счетах учета ценных бумаг;</a:t>
            </a:r>
          </a:p>
          <a:p>
            <a:r>
              <a:rPr lang="ru-RU" dirty="0">
                <a:latin typeface="Cambria" panose="02040503050406030204" pitchFamily="18" charset="0"/>
                <a:ea typeface="Cambria" panose="02040503050406030204" pitchFamily="18" charset="0"/>
              </a:rPr>
              <a:t>«</a:t>
            </a:r>
            <a:r>
              <a:rPr lang="ru-RU" b="1" dirty="0">
                <a:latin typeface="Cambria" panose="02040503050406030204" pitchFamily="18" charset="0"/>
                <a:ea typeface="Cambria" panose="02040503050406030204" pitchFamily="18" charset="0"/>
              </a:rPr>
              <a:t>№2</a:t>
            </a:r>
            <a:r>
              <a:rPr lang="ru-RU" dirty="0">
                <a:latin typeface="Cambria" panose="02040503050406030204" pitchFamily="18" charset="0"/>
                <a:ea typeface="Cambria" panose="02040503050406030204" pitchFamily="18" charset="0"/>
              </a:rPr>
              <a:t>» - 0504082 Отклонения на счетах учета денежных средств;</a:t>
            </a:r>
          </a:p>
          <a:p>
            <a:r>
              <a:rPr lang="ru-RU" dirty="0">
                <a:latin typeface="Cambria" panose="02040503050406030204" pitchFamily="18" charset="0"/>
                <a:ea typeface="Cambria" panose="02040503050406030204" pitchFamily="18" charset="0"/>
              </a:rPr>
              <a:t>«</a:t>
            </a:r>
            <a:r>
              <a:rPr lang="ru-RU" b="1" dirty="0">
                <a:latin typeface="Cambria" panose="02040503050406030204" pitchFamily="18" charset="0"/>
                <a:ea typeface="Cambria" panose="02040503050406030204" pitchFamily="18" charset="0"/>
              </a:rPr>
              <a:t>№3</a:t>
            </a:r>
            <a:r>
              <a:rPr lang="ru-RU" dirty="0">
                <a:latin typeface="Cambria" panose="02040503050406030204" pitchFamily="18" charset="0"/>
                <a:ea typeface="Cambria" panose="02040503050406030204" pitchFamily="18" charset="0"/>
              </a:rPr>
              <a:t>» - 0504083 Отклонения на счетах учета задолженности по кредитам, займам, ссудам;</a:t>
            </a:r>
          </a:p>
          <a:p>
            <a:r>
              <a:rPr lang="ru-RU" dirty="0">
                <a:latin typeface="Cambria" panose="02040503050406030204" pitchFamily="18" charset="0"/>
                <a:ea typeface="Cambria" panose="02040503050406030204" pitchFamily="18" charset="0"/>
              </a:rPr>
              <a:t>«</a:t>
            </a:r>
            <a:r>
              <a:rPr lang="ru-RU" b="1" dirty="0">
                <a:latin typeface="Cambria" panose="02040503050406030204" pitchFamily="18" charset="0"/>
                <a:ea typeface="Cambria" panose="02040503050406030204" pitchFamily="18" charset="0"/>
              </a:rPr>
              <a:t>№4</a:t>
            </a:r>
            <a:r>
              <a:rPr lang="ru-RU" dirty="0">
                <a:latin typeface="Cambria" panose="02040503050406030204" pitchFamily="18" charset="0"/>
                <a:ea typeface="Cambria" panose="02040503050406030204" pitchFamily="18" charset="0"/>
              </a:rPr>
              <a:t>» -  0504084 Отклонения на счетах учета состояния гос. долга в ценных бумагах;</a:t>
            </a:r>
          </a:p>
          <a:p>
            <a:r>
              <a:rPr lang="ru-RU" dirty="0">
                <a:latin typeface="Cambria" panose="02040503050406030204" pitchFamily="18" charset="0"/>
                <a:ea typeface="Cambria" panose="02040503050406030204" pitchFamily="18" charset="0"/>
              </a:rPr>
              <a:t>«</a:t>
            </a:r>
            <a:r>
              <a:rPr lang="ru-RU" b="1" dirty="0">
                <a:latin typeface="Cambria" panose="02040503050406030204" pitchFamily="18" charset="0"/>
                <a:ea typeface="Cambria" panose="02040503050406030204" pitchFamily="18" charset="0"/>
              </a:rPr>
              <a:t>№5</a:t>
            </a:r>
            <a:r>
              <a:rPr lang="ru-RU" dirty="0">
                <a:latin typeface="Cambria" panose="02040503050406030204" pitchFamily="18" charset="0"/>
                <a:ea typeface="Cambria" panose="02040503050406030204" pitchFamily="18" charset="0"/>
              </a:rPr>
              <a:t>» - 0504085 Отклонения на счетах учета состояния гос. долга по полученным кредитам и предоставленным гарантиям;</a:t>
            </a:r>
          </a:p>
          <a:p>
            <a:r>
              <a:rPr lang="ru-RU" dirty="0">
                <a:latin typeface="Cambria" panose="02040503050406030204" pitchFamily="18" charset="0"/>
                <a:ea typeface="Cambria" panose="02040503050406030204" pitchFamily="18" charset="0"/>
              </a:rPr>
              <a:t>«</a:t>
            </a:r>
            <a:r>
              <a:rPr lang="ru-RU" b="1" dirty="0">
                <a:latin typeface="Cambria" panose="02040503050406030204" pitchFamily="18" charset="0"/>
                <a:ea typeface="Cambria" panose="02040503050406030204" pitchFamily="18" charset="0"/>
              </a:rPr>
              <a:t>№6</a:t>
            </a:r>
            <a:r>
              <a:rPr lang="ru-RU" dirty="0">
                <a:latin typeface="Cambria" panose="02040503050406030204" pitchFamily="18" charset="0"/>
                <a:ea typeface="Cambria" panose="02040503050406030204" pitchFamily="18" charset="0"/>
              </a:rPr>
              <a:t>» - 0504086 Отклонения на счетах учета бланков строгой отчетности и денежных документов;</a:t>
            </a:r>
          </a:p>
          <a:p>
            <a:r>
              <a:rPr lang="ru-RU" dirty="0">
                <a:latin typeface="Cambria" panose="02040503050406030204" pitchFamily="18" charset="0"/>
                <a:ea typeface="Cambria" panose="02040503050406030204" pitchFamily="18" charset="0"/>
              </a:rPr>
              <a:t>«</a:t>
            </a:r>
            <a:r>
              <a:rPr lang="ru-RU" b="1" dirty="0">
                <a:latin typeface="Cambria" panose="02040503050406030204" pitchFamily="18" charset="0"/>
                <a:ea typeface="Cambria" panose="02040503050406030204" pitchFamily="18" charset="0"/>
              </a:rPr>
              <a:t>№7</a:t>
            </a:r>
            <a:r>
              <a:rPr lang="ru-RU" dirty="0">
                <a:latin typeface="Cambria" panose="02040503050406030204" pitchFamily="18" charset="0"/>
                <a:ea typeface="Cambria" panose="02040503050406030204" pitchFamily="18" charset="0"/>
              </a:rPr>
              <a:t>» - 0504087 Отклонения на счетах учета объектов нефинансовых активов;</a:t>
            </a:r>
          </a:p>
          <a:p>
            <a:r>
              <a:rPr lang="ru-RU" dirty="0">
                <a:latin typeface="Cambria" panose="02040503050406030204" pitchFamily="18" charset="0"/>
                <a:ea typeface="Cambria" panose="02040503050406030204" pitchFamily="18" charset="0"/>
              </a:rPr>
              <a:t>«</a:t>
            </a:r>
            <a:r>
              <a:rPr lang="ru-RU" b="1" dirty="0">
                <a:latin typeface="Cambria" panose="02040503050406030204" pitchFamily="18" charset="0"/>
                <a:ea typeface="Cambria" panose="02040503050406030204" pitchFamily="18" charset="0"/>
              </a:rPr>
              <a:t>№8</a:t>
            </a:r>
            <a:r>
              <a:rPr lang="ru-RU" dirty="0">
                <a:latin typeface="Cambria" panose="02040503050406030204" pitchFamily="18" charset="0"/>
                <a:ea typeface="Cambria" panose="02040503050406030204" pitchFamily="18" charset="0"/>
              </a:rPr>
              <a:t>» - 0504089 Отклонения на счетах учета с покупателями, с поставщиками и прочими кредиторами и дебиторами;</a:t>
            </a:r>
          </a:p>
          <a:p>
            <a:r>
              <a:rPr lang="ru-RU" dirty="0">
                <a:latin typeface="Cambria" panose="02040503050406030204" pitchFamily="18" charset="0"/>
                <a:ea typeface="Cambria" panose="02040503050406030204" pitchFamily="18" charset="0"/>
              </a:rPr>
              <a:t>«</a:t>
            </a:r>
            <a:r>
              <a:rPr lang="ru-RU" b="1" dirty="0">
                <a:latin typeface="Cambria" panose="02040503050406030204" pitchFamily="18" charset="0"/>
                <a:ea typeface="Cambria" panose="02040503050406030204" pitchFamily="18" charset="0"/>
              </a:rPr>
              <a:t>№9</a:t>
            </a:r>
            <a:r>
              <a:rPr lang="ru-RU" dirty="0">
                <a:latin typeface="Cambria" panose="02040503050406030204" pitchFamily="18" charset="0"/>
                <a:ea typeface="Cambria" panose="02040503050406030204" pitchFamily="18" charset="0"/>
              </a:rPr>
              <a:t>» - 0504091 Отклонения на счетах учета расчетов по поступлениям;</a:t>
            </a:r>
          </a:p>
          <a:p>
            <a:r>
              <a:rPr lang="ru-RU" dirty="0">
                <a:latin typeface="Cambria" panose="02040503050406030204" pitchFamily="18" charset="0"/>
                <a:ea typeface="Cambria" panose="02040503050406030204" pitchFamily="18" charset="0"/>
              </a:rPr>
              <a:t>«</a:t>
            </a:r>
            <a:r>
              <a:rPr lang="ru-RU" b="1" dirty="0">
                <a:latin typeface="Cambria" panose="02040503050406030204" pitchFamily="18" charset="0"/>
                <a:ea typeface="Cambria" panose="02040503050406030204" pitchFamily="18" charset="0"/>
              </a:rPr>
              <a:t>№10</a:t>
            </a:r>
            <a:r>
              <a:rPr lang="ru-RU" dirty="0">
                <a:latin typeface="Cambria" panose="02040503050406030204" pitchFamily="18" charset="0"/>
                <a:ea typeface="Cambria" panose="02040503050406030204" pitchFamily="18" charset="0"/>
              </a:rPr>
              <a:t>» - Отклонения на счетах учета расходов будущих периодов, резервов предстоящих расходов.  </a:t>
            </a:r>
          </a:p>
        </p:txBody>
      </p:sp>
      <p:pic>
        <p:nvPicPr>
          <p:cNvPr id="5" name="Рисунок 4"/>
          <p:cNvPicPr>
            <a:picLocks noChangeAspect="1"/>
          </p:cNvPicPr>
          <p:nvPr/>
        </p:nvPicPr>
        <p:blipFill>
          <a:blip r:embed="rId3"/>
          <a:stretch>
            <a:fillRect/>
          </a:stretch>
        </p:blipFill>
        <p:spPr>
          <a:xfrm>
            <a:off x="2323425" y="5059449"/>
            <a:ext cx="7014754" cy="1798551"/>
          </a:xfrm>
          <a:prstGeom prst="rect">
            <a:avLst/>
          </a:prstGeom>
        </p:spPr>
      </p:pic>
      <p:sp>
        <p:nvSpPr>
          <p:cNvPr id="13" name="Прямоугольник 12"/>
          <p:cNvSpPr/>
          <p:nvPr/>
        </p:nvSpPr>
        <p:spPr>
          <a:xfrm>
            <a:off x="3767545" y="5894480"/>
            <a:ext cx="1181100" cy="181672"/>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Прямоугольник 13"/>
          <p:cNvSpPr/>
          <p:nvPr/>
        </p:nvSpPr>
        <p:spPr>
          <a:xfrm>
            <a:off x="2323425" y="6109572"/>
            <a:ext cx="2625220" cy="167131"/>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9" name="Группа 8"/>
          <p:cNvGrpSpPr/>
          <p:nvPr/>
        </p:nvGrpSpPr>
        <p:grpSpPr>
          <a:xfrm>
            <a:off x="94919" y="88409"/>
            <a:ext cx="2281366" cy="749490"/>
            <a:chOff x="69947" y="50611"/>
            <a:chExt cx="2557465" cy="838389"/>
          </a:xfrm>
        </p:grpSpPr>
        <p:pic>
          <p:nvPicPr>
            <p:cNvPr id="10" name="Рисунок 9" descr="Межрегиональное бухгалтерское УФК"/>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b="20714"/>
            <a:stretch/>
          </p:blipFill>
          <p:spPr bwMode="auto">
            <a:xfrm>
              <a:off x="69947" y="50611"/>
              <a:ext cx="857370" cy="838389"/>
            </a:xfrm>
            <a:prstGeom prst="rect">
              <a:avLst/>
            </a:prstGeom>
            <a:noFill/>
            <a:ln>
              <a:noFill/>
            </a:ln>
          </p:spPr>
        </p:pic>
        <p:pic>
          <p:nvPicPr>
            <p:cNvPr id="12" name="Рисунок 11" descr="Межрегиональное бухгалтерское УФК"/>
            <p:cNvPicPr/>
            <p:nvPr/>
          </p:nvPicPr>
          <p:blipFill rotWithShape="1">
            <a:blip r:embed="rId5">
              <a:duotone>
                <a:schemeClr val="accent1">
                  <a:shade val="45000"/>
                  <a:satMod val="135000"/>
                </a:schemeClr>
                <a:prstClr val="white"/>
              </a:duotone>
              <a:extLst>
                <a:ext uri="{28A0092B-C50C-407E-A947-70E740481C1C}">
                  <a14:useLocalDpi xmlns:a14="http://schemas.microsoft.com/office/drawing/2010/main" val="0"/>
                </a:ext>
              </a:extLst>
            </a:blip>
            <a:srcRect t="78385"/>
            <a:stretch/>
          </p:blipFill>
          <p:spPr bwMode="auto">
            <a:xfrm>
              <a:off x="912673" y="257261"/>
              <a:ext cx="1714739" cy="457124"/>
            </a:xfrm>
            <a:prstGeom prst="rect">
              <a:avLst/>
            </a:prstGeom>
            <a:noFill/>
            <a:ln>
              <a:noFill/>
            </a:ln>
          </p:spPr>
        </p:pic>
      </p:grpSp>
      <p:cxnSp>
        <p:nvCxnSpPr>
          <p:cNvPr id="15" name="Прямая со стрелкой 14"/>
          <p:cNvCxnSpPr/>
          <p:nvPr/>
        </p:nvCxnSpPr>
        <p:spPr>
          <a:xfrm>
            <a:off x="-3020" y="911910"/>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16" name="Группа 15"/>
          <p:cNvGrpSpPr/>
          <p:nvPr/>
        </p:nvGrpSpPr>
        <p:grpSpPr>
          <a:xfrm>
            <a:off x="2708017" y="214478"/>
            <a:ext cx="9909" cy="547802"/>
            <a:chOff x="2701193" y="252079"/>
            <a:chExt cx="9909" cy="547802"/>
          </a:xfrm>
        </p:grpSpPr>
        <p:cxnSp>
          <p:nvCxnSpPr>
            <p:cNvPr id="18" name="Прямая соединительная линия 17"/>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9" name="Прямая соединительная линия 18"/>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0" name="Прямая соединительная линия 19"/>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pic>
        <p:nvPicPr>
          <p:cNvPr id="24" name="Рисунок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289961" y="113815"/>
            <a:ext cx="872650" cy="875474"/>
          </a:xfrm>
          <a:prstGeom prst="rect">
            <a:avLst/>
          </a:prstGeom>
        </p:spPr>
      </p:pic>
    </p:spTree>
    <p:extLst>
      <p:ext uri="{BB962C8B-B14F-4D97-AF65-F5344CB8AC3E}">
        <p14:creationId xmlns:p14="http://schemas.microsoft.com/office/powerpoint/2010/main" val="22727607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a:stretch>
            <a:fillRect/>
          </a:stretch>
        </p:blipFill>
        <p:spPr>
          <a:xfrm>
            <a:off x="2117815" y="4650343"/>
            <a:ext cx="7071904" cy="1877683"/>
          </a:xfrm>
          <a:prstGeom prst="rect">
            <a:avLst/>
          </a:prstGeom>
          <a:ln w="22225">
            <a:solidFill>
              <a:schemeClr val="accent1"/>
            </a:solidFill>
          </a:ln>
        </p:spPr>
      </p:pic>
      <p:sp>
        <p:nvSpPr>
          <p:cNvPr id="17" name="Заголовок 1"/>
          <p:cNvSpPr txBox="1">
            <a:spLocks/>
          </p:cNvSpPr>
          <p:nvPr/>
        </p:nvSpPr>
        <p:spPr>
          <a:xfrm>
            <a:off x="2980472" y="39417"/>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anose="02040503050406030204" pitchFamily="18" charset="0"/>
                <a:ea typeface="Cambria" panose="02040503050406030204" pitchFamily="18" charset="0"/>
                <a:cs typeface="Times New Roman" panose="02020603050405020304" pitchFamily="18" charset="0"/>
              </a:rPr>
              <a:t>Акт о результатах инвентаризации (ф.0510463)</a:t>
            </a:r>
            <a:endParaRPr lang="ru-RU" sz="2000" dirty="0">
              <a:solidFill>
                <a:schemeClr val="accent5">
                  <a:lumMod val="75000"/>
                </a:schemeClr>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11" name="Прямоугольник 10"/>
          <p:cNvSpPr/>
          <p:nvPr/>
        </p:nvSpPr>
        <p:spPr>
          <a:xfrm>
            <a:off x="300440" y="1142314"/>
            <a:ext cx="11717383" cy="3416320"/>
          </a:xfrm>
          <a:prstGeom prst="rect">
            <a:avLst/>
          </a:prstGeom>
        </p:spPr>
        <p:txBody>
          <a:bodyPr wrap="square">
            <a:spAutoFit/>
          </a:bodyPr>
          <a:lstStyle/>
          <a:p>
            <a:r>
              <a:rPr lang="ru-RU" dirty="0">
                <a:latin typeface="Cambria" panose="02040503050406030204" pitchFamily="18" charset="0"/>
                <a:ea typeface="Cambria" panose="02040503050406030204" pitchFamily="18" charset="0"/>
              </a:rPr>
              <a:t>В разделе «</a:t>
            </a:r>
            <a:r>
              <a:rPr lang="ru-RU" b="1" dirty="0">
                <a:latin typeface="Cambria" panose="02040503050406030204" pitchFamily="18" charset="0"/>
                <a:ea typeface="Cambria" panose="02040503050406030204" pitchFamily="18" charset="0"/>
              </a:rPr>
              <a:t>Приложения к разделу 3</a:t>
            </a:r>
            <a:r>
              <a:rPr lang="ru-RU" dirty="0">
                <a:latin typeface="Cambria" panose="02040503050406030204" pitchFamily="18" charset="0"/>
                <a:ea typeface="Cambria" panose="02040503050406030204" pitchFamily="18" charset="0"/>
              </a:rPr>
              <a:t>» отображаются характеристики объектов на соответствующих </a:t>
            </a:r>
            <a:r>
              <a:rPr lang="ru-RU" dirty="0" smtClean="0">
                <a:latin typeface="Cambria" panose="02040503050406030204" pitchFamily="18" charset="0"/>
                <a:ea typeface="Cambria" panose="02040503050406030204" pitchFamily="18" charset="0"/>
              </a:rPr>
              <a:t>вкладках:</a:t>
            </a:r>
            <a:endParaRPr lang="ru-RU" dirty="0">
              <a:latin typeface="Cambria" panose="02040503050406030204" pitchFamily="18" charset="0"/>
              <a:ea typeface="Cambria" panose="02040503050406030204" pitchFamily="18" charset="0"/>
            </a:endParaRPr>
          </a:p>
          <a:p>
            <a:r>
              <a:rPr lang="ru-RU" dirty="0">
                <a:latin typeface="Cambria" panose="02040503050406030204" pitchFamily="18" charset="0"/>
                <a:ea typeface="Cambria" panose="02040503050406030204" pitchFamily="18" charset="0"/>
              </a:rPr>
              <a:t>«</a:t>
            </a:r>
            <a:r>
              <a:rPr lang="ru-RU" b="1" dirty="0">
                <a:latin typeface="Cambria" panose="02040503050406030204" pitchFamily="18" charset="0"/>
                <a:ea typeface="Cambria" panose="02040503050406030204" pitchFamily="18" charset="0"/>
              </a:rPr>
              <a:t>№1</a:t>
            </a:r>
            <a:r>
              <a:rPr lang="ru-RU" dirty="0">
                <a:latin typeface="Cambria" panose="02040503050406030204" pitchFamily="18" charset="0"/>
                <a:ea typeface="Cambria" panose="02040503050406030204" pitchFamily="18" charset="0"/>
              </a:rPr>
              <a:t>» - 0504083 Характеристики объектов на счетах учета задолженности по кредитам, займам, ссудам;</a:t>
            </a:r>
          </a:p>
          <a:p>
            <a:r>
              <a:rPr lang="ru-RU" dirty="0">
                <a:latin typeface="Cambria" panose="02040503050406030204" pitchFamily="18" charset="0"/>
                <a:ea typeface="Cambria" panose="02040503050406030204" pitchFamily="18" charset="0"/>
              </a:rPr>
              <a:t>«</a:t>
            </a:r>
            <a:r>
              <a:rPr lang="ru-RU" b="1" dirty="0">
                <a:latin typeface="Cambria" panose="02040503050406030204" pitchFamily="18" charset="0"/>
                <a:ea typeface="Cambria" panose="02040503050406030204" pitchFamily="18" charset="0"/>
              </a:rPr>
              <a:t>№2</a:t>
            </a:r>
            <a:r>
              <a:rPr lang="ru-RU" dirty="0">
                <a:latin typeface="Cambria" panose="02040503050406030204" pitchFamily="18" charset="0"/>
                <a:ea typeface="Cambria" panose="02040503050406030204" pitchFamily="18" charset="0"/>
              </a:rPr>
              <a:t>» - 0504084 Характеристики объектов на счетах учета состояния гос. долга в ценных бумагах;</a:t>
            </a:r>
          </a:p>
          <a:p>
            <a:r>
              <a:rPr lang="ru-RU" dirty="0">
                <a:latin typeface="Cambria" panose="02040503050406030204" pitchFamily="18" charset="0"/>
                <a:ea typeface="Cambria" panose="02040503050406030204" pitchFamily="18" charset="0"/>
              </a:rPr>
              <a:t>«</a:t>
            </a:r>
            <a:r>
              <a:rPr lang="ru-RU" b="1" dirty="0">
                <a:latin typeface="Cambria" panose="02040503050406030204" pitchFamily="18" charset="0"/>
                <a:ea typeface="Cambria" panose="02040503050406030204" pitchFamily="18" charset="0"/>
              </a:rPr>
              <a:t>№3</a:t>
            </a:r>
            <a:r>
              <a:rPr lang="ru-RU" dirty="0">
                <a:latin typeface="Cambria" panose="02040503050406030204" pitchFamily="18" charset="0"/>
                <a:ea typeface="Cambria" panose="02040503050406030204" pitchFamily="18" charset="0"/>
              </a:rPr>
              <a:t>» - 0504085 Характеристики объектов на счетах учета состояния гос. долга по полученным кредитам и предоставленным гарантиям;</a:t>
            </a:r>
          </a:p>
          <a:p>
            <a:r>
              <a:rPr lang="ru-RU" dirty="0">
                <a:latin typeface="Cambria" panose="02040503050406030204" pitchFamily="18" charset="0"/>
                <a:ea typeface="Cambria" panose="02040503050406030204" pitchFamily="18" charset="0"/>
              </a:rPr>
              <a:t>«</a:t>
            </a:r>
            <a:r>
              <a:rPr lang="ru-RU" b="1" dirty="0">
                <a:latin typeface="Cambria" panose="02040503050406030204" pitchFamily="18" charset="0"/>
                <a:ea typeface="Cambria" panose="02040503050406030204" pitchFamily="18" charset="0"/>
              </a:rPr>
              <a:t>№4</a:t>
            </a:r>
            <a:r>
              <a:rPr lang="ru-RU" dirty="0">
                <a:latin typeface="Cambria" panose="02040503050406030204" pitchFamily="18" charset="0"/>
                <a:ea typeface="Cambria" panose="02040503050406030204" pitchFamily="18" charset="0"/>
              </a:rPr>
              <a:t>» - 0504087 Характеристики объектов на счетах учета НФА;</a:t>
            </a:r>
          </a:p>
          <a:p>
            <a:r>
              <a:rPr lang="ru-RU" dirty="0">
                <a:latin typeface="Cambria" panose="02040503050406030204" pitchFamily="18" charset="0"/>
                <a:ea typeface="Cambria" panose="02040503050406030204" pitchFamily="18" charset="0"/>
              </a:rPr>
              <a:t>«</a:t>
            </a:r>
            <a:r>
              <a:rPr lang="ru-RU" b="1" dirty="0">
                <a:latin typeface="Cambria" panose="02040503050406030204" pitchFamily="18" charset="0"/>
                <a:ea typeface="Cambria" panose="02040503050406030204" pitchFamily="18" charset="0"/>
              </a:rPr>
              <a:t>№5</a:t>
            </a:r>
            <a:r>
              <a:rPr lang="ru-RU" dirty="0">
                <a:latin typeface="Cambria" panose="02040503050406030204" pitchFamily="18" charset="0"/>
                <a:ea typeface="Cambria" panose="02040503050406030204" pitchFamily="18" charset="0"/>
              </a:rPr>
              <a:t>» - 0504089 Характеристики объектов на счетах учета расчетов с покупателями, поставщиками и прочими дебиторами;</a:t>
            </a:r>
          </a:p>
          <a:p>
            <a:r>
              <a:rPr lang="ru-RU" dirty="0">
                <a:latin typeface="Cambria" panose="02040503050406030204" pitchFamily="18" charset="0"/>
                <a:ea typeface="Cambria" panose="02040503050406030204" pitchFamily="18" charset="0"/>
              </a:rPr>
              <a:t>«</a:t>
            </a:r>
            <a:r>
              <a:rPr lang="ru-RU" b="1" dirty="0">
                <a:latin typeface="Cambria" panose="02040503050406030204" pitchFamily="18" charset="0"/>
                <a:ea typeface="Cambria" panose="02040503050406030204" pitchFamily="18" charset="0"/>
              </a:rPr>
              <a:t>№6</a:t>
            </a:r>
            <a:r>
              <a:rPr lang="ru-RU" dirty="0">
                <a:latin typeface="Cambria" panose="02040503050406030204" pitchFamily="18" charset="0"/>
                <a:ea typeface="Cambria" panose="02040503050406030204" pitchFamily="18" charset="0"/>
              </a:rPr>
              <a:t>» - 0504089 Характеристики объектов на счетах учета расчетов с покупателями, поставщиками и прочими кредиторами;</a:t>
            </a:r>
          </a:p>
          <a:p>
            <a:r>
              <a:rPr lang="ru-RU" dirty="0">
                <a:latin typeface="Cambria" panose="02040503050406030204" pitchFamily="18" charset="0"/>
                <a:ea typeface="Cambria" panose="02040503050406030204" pitchFamily="18" charset="0"/>
              </a:rPr>
              <a:t>«</a:t>
            </a:r>
            <a:r>
              <a:rPr lang="ru-RU" b="1" dirty="0">
                <a:latin typeface="Cambria" panose="02040503050406030204" pitchFamily="18" charset="0"/>
                <a:ea typeface="Cambria" panose="02040503050406030204" pitchFamily="18" charset="0"/>
              </a:rPr>
              <a:t>№7</a:t>
            </a:r>
            <a:r>
              <a:rPr lang="ru-RU" dirty="0">
                <a:latin typeface="Cambria" panose="02040503050406030204" pitchFamily="18" charset="0"/>
                <a:ea typeface="Cambria" panose="02040503050406030204" pitchFamily="18" charset="0"/>
              </a:rPr>
              <a:t>» - 0504091 Характеристики объектов на счетах учета расчетов по поступлениям.</a:t>
            </a:r>
          </a:p>
        </p:txBody>
      </p:sp>
      <p:sp>
        <p:nvSpPr>
          <p:cNvPr id="13" name="Прямоугольник 12"/>
          <p:cNvSpPr/>
          <p:nvPr/>
        </p:nvSpPr>
        <p:spPr>
          <a:xfrm>
            <a:off x="4779917" y="5498348"/>
            <a:ext cx="1181100" cy="181672"/>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Прямоугольник 13"/>
          <p:cNvSpPr/>
          <p:nvPr/>
        </p:nvSpPr>
        <p:spPr>
          <a:xfrm>
            <a:off x="2174290" y="5694694"/>
            <a:ext cx="1920916" cy="216248"/>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9" name="Группа 8"/>
          <p:cNvGrpSpPr/>
          <p:nvPr/>
        </p:nvGrpSpPr>
        <p:grpSpPr>
          <a:xfrm>
            <a:off x="94919" y="81969"/>
            <a:ext cx="2281366" cy="749490"/>
            <a:chOff x="69947" y="50611"/>
            <a:chExt cx="2557465" cy="838389"/>
          </a:xfrm>
        </p:grpSpPr>
        <p:pic>
          <p:nvPicPr>
            <p:cNvPr id="10" name="Рисунок 9" descr="Межрегиональное бухгалтерское УФК"/>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b="20714"/>
            <a:stretch/>
          </p:blipFill>
          <p:spPr bwMode="auto">
            <a:xfrm>
              <a:off x="69947" y="50611"/>
              <a:ext cx="857370" cy="838389"/>
            </a:xfrm>
            <a:prstGeom prst="rect">
              <a:avLst/>
            </a:prstGeom>
            <a:noFill/>
            <a:ln>
              <a:noFill/>
            </a:ln>
          </p:spPr>
        </p:pic>
        <p:pic>
          <p:nvPicPr>
            <p:cNvPr id="12" name="Рисунок 11" descr="Межрегиональное бухгалтерское УФК"/>
            <p:cNvPicPr/>
            <p:nvPr/>
          </p:nvPicPr>
          <p:blipFill rotWithShape="1">
            <a:blip r:embed="rId5">
              <a:duotone>
                <a:schemeClr val="accent1">
                  <a:shade val="45000"/>
                  <a:satMod val="135000"/>
                </a:schemeClr>
                <a:prstClr val="white"/>
              </a:duotone>
              <a:extLst>
                <a:ext uri="{28A0092B-C50C-407E-A947-70E740481C1C}">
                  <a14:useLocalDpi xmlns:a14="http://schemas.microsoft.com/office/drawing/2010/main" val="0"/>
                </a:ext>
              </a:extLst>
            </a:blip>
            <a:srcRect t="78385"/>
            <a:stretch/>
          </p:blipFill>
          <p:spPr bwMode="auto">
            <a:xfrm>
              <a:off x="912673" y="257261"/>
              <a:ext cx="1714739" cy="457124"/>
            </a:xfrm>
            <a:prstGeom prst="rect">
              <a:avLst/>
            </a:prstGeom>
            <a:noFill/>
            <a:ln>
              <a:noFill/>
            </a:ln>
          </p:spPr>
        </p:pic>
      </p:grpSp>
      <p:cxnSp>
        <p:nvCxnSpPr>
          <p:cNvPr id="15" name="Прямая со стрелкой 14"/>
          <p:cNvCxnSpPr/>
          <p:nvPr/>
        </p:nvCxnSpPr>
        <p:spPr>
          <a:xfrm>
            <a:off x="-3020" y="911910"/>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16" name="Группа 15"/>
          <p:cNvGrpSpPr/>
          <p:nvPr/>
        </p:nvGrpSpPr>
        <p:grpSpPr>
          <a:xfrm>
            <a:off x="2708017" y="214478"/>
            <a:ext cx="9909" cy="547802"/>
            <a:chOff x="2701193" y="252079"/>
            <a:chExt cx="9909" cy="547802"/>
          </a:xfrm>
        </p:grpSpPr>
        <p:cxnSp>
          <p:nvCxnSpPr>
            <p:cNvPr id="18" name="Прямая соединительная линия 17"/>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9" name="Прямая соединительная линия 18"/>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0" name="Прямая соединительная линия 19"/>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pic>
        <p:nvPicPr>
          <p:cNvPr id="24" name="Рисунок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289961" y="113815"/>
            <a:ext cx="872650" cy="875474"/>
          </a:xfrm>
          <a:prstGeom prst="rect">
            <a:avLst/>
          </a:prstGeom>
        </p:spPr>
      </p:pic>
    </p:spTree>
    <p:extLst>
      <p:ext uri="{BB962C8B-B14F-4D97-AF65-F5344CB8AC3E}">
        <p14:creationId xmlns:p14="http://schemas.microsoft.com/office/powerpoint/2010/main" val="212333378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p:cNvPicPr>
            <a:picLocks noChangeAspect="1"/>
          </p:cNvPicPr>
          <p:nvPr/>
        </p:nvPicPr>
        <p:blipFill>
          <a:blip r:embed="rId3"/>
          <a:stretch>
            <a:fillRect/>
          </a:stretch>
        </p:blipFill>
        <p:spPr>
          <a:xfrm>
            <a:off x="2604277" y="1608273"/>
            <a:ext cx="7014754" cy="1798551"/>
          </a:xfrm>
          <a:prstGeom prst="rect">
            <a:avLst/>
          </a:prstGeom>
          <a:ln w="22225">
            <a:solidFill>
              <a:schemeClr val="accent1"/>
            </a:solidFill>
          </a:ln>
        </p:spPr>
      </p:pic>
      <p:sp>
        <p:nvSpPr>
          <p:cNvPr id="17" name="Заголовок 1"/>
          <p:cNvSpPr txBox="1">
            <a:spLocks/>
          </p:cNvSpPr>
          <p:nvPr/>
        </p:nvSpPr>
        <p:spPr>
          <a:xfrm>
            <a:off x="2980472" y="39417"/>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anose="02040503050406030204" pitchFamily="18" charset="0"/>
                <a:ea typeface="Cambria" panose="02040503050406030204" pitchFamily="18" charset="0"/>
                <a:cs typeface="Times New Roman" panose="02020603050405020304" pitchFamily="18" charset="0"/>
              </a:rPr>
              <a:t>Акт о результатах инвентаризации (ф.0510463)</a:t>
            </a:r>
            <a:endParaRPr lang="ru-RU" sz="2000" dirty="0">
              <a:solidFill>
                <a:schemeClr val="accent5">
                  <a:lumMod val="75000"/>
                </a:schemeClr>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11" name="Прямоугольник 10"/>
          <p:cNvSpPr/>
          <p:nvPr/>
        </p:nvSpPr>
        <p:spPr>
          <a:xfrm>
            <a:off x="300440" y="1142314"/>
            <a:ext cx="11717383" cy="369332"/>
          </a:xfrm>
          <a:prstGeom prst="rect">
            <a:avLst/>
          </a:prstGeom>
        </p:spPr>
        <p:txBody>
          <a:bodyPr wrap="square">
            <a:spAutoFit/>
          </a:bodyPr>
          <a:lstStyle/>
          <a:p>
            <a:pPr algn="ctr"/>
            <a:r>
              <a:rPr lang="ru-RU" dirty="0">
                <a:latin typeface="Cambria" panose="02040503050406030204" pitchFamily="18" charset="0"/>
                <a:ea typeface="Cambria" panose="02040503050406030204" pitchFamily="18" charset="0"/>
              </a:rPr>
              <a:t>В каждом разделе есть возможность ручного добавления новой строки кнопкой «</a:t>
            </a:r>
            <a:r>
              <a:rPr lang="ru-RU" b="1" dirty="0">
                <a:latin typeface="Cambria" panose="02040503050406030204" pitchFamily="18" charset="0"/>
                <a:ea typeface="Cambria" panose="02040503050406030204" pitchFamily="18" charset="0"/>
              </a:rPr>
              <a:t>Добавить</a:t>
            </a:r>
            <a:r>
              <a:rPr lang="ru-RU" dirty="0">
                <a:latin typeface="Cambria" panose="02040503050406030204" pitchFamily="18" charset="0"/>
                <a:ea typeface="Cambria" panose="02040503050406030204" pitchFamily="18" charset="0"/>
              </a:rPr>
              <a:t>»</a:t>
            </a:r>
          </a:p>
        </p:txBody>
      </p:sp>
      <p:sp>
        <p:nvSpPr>
          <p:cNvPr id="13" name="Прямоугольник 12"/>
          <p:cNvSpPr/>
          <p:nvPr/>
        </p:nvSpPr>
        <p:spPr>
          <a:xfrm>
            <a:off x="2671354" y="2931497"/>
            <a:ext cx="620486" cy="226787"/>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a:off x="973184" y="3503451"/>
            <a:ext cx="10633165" cy="646331"/>
          </a:xfrm>
          <a:prstGeom prst="rect">
            <a:avLst/>
          </a:prstGeom>
        </p:spPr>
        <p:txBody>
          <a:bodyPr wrap="square">
            <a:spAutoFit/>
          </a:bodyPr>
          <a:lstStyle/>
          <a:p>
            <a:r>
              <a:rPr lang="ru-RU" dirty="0">
                <a:latin typeface="Cambria" panose="02040503050406030204" pitchFamily="18" charset="0"/>
                <a:ea typeface="Cambria" panose="02040503050406030204" pitchFamily="18" charset="0"/>
              </a:rPr>
              <a:t>На вкладке «</a:t>
            </a:r>
            <a:r>
              <a:rPr lang="ru-RU" b="1" dirty="0">
                <a:latin typeface="Cambria" panose="02040503050406030204" pitchFamily="18" charset="0"/>
                <a:ea typeface="Cambria" panose="02040503050406030204" pitchFamily="18" charset="0"/>
              </a:rPr>
              <a:t>Раздел 1</a:t>
            </a:r>
            <a:r>
              <a:rPr lang="ru-RU" dirty="0">
                <a:latin typeface="Cambria" panose="02040503050406030204" pitchFamily="18" charset="0"/>
                <a:ea typeface="Cambria" panose="02040503050406030204" pitchFamily="18" charset="0"/>
              </a:rPr>
              <a:t>» возможно переместить опись в </a:t>
            </a:r>
            <a:r>
              <a:rPr lang="ru-RU" b="1" dirty="0">
                <a:latin typeface="Cambria" panose="02040503050406030204" pitchFamily="18" charset="0"/>
                <a:ea typeface="Cambria" panose="02040503050406030204" pitchFamily="18" charset="0"/>
              </a:rPr>
              <a:t>раздел 2</a:t>
            </a:r>
            <a:r>
              <a:rPr lang="ru-RU" dirty="0">
                <a:latin typeface="Cambria" panose="02040503050406030204" pitchFamily="18" charset="0"/>
                <a:ea typeface="Cambria" panose="02040503050406030204" pitchFamily="18" charset="0"/>
              </a:rPr>
              <a:t>, либо в </a:t>
            </a:r>
            <a:r>
              <a:rPr lang="ru-RU" b="1" dirty="0">
                <a:latin typeface="Cambria" panose="02040503050406030204" pitchFamily="18" charset="0"/>
                <a:ea typeface="Cambria" panose="02040503050406030204" pitchFamily="18" charset="0"/>
              </a:rPr>
              <a:t>раздел 3</a:t>
            </a:r>
            <a:r>
              <a:rPr lang="ru-RU" dirty="0">
                <a:latin typeface="Cambria" panose="02040503050406030204" pitchFamily="18" charset="0"/>
                <a:ea typeface="Cambria" panose="02040503050406030204" pitchFamily="18" charset="0"/>
              </a:rPr>
              <a:t>. Для этого нужно выделить опись, нажать на кнопку «</a:t>
            </a:r>
            <a:r>
              <a:rPr lang="ru-RU" b="1" dirty="0">
                <a:latin typeface="Cambria" panose="02040503050406030204" pitchFamily="18" charset="0"/>
                <a:ea typeface="Cambria" panose="02040503050406030204" pitchFamily="18" charset="0"/>
              </a:rPr>
              <a:t>Переместить опись</a:t>
            </a:r>
            <a:r>
              <a:rPr lang="ru-RU" dirty="0">
                <a:latin typeface="Cambria" panose="02040503050406030204" pitchFamily="18" charset="0"/>
                <a:ea typeface="Cambria" panose="02040503050406030204" pitchFamily="18" charset="0"/>
              </a:rPr>
              <a:t>» и выбрать нужный раздел</a:t>
            </a:r>
          </a:p>
        </p:txBody>
      </p:sp>
      <p:pic>
        <p:nvPicPr>
          <p:cNvPr id="5" name="Рисунок 4"/>
          <p:cNvPicPr>
            <a:picLocks noChangeAspect="1"/>
          </p:cNvPicPr>
          <p:nvPr/>
        </p:nvPicPr>
        <p:blipFill>
          <a:blip r:embed="rId4"/>
          <a:stretch>
            <a:fillRect/>
          </a:stretch>
        </p:blipFill>
        <p:spPr>
          <a:xfrm>
            <a:off x="1797640" y="4350870"/>
            <a:ext cx="8384858" cy="2321120"/>
          </a:xfrm>
          <a:prstGeom prst="rect">
            <a:avLst/>
          </a:prstGeom>
          <a:ln w="22225">
            <a:solidFill>
              <a:schemeClr val="accent1"/>
            </a:solidFill>
          </a:ln>
        </p:spPr>
      </p:pic>
      <p:sp>
        <p:nvSpPr>
          <p:cNvPr id="12" name="Прямоугольник 11"/>
          <p:cNvSpPr/>
          <p:nvPr/>
        </p:nvSpPr>
        <p:spPr>
          <a:xfrm>
            <a:off x="2604277" y="5716063"/>
            <a:ext cx="1177420" cy="658611"/>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14" name="Группа 13"/>
          <p:cNvGrpSpPr/>
          <p:nvPr/>
        </p:nvGrpSpPr>
        <p:grpSpPr>
          <a:xfrm>
            <a:off x="94919" y="75529"/>
            <a:ext cx="2281366" cy="749490"/>
            <a:chOff x="69947" y="50611"/>
            <a:chExt cx="2557465" cy="838389"/>
          </a:xfrm>
        </p:grpSpPr>
        <p:pic>
          <p:nvPicPr>
            <p:cNvPr id="15" name="Рисунок 14" descr="Межрегиональное бухгалтерское УФК"/>
            <p:cNvPicPr/>
            <p:nvPr/>
          </p:nvPicPr>
          <p:blipFill rotWithShape="1">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b="20714"/>
            <a:stretch/>
          </p:blipFill>
          <p:spPr bwMode="auto">
            <a:xfrm>
              <a:off x="69947" y="50611"/>
              <a:ext cx="857370" cy="838389"/>
            </a:xfrm>
            <a:prstGeom prst="rect">
              <a:avLst/>
            </a:prstGeom>
            <a:noFill/>
            <a:ln>
              <a:noFill/>
            </a:ln>
          </p:spPr>
        </p:pic>
        <p:pic>
          <p:nvPicPr>
            <p:cNvPr id="16" name="Рисунок 15" descr="Межрегиональное бухгалтерское УФК"/>
            <p:cNvPicPr/>
            <p:nvPr/>
          </p:nvPicPr>
          <p:blipFill rotWithShape="1">
            <a:blip r:embed="rId6">
              <a:duotone>
                <a:schemeClr val="accent1">
                  <a:shade val="45000"/>
                  <a:satMod val="135000"/>
                </a:schemeClr>
                <a:prstClr val="white"/>
              </a:duotone>
              <a:extLst>
                <a:ext uri="{28A0092B-C50C-407E-A947-70E740481C1C}">
                  <a14:useLocalDpi xmlns:a14="http://schemas.microsoft.com/office/drawing/2010/main" val="0"/>
                </a:ext>
              </a:extLst>
            </a:blip>
            <a:srcRect t="78385"/>
            <a:stretch/>
          </p:blipFill>
          <p:spPr bwMode="auto">
            <a:xfrm>
              <a:off x="912673" y="257261"/>
              <a:ext cx="1714739" cy="457124"/>
            </a:xfrm>
            <a:prstGeom prst="rect">
              <a:avLst/>
            </a:prstGeom>
            <a:noFill/>
            <a:ln>
              <a:noFill/>
            </a:ln>
          </p:spPr>
        </p:pic>
      </p:grpSp>
      <p:cxnSp>
        <p:nvCxnSpPr>
          <p:cNvPr id="18" name="Прямая со стрелкой 17"/>
          <p:cNvCxnSpPr/>
          <p:nvPr/>
        </p:nvCxnSpPr>
        <p:spPr>
          <a:xfrm>
            <a:off x="-3020" y="911910"/>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19" name="Группа 18"/>
          <p:cNvGrpSpPr/>
          <p:nvPr/>
        </p:nvGrpSpPr>
        <p:grpSpPr>
          <a:xfrm>
            <a:off x="2708017" y="214478"/>
            <a:ext cx="9909" cy="547802"/>
            <a:chOff x="2701193" y="252079"/>
            <a:chExt cx="9909" cy="547802"/>
          </a:xfrm>
        </p:grpSpPr>
        <p:cxnSp>
          <p:nvCxnSpPr>
            <p:cNvPr id="20" name="Прямая соединительная линия 19"/>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Прямая соединительная линия 20"/>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2" name="Прямая соединительная линия 21"/>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pic>
        <p:nvPicPr>
          <p:cNvPr id="24" name="Рисунок 2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289961" y="113815"/>
            <a:ext cx="872650" cy="875474"/>
          </a:xfrm>
          <a:prstGeom prst="rect">
            <a:avLst/>
          </a:prstGeom>
        </p:spPr>
      </p:pic>
    </p:spTree>
    <p:extLst>
      <p:ext uri="{BB962C8B-B14F-4D97-AF65-F5344CB8AC3E}">
        <p14:creationId xmlns:p14="http://schemas.microsoft.com/office/powerpoint/2010/main" val="105340289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Заголовок 1"/>
          <p:cNvSpPr txBox="1">
            <a:spLocks/>
          </p:cNvSpPr>
          <p:nvPr/>
        </p:nvSpPr>
        <p:spPr>
          <a:xfrm>
            <a:off x="2980472" y="39417"/>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anose="02040503050406030204" pitchFamily="18" charset="0"/>
                <a:ea typeface="Cambria" panose="02040503050406030204" pitchFamily="18" charset="0"/>
                <a:cs typeface="Times New Roman" panose="02020603050405020304" pitchFamily="18" charset="0"/>
              </a:rPr>
              <a:t>Акт о результатах инвентаризации (ф.0510463)</a:t>
            </a:r>
            <a:endParaRPr lang="ru-RU" sz="2000" dirty="0">
              <a:solidFill>
                <a:schemeClr val="accent5">
                  <a:lumMod val="75000"/>
                </a:schemeClr>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11" name="Прямоугольник 10"/>
          <p:cNvSpPr/>
          <p:nvPr/>
        </p:nvSpPr>
        <p:spPr>
          <a:xfrm>
            <a:off x="300440" y="1142314"/>
            <a:ext cx="11717383" cy="646331"/>
          </a:xfrm>
          <a:prstGeom prst="rect">
            <a:avLst/>
          </a:prstGeom>
        </p:spPr>
        <p:txBody>
          <a:bodyPr wrap="square">
            <a:spAutoFit/>
          </a:bodyPr>
          <a:lstStyle/>
          <a:p>
            <a:pPr algn="ctr"/>
            <a:r>
              <a:rPr lang="ru-RU" dirty="0">
                <a:latin typeface="Cambria" panose="02040503050406030204" pitchFamily="18" charset="0"/>
                <a:ea typeface="Cambria" panose="02040503050406030204" pitchFamily="18" charset="0"/>
              </a:rPr>
              <a:t>На вкладках «</a:t>
            </a:r>
            <a:r>
              <a:rPr lang="ru-RU" b="1" dirty="0">
                <a:latin typeface="Cambria" panose="02040503050406030204" pitchFamily="18" charset="0"/>
                <a:ea typeface="Cambria" panose="02040503050406030204" pitchFamily="18" charset="0"/>
              </a:rPr>
              <a:t>Раздел 2</a:t>
            </a:r>
            <a:r>
              <a:rPr lang="ru-RU" dirty="0">
                <a:latin typeface="Cambria" panose="02040503050406030204" pitchFamily="18" charset="0"/>
                <a:ea typeface="Cambria" panose="02040503050406030204" pitchFamily="18" charset="0"/>
              </a:rPr>
              <a:t>» и «</a:t>
            </a:r>
            <a:r>
              <a:rPr lang="ru-RU" b="1" dirty="0">
                <a:latin typeface="Cambria" panose="02040503050406030204" pitchFamily="18" charset="0"/>
                <a:ea typeface="Cambria" panose="02040503050406030204" pitchFamily="18" charset="0"/>
              </a:rPr>
              <a:t>Раздел 3</a:t>
            </a:r>
            <a:r>
              <a:rPr lang="ru-RU" dirty="0">
                <a:latin typeface="Cambria" panose="02040503050406030204" pitchFamily="18" charset="0"/>
                <a:ea typeface="Cambria" panose="02040503050406030204" pitchFamily="18" charset="0"/>
              </a:rPr>
              <a:t>» доступно ручное добавление описи в приложения. Для этого выделить опись и нажать на кнопку «</a:t>
            </a:r>
            <a:r>
              <a:rPr lang="ru-RU" b="1" dirty="0">
                <a:latin typeface="Cambria" panose="02040503050406030204" pitchFamily="18" charset="0"/>
                <a:ea typeface="Cambria" panose="02040503050406030204" pitchFamily="18" charset="0"/>
              </a:rPr>
              <a:t>Добавить опись в приложение</a:t>
            </a:r>
            <a:r>
              <a:rPr lang="ru-RU" dirty="0" smtClean="0">
                <a:latin typeface="Cambria" panose="02040503050406030204" pitchFamily="18" charset="0"/>
                <a:ea typeface="Cambria" panose="02040503050406030204" pitchFamily="18" charset="0"/>
              </a:rPr>
              <a:t>». </a:t>
            </a:r>
            <a:endParaRPr lang="ru-RU" dirty="0">
              <a:latin typeface="Cambria" panose="02040503050406030204" pitchFamily="18" charset="0"/>
              <a:ea typeface="Cambria" panose="02040503050406030204" pitchFamily="18" charset="0"/>
            </a:endParaRPr>
          </a:p>
        </p:txBody>
      </p:sp>
      <p:sp>
        <p:nvSpPr>
          <p:cNvPr id="3" name="Прямоугольник 2"/>
          <p:cNvSpPr/>
          <p:nvPr/>
        </p:nvSpPr>
        <p:spPr>
          <a:xfrm>
            <a:off x="341811" y="4189251"/>
            <a:ext cx="11403874" cy="646331"/>
          </a:xfrm>
          <a:prstGeom prst="rect">
            <a:avLst/>
          </a:prstGeom>
        </p:spPr>
        <p:txBody>
          <a:bodyPr wrap="square">
            <a:spAutoFit/>
          </a:bodyPr>
          <a:lstStyle/>
          <a:p>
            <a:r>
              <a:rPr lang="ru-RU" dirty="0">
                <a:latin typeface="Cambria" panose="02040503050406030204" pitchFamily="18" charset="0"/>
                <a:ea typeface="Cambria" panose="02040503050406030204" pitchFamily="18" charset="0"/>
              </a:rPr>
              <a:t>В случае если сведения по выбранной описи уже есть в приложениях – будет выдано соответствующее предупреждение с вопросом о добавлении сведений </a:t>
            </a:r>
          </a:p>
        </p:txBody>
      </p:sp>
      <p:pic>
        <p:nvPicPr>
          <p:cNvPr id="14" name="Рисунок 13"/>
          <p:cNvPicPr/>
          <p:nvPr/>
        </p:nvPicPr>
        <p:blipFill>
          <a:blip r:embed="rId3"/>
          <a:stretch>
            <a:fillRect/>
          </a:stretch>
        </p:blipFill>
        <p:spPr>
          <a:xfrm>
            <a:off x="3073536" y="1759724"/>
            <a:ext cx="5940425" cy="2182495"/>
          </a:xfrm>
          <a:prstGeom prst="rect">
            <a:avLst/>
          </a:prstGeom>
          <a:ln w="22225">
            <a:solidFill>
              <a:schemeClr val="accent1"/>
            </a:solidFill>
          </a:ln>
        </p:spPr>
      </p:pic>
      <p:pic>
        <p:nvPicPr>
          <p:cNvPr id="15" name="Рисунок 14"/>
          <p:cNvPicPr/>
          <p:nvPr/>
        </p:nvPicPr>
        <p:blipFill>
          <a:blip r:embed="rId4"/>
          <a:stretch>
            <a:fillRect/>
          </a:stretch>
        </p:blipFill>
        <p:spPr>
          <a:xfrm>
            <a:off x="4261802" y="4927010"/>
            <a:ext cx="3302635" cy="1144905"/>
          </a:xfrm>
          <a:prstGeom prst="rect">
            <a:avLst/>
          </a:prstGeom>
          <a:ln w="22225">
            <a:solidFill>
              <a:schemeClr val="accent1"/>
            </a:solidFill>
          </a:ln>
        </p:spPr>
      </p:pic>
      <p:grpSp>
        <p:nvGrpSpPr>
          <p:cNvPr id="9" name="Группа 8"/>
          <p:cNvGrpSpPr/>
          <p:nvPr/>
        </p:nvGrpSpPr>
        <p:grpSpPr>
          <a:xfrm>
            <a:off x="94919" y="75528"/>
            <a:ext cx="2281366" cy="749490"/>
            <a:chOff x="69947" y="50611"/>
            <a:chExt cx="2557465" cy="838389"/>
          </a:xfrm>
        </p:grpSpPr>
        <p:pic>
          <p:nvPicPr>
            <p:cNvPr id="10" name="Рисунок 9" descr="Межрегиональное бухгалтерское УФК"/>
            <p:cNvPicPr/>
            <p:nvPr/>
          </p:nvPicPr>
          <p:blipFill rotWithShape="1">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b="20714"/>
            <a:stretch/>
          </p:blipFill>
          <p:spPr bwMode="auto">
            <a:xfrm>
              <a:off x="69947" y="50611"/>
              <a:ext cx="857370" cy="838389"/>
            </a:xfrm>
            <a:prstGeom prst="rect">
              <a:avLst/>
            </a:prstGeom>
            <a:noFill/>
            <a:ln>
              <a:noFill/>
            </a:ln>
          </p:spPr>
        </p:pic>
        <p:pic>
          <p:nvPicPr>
            <p:cNvPr id="12" name="Рисунок 11" descr="Межрегиональное бухгалтерское УФК"/>
            <p:cNvPicPr/>
            <p:nvPr/>
          </p:nvPicPr>
          <p:blipFill rotWithShape="1">
            <a:blip r:embed="rId6">
              <a:duotone>
                <a:schemeClr val="accent1">
                  <a:shade val="45000"/>
                  <a:satMod val="135000"/>
                </a:schemeClr>
                <a:prstClr val="white"/>
              </a:duotone>
              <a:extLst>
                <a:ext uri="{28A0092B-C50C-407E-A947-70E740481C1C}">
                  <a14:useLocalDpi xmlns:a14="http://schemas.microsoft.com/office/drawing/2010/main" val="0"/>
                </a:ext>
              </a:extLst>
            </a:blip>
            <a:srcRect t="78385"/>
            <a:stretch/>
          </p:blipFill>
          <p:spPr bwMode="auto">
            <a:xfrm>
              <a:off x="912673" y="257261"/>
              <a:ext cx="1714739" cy="457124"/>
            </a:xfrm>
            <a:prstGeom prst="rect">
              <a:avLst/>
            </a:prstGeom>
            <a:noFill/>
            <a:ln>
              <a:noFill/>
            </a:ln>
          </p:spPr>
        </p:pic>
      </p:grpSp>
      <p:cxnSp>
        <p:nvCxnSpPr>
          <p:cNvPr id="13" name="Прямая со стрелкой 12"/>
          <p:cNvCxnSpPr/>
          <p:nvPr/>
        </p:nvCxnSpPr>
        <p:spPr>
          <a:xfrm>
            <a:off x="-3020" y="911910"/>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16" name="Группа 15"/>
          <p:cNvGrpSpPr/>
          <p:nvPr/>
        </p:nvGrpSpPr>
        <p:grpSpPr>
          <a:xfrm>
            <a:off x="2708017" y="214478"/>
            <a:ext cx="9909" cy="547802"/>
            <a:chOff x="2701193" y="252079"/>
            <a:chExt cx="9909" cy="547802"/>
          </a:xfrm>
        </p:grpSpPr>
        <p:cxnSp>
          <p:nvCxnSpPr>
            <p:cNvPr id="18" name="Прямая соединительная линия 17"/>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9" name="Прямая соединительная линия 18"/>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0" name="Прямая соединительная линия 19"/>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pic>
        <p:nvPicPr>
          <p:cNvPr id="24" name="Рисунок 2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289961" y="113815"/>
            <a:ext cx="872650" cy="875474"/>
          </a:xfrm>
          <a:prstGeom prst="rect">
            <a:avLst/>
          </a:prstGeom>
        </p:spPr>
      </p:pic>
    </p:spTree>
    <p:extLst>
      <p:ext uri="{BB962C8B-B14F-4D97-AF65-F5344CB8AC3E}">
        <p14:creationId xmlns:p14="http://schemas.microsoft.com/office/powerpoint/2010/main" val="135662047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Заголовок 1"/>
          <p:cNvSpPr txBox="1">
            <a:spLocks/>
          </p:cNvSpPr>
          <p:nvPr/>
        </p:nvSpPr>
        <p:spPr>
          <a:xfrm>
            <a:off x="2980472" y="39417"/>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anose="02040503050406030204" pitchFamily="18" charset="0"/>
                <a:ea typeface="Cambria" panose="02040503050406030204" pitchFamily="18" charset="0"/>
                <a:cs typeface="Times New Roman" panose="02020603050405020304" pitchFamily="18" charset="0"/>
              </a:rPr>
              <a:t>Акт о результатах инвентаризации (ф.0510463)</a:t>
            </a:r>
            <a:endParaRPr lang="ru-RU" sz="2000" dirty="0">
              <a:solidFill>
                <a:schemeClr val="accent5">
                  <a:lumMod val="75000"/>
                </a:schemeClr>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11" name="Прямоугольник 10"/>
          <p:cNvSpPr/>
          <p:nvPr/>
        </p:nvSpPr>
        <p:spPr>
          <a:xfrm>
            <a:off x="300440" y="1142314"/>
            <a:ext cx="11717383" cy="923330"/>
          </a:xfrm>
          <a:prstGeom prst="rect">
            <a:avLst/>
          </a:prstGeom>
        </p:spPr>
        <p:txBody>
          <a:bodyPr wrap="square">
            <a:spAutoFit/>
          </a:bodyPr>
          <a:lstStyle/>
          <a:p>
            <a:pPr algn="ctr"/>
            <a:r>
              <a:rPr lang="ru-RU" dirty="0">
                <a:latin typeface="Cambria" panose="02040503050406030204" pitchFamily="18" charset="0"/>
                <a:ea typeface="Cambria" panose="02040503050406030204" pitchFamily="18" charset="0"/>
              </a:rPr>
              <a:t>На вкладках «</a:t>
            </a:r>
            <a:r>
              <a:rPr lang="ru-RU" b="1" dirty="0">
                <a:latin typeface="Cambria" panose="02040503050406030204" pitchFamily="18" charset="0"/>
                <a:ea typeface="Cambria" panose="02040503050406030204" pitchFamily="18" charset="0"/>
              </a:rPr>
              <a:t>Приложения к разделу 2</a:t>
            </a:r>
            <a:r>
              <a:rPr lang="ru-RU" dirty="0">
                <a:latin typeface="Cambria" panose="02040503050406030204" pitchFamily="18" charset="0"/>
                <a:ea typeface="Cambria" panose="02040503050406030204" pitchFamily="18" charset="0"/>
              </a:rPr>
              <a:t>» и «</a:t>
            </a:r>
            <a:r>
              <a:rPr lang="ru-RU" b="1" dirty="0">
                <a:latin typeface="Cambria" panose="02040503050406030204" pitchFamily="18" charset="0"/>
                <a:ea typeface="Cambria" panose="02040503050406030204" pitchFamily="18" charset="0"/>
              </a:rPr>
              <a:t>Приложения к разделу 3</a:t>
            </a:r>
            <a:r>
              <a:rPr lang="ru-RU" dirty="0">
                <a:latin typeface="Cambria" panose="02040503050406030204" pitchFamily="18" charset="0"/>
                <a:ea typeface="Cambria" panose="02040503050406030204" pitchFamily="18" charset="0"/>
              </a:rPr>
              <a:t>» доступно групповое заполнение строк. Для этого необходимо выделить строки, нажать на кнопку «</a:t>
            </a:r>
            <a:r>
              <a:rPr lang="ru-RU" b="1" dirty="0">
                <a:latin typeface="Cambria" panose="02040503050406030204" pitchFamily="18" charset="0"/>
                <a:ea typeface="Cambria" panose="02040503050406030204" pitchFamily="18" charset="0"/>
              </a:rPr>
              <a:t>Заполнить</a:t>
            </a:r>
            <a:r>
              <a:rPr lang="ru-RU" dirty="0">
                <a:latin typeface="Cambria" panose="02040503050406030204" pitchFamily="18" charset="0"/>
                <a:ea typeface="Cambria" panose="02040503050406030204" pitchFamily="18" charset="0"/>
              </a:rPr>
              <a:t>» - «</a:t>
            </a:r>
            <a:r>
              <a:rPr lang="ru-RU" b="1" dirty="0">
                <a:latin typeface="Cambria" panose="02040503050406030204" pitchFamily="18" charset="0"/>
                <a:ea typeface="Cambria" panose="02040503050406030204" pitchFamily="18" charset="0"/>
              </a:rPr>
              <a:t>Групповое заполнение строк</a:t>
            </a:r>
            <a:r>
              <a:rPr lang="ru-RU" dirty="0">
                <a:latin typeface="Cambria" panose="02040503050406030204" pitchFamily="18" charset="0"/>
                <a:ea typeface="Cambria" panose="02040503050406030204" pitchFamily="18" charset="0"/>
              </a:rPr>
              <a:t>» </a:t>
            </a:r>
          </a:p>
        </p:txBody>
      </p:sp>
      <p:pic>
        <p:nvPicPr>
          <p:cNvPr id="9" name="Рисунок 8"/>
          <p:cNvPicPr/>
          <p:nvPr/>
        </p:nvPicPr>
        <p:blipFill>
          <a:blip r:embed="rId3"/>
          <a:stretch>
            <a:fillRect/>
          </a:stretch>
        </p:blipFill>
        <p:spPr>
          <a:xfrm>
            <a:off x="1561011" y="2040572"/>
            <a:ext cx="9032966" cy="3974874"/>
          </a:xfrm>
          <a:prstGeom prst="rect">
            <a:avLst/>
          </a:prstGeom>
          <a:ln w="22225">
            <a:solidFill>
              <a:schemeClr val="accent1"/>
            </a:solidFill>
          </a:ln>
        </p:spPr>
      </p:pic>
      <p:grpSp>
        <p:nvGrpSpPr>
          <p:cNvPr id="7" name="Группа 6"/>
          <p:cNvGrpSpPr/>
          <p:nvPr/>
        </p:nvGrpSpPr>
        <p:grpSpPr>
          <a:xfrm>
            <a:off x="94919" y="120604"/>
            <a:ext cx="2281366" cy="749490"/>
            <a:chOff x="69947" y="50611"/>
            <a:chExt cx="2557465" cy="838389"/>
          </a:xfrm>
        </p:grpSpPr>
        <p:pic>
          <p:nvPicPr>
            <p:cNvPr id="8" name="Рисунок 7" descr="Межрегиональное бухгалтерское УФК"/>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b="20714"/>
            <a:stretch/>
          </p:blipFill>
          <p:spPr bwMode="auto">
            <a:xfrm>
              <a:off x="69947" y="50611"/>
              <a:ext cx="857370" cy="838389"/>
            </a:xfrm>
            <a:prstGeom prst="rect">
              <a:avLst/>
            </a:prstGeom>
            <a:noFill/>
            <a:ln>
              <a:noFill/>
            </a:ln>
          </p:spPr>
        </p:pic>
        <p:pic>
          <p:nvPicPr>
            <p:cNvPr id="10" name="Рисунок 9" descr="Межрегиональное бухгалтерское УФК"/>
            <p:cNvPicPr/>
            <p:nvPr/>
          </p:nvPicPr>
          <p:blipFill rotWithShape="1">
            <a:blip r:embed="rId5">
              <a:duotone>
                <a:schemeClr val="accent1">
                  <a:shade val="45000"/>
                  <a:satMod val="135000"/>
                </a:schemeClr>
                <a:prstClr val="white"/>
              </a:duotone>
              <a:extLst>
                <a:ext uri="{28A0092B-C50C-407E-A947-70E740481C1C}">
                  <a14:useLocalDpi xmlns:a14="http://schemas.microsoft.com/office/drawing/2010/main" val="0"/>
                </a:ext>
              </a:extLst>
            </a:blip>
            <a:srcRect t="78385"/>
            <a:stretch/>
          </p:blipFill>
          <p:spPr bwMode="auto">
            <a:xfrm>
              <a:off x="912673" y="257261"/>
              <a:ext cx="1714739" cy="457124"/>
            </a:xfrm>
            <a:prstGeom prst="rect">
              <a:avLst/>
            </a:prstGeom>
            <a:noFill/>
            <a:ln>
              <a:noFill/>
            </a:ln>
          </p:spPr>
        </p:pic>
      </p:grpSp>
      <p:cxnSp>
        <p:nvCxnSpPr>
          <p:cNvPr id="12" name="Прямая со стрелкой 11"/>
          <p:cNvCxnSpPr/>
          <p:nvPr/>
        </p:nvCxnSpPr>
        <p:spPr>
          <a:xfrm>
            <a:off x="-3020" y="911910"/>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13" name="Группа 12"/>
          <p:cNvGrpSpPr/>
          <p:nvPr/>
        </p:nvGrpSpPr>
        <p:grpSpPr>
          <a:xfrm>
            <a:off x="2708017" y="214478"/>
            <a:ext cx="9909" cy="547802"/>
            <a:chOff x="2701193" y="252079"/>
            <a:chExt cx="9909" cy="547802"/>
          </a:xfrm>
        </p:grpSpPr>
        <p:cxnSp>
          <p:nvCxnSpPr>
            <p:cNvPr id="14" name="Прямая соединительная линия 13"/>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5" name="Прямая соединительная линия 14"/>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6" name="Прямая соединительная линия 15"/>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pic>
        <p:nvPicPr>
          <p:cNvPr id="24" name="Рисунок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289961" y="113815"/>
            <a:ext cx="872650" cy="875474"/>
          </a:xfrm>
          <a:prstGeom prst="rect">
            <a:avLst/>
          </a:prstGeom>
        </p:spPr>
      </p:pic>
    </p:spTree>
    <p:extLst>
      <p:ext uri="{BB962C8B-B14F-4D97-AF65-F5344CB8AC3E}">
        <p14:creationId xmlns:p14="http://schemas.microsoft.com/office/powerpoint/2010/main" val="12489686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Заголовок 1"/>
          <p:cNvSpPr txBox="1">
            <a:spLocks/>
          </p:cNvSpPr>
          <p:nvPr/>
        </p:nvSpPr>
        <p:spPr>
          <a:xfrm>
            <a:off x="2980472" y="39417"/>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anose="02040503050406030204" pitchFamily="18" charset="0"/>
                <a:ea typeface="Cambria" panose="02040503050406030204" pitchFamily="18" charset="0"/>
                <a:cs typeface="Times New Roman" panose="02020603050405020304" pitchFamily="18" charset="0"/>
              </a:rPr>
              <a:t>Акт о результатах инвентаризации (ф.0510463)</a:t>
            </a:r>
            <a:endParaRPr lang="ru-RU" sz="2000" dirty="0">
              <a:solidFill>
                <a:schemeClr val="accent5">
                  <a:lumMod val="75000"/>
                </a:schemeClr>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11" name="Прямоугольник 10"/>
          <p:cNvSpPr/>
          <p:nvPr/>
        </p:nvSpPr>
        <p:spPr>
          <a:xfrm>
            <a:off x="300439" y="870414"/>
            <a:ext cx="11717383" cy="369332"/>
          </a:xfrm>
          <a:prstGeom prst="rect">
            <a:avLst/>
          </a:prstGeom>
        </p:spPr>
        <p:txBody>
          <a:bodyPr wrap="square">
            <a:spAutoFit/>
          </a:bodyPr>
          <a:lstStyle/>
          <a:p>
            <a:pPr algn="ctr"/>
            <a:r>
              <a:rPr lang="ru-RU" dirty="0">
                <a:latin typeface="Cambria" panose="02040503050406030204" pitchFamily="18" charset="0"/>
                <a:ea typeface="Cambria" panose="02040503050406030204" pitchFamily="18" charset="0"/>
              </a:rPr>
              <a:t>окно «</a:t>
            </a:r>
            <a:r>
              <a:rPr lang="ru-RU" b="1" dirty="0">
                <a:latin typeface="Cambria" panose="02040503050406030204" pitchFamily="18" charset="0"/>
                <a:ea typeface="Cambria" panose="02040503050406030204" pitchFamily="18" charset="0"/>
              </a:rPr>
              <a:t>Групповое заполнение строк</a:t>
            </a:r>
            <a:r>
              <a:rPr lang="ru-RU" dirty="0">
                <a:latin typeface="Cambria" panose="02040503050406030204" pitchFamily="18" charset="0"/>
                <a:ea typeface="Cambria" panose="02040503050406030204" pitchFamily="18" charset="0"/>
              </a:rPr>
              <a:t>»</a:t>
            </a:r>
          </a:p>
        </p:txBody>
      </p:sp>
      <p:pic>
        <p:nvPicPr>
          <p:cNvPr id="7" name="Рисунок 6"/>
          <p:cNvPicPr/>
          <p:nvPr/>
        </p:nvPicPr>
        <p:blipFill>
          <a:blip r:embed="rId3"/>
          <a:stretch>
            <a:fillRect/>
          </a:stretch>
        </p:blipFill>
        <p:spPr>
          <a:xfrm>
            <a:off x="4518215" y="1218531"/>
            <a:ext cx="2764788" cy="652598"/>
          </a:xfrm>
          <a:prstGeom prst="rect">
            <a:avLst/>
          </a:prstGeom>
          <a:ln w="22225">
            <a:solidFill>
              <a:schemeClr val="accent1"/>
            </a:solidFill>
          </a:ln>
        </p:spPr>
      </p:pic>
      <p:sp>
        <p:nvSpPr>
          <p:cNvPr id="2" name="Прямоугольник 1"/>
          <p:cNvSpPr/>
          <p:nvPr/>
        </p:nvSpPr>
        <p:spPr>
          <a:xfrm>
            <a:off x="483318" y="1871128"/>
            <a:ext cx="11573685" cy="646331"/>
          </a:xfrm>
          <a:prstGeom prst="rect">
            <a:avLst/>
          </a:prstGeom>
        </p:spPr>
        <p:txBody>
          <a:bodyPr wrap="square">
            <a:spAutoFit/>
          </a:bodyPr>
          <a:lstStyle/>
          <a:p>
            <a:pPr algn="ctr"/>
            <a:r>
              <a:rPr lang="ru-RU" dirty="0">
                <a:latin typeface="Cambria" panose="02040503050406030204" pitchFamily="18" charset="0"/>
                <a:ea typeface="Cambria" panose="02040503050406030204" pitchFamily="18" charset="0"/>
              </a:rPr>
              <a:t>Решение комиссии выбирается из справочника «</a:t>
            </a:r>
            <a:r>
              <a:rPr lang="ru-RU" b="1" dirty="0">
                <a:latin typeface="Cambria" panose="02040503050406030204" pitchFamily="18" charset="0"/>
                <a:ea typeface="Cambria" panose="02040503050406030204" pitchFamily="18" charset="0"/>
              </a:rPr>
              <a:t>Решения комиссии по акту инвентаризации</a:t>
            </a:r>
            <a:r>
              <a:rPr lang="ru-RU" dirty="0">
                <a:latin typeface="Cambria" panose="02040503050406030204" pitchFamily="18" charset="0"/>
                <a:ea typeface="Cambria" panose="02040503050406030204" pitchFamily="18" charset="0"/>
              </a:rPr>
              <a:t>» по кнопке «</a:t>
            </a:r>
            <a:r>
              <a:rPr lang="ru-RU" b="1" dirty="0">
                <a:latin typeface="Cambria" panose="02040503050406030204" pitchFamily="18" charset="0"/>
                <a:ea typeface="Cambria" panose="02040503050406030204" pitchFamily="18" charset="0"/>
              </a:rPr>
              <a:t>Выбрать</a:t>
            </a:r>
            <a:r>
              <a:rPr lang="ru-RU" dirty="0">
                <a:latin typeface="Cambria" panose="02040503050406030204" pitchFamily="18" charset="0"/>
                <a:ea typeface="Cambria" panose="02040503050406030204" pitchFamily="18" charset="0"/>
              </a:rPr>
              <a:t>». Возможно добавление нового решения комиссии по кнопке «</a:t>
            </a:r>
            <a:r>
              <a:rPr lang="ru-RU" b="1" dirty="0">
                <a:latin typeface="Cambria" panose="02040503050406030204" pitchFamily="18" charset="0"/>
                <a:ea typeface="Cambria" panose="02040503050406030204" pitchFamily="18" charset="0"/>
              </a:rPr>
              <a:t>Создать</a:t>
            </a:r>
            <a:r>
              <a:rPr lang="ru-RU" dirty="0">
                <a:latin typeface="Cambria" panose="02040503050406030204" pitchFamily="18" charset="0"/>
                <a:ea typeface="Cambria" panose="02040503050406030204" pitchFamily="18" charset="0"/>
              </a:rPr>
              <a:t>» </a:t>
            </a:r>
          </a:p>
        </p:txBody>
      </p:sp>
      <p:sp>
        <p:nvSpPr>
          <p:cNvPr id="3" name="Прямоугольник 2"/>
          <p:cNvSpPr/>
          <p:nvPr/>
        </p:nvSpPr>
        <p:spPr>
          <a:xfrm>
            <a:off x="140997" y="5562747"/>
            <a:ext cx="11482258" cy="369332"/>
          </a:xfrm>
          <a:prstGeom prst="rect">
            <a:avLst/>
          </a:prstGeom>
        </p:spPr>
        <p:txBody>
          <a:bodyPr wrap="square">
            <a:spAutoFit/>
          </a:bodyPr>
          <a:lstStyle/>
          <a:p>
            <a:pPr algn="ctr"/>
            <a:r>
              <a:rPr lang="ru-RU" dirty="0">
                <a:latin typeface="Cambria" panose="02040503050406030204" pitchFamily="18" charset="0"/>
                <a:ea typeface="Cambria" panose="02040503050406030204" pitchFamily="18" charset="0"/>
              </a:rPr>
              <a:t>В окне «</a:t>
            </a:r>
            <a:r>
              <a:rPr lang="ru-RU" b="1" dirty="0">
                <a:latin typeface="Cambria" panose="02040503050406030204" pitchFamily="18" charset="0"/>
                <a:ea typeface="Cambria" panose="02040503050406030204" pitchFamily="18" charset="0"/>
              </a:rPr>
              <a:t>Групповое заполнение строк</a:t>
            </a:r>
            <a:r>
              <a:rPr lang="ru-RU" dirty="0">
                <a:latin typeface="Cambria" panose="02040503050406030204" pitchFamily="18" charset="0"/>
                <a:ea typeface="Cambria" panose="02040503050406030204" pitchFamily="18" charset="0"/>
              </a:rPr>
              <a:t>» нажать на кнопку «</a:t>
            </a:r>
            <a:r>
              <a:rPr lang="ru-RU" b="1" dirty="0">
                <a:latin typeface="Cambria" panose="02040503050406030204" pitchFamily="18" charset="0"/>
                <a:ea typeface="Cambria" panose="02040503050406030204" pitchFamily="18" charset="0"/>
              </a:rPr>
              <a:t>Заполнить (количество) строк</a:t>
            </a:r>
            <a:r>
              <a:rPr lang="ru-RU" dirty="0">
                <a:latin typeface="Cambria" panose="02040503050406030204" pitchFamily="18" charset="0"/>
                <a:ea typeface="Cambria" panose="02040503050406030204" pitchFamily="18" charset="0"/>
              </a:rPr>
              <a:t>»</a:t>
            </a:r>
          </a:p>
        </p:txBody>
      </p:sp>
      <p:pic>
        <p:nvPicPr>
          <p:cNvPr id="12" name="Рисунок 11"/>
          <p:cNvPicPr/>
          <p:nvPr/>
        </p:nvPicPr>
        <p:blipFill>
          <a:blip r:embed="rId4"/>
          <a:stretch>
            <a:fillRect/>
          </a:stretch>
        </p:blipFill>
        <p:spPr>
          <a:xfrm>
            <a:off x="3800664" y="6041073"/>
            <a:ext cx="4049009" cy="643936"/>
          </a:xfrm>
          <a:prstGeom prst="rect">
            <a:avLst/>
          </a:prstGeom>
          <a:ln w="22225">
            <a:solidFill>
              <a:schemeClr val="accent1"/>
            </a:solidFill>
          </a:ln>
        </p:spPr>
      </p:pic>
      <p:grpSp>
        <p:nvGrpSpPr>
          <p:cNvPr id="13" name="Группа 12"/>
          <p:cNvGrpSpPr/>
          <p:nvPr/>
        </p:nvGrpSpPr>
        <p:grpSpPr>
          <a:xfrm>
            <a:off x="94919" y="62653"/>
            <a:ext cx="2281366" cy="749490"/>
            <a:chOff x="69947" y="50611"/>
            <a:chExt cx="2557465" cy="838389"/>
          </a:xfrm>
        </p:grpSpPr>
        <p:pic>
          <p:nvPicPr>
            <p:cNvPr id="14" name="Рисунок 13" descr="Межрегиональное бухгалтерское УФК"/>
            <p:cNvPicPr/>
            <p:nvPr/>
          </p:nvPicPr>
          <p:blipFill rotWithShape="1">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b="20714"/>
            <a:stretch/>
          </p:blipFill>
          <p:spPr bwMode="auto">
            <a:xfrm>
              <a:off x="69947" y="50611"/>
              <a:ext cx="857370" cy="838389"/>
            </a:xfrm>
            <a:prstGeom prst="rect">
              <a:avLst/>
            </a:prstGeom>
            <a:noFill/>
            <a:ln>
              <a:noFill/>
            </a:ln>
          </p:spPr>
        </p:pic>
        <p:pic>
          <p:nvPicPr>
            <p:cNvPr id="15" name="Рисунок 14" descr="Межрегиональное бухгалтерское УФК"/>
            <p:cNvPicPr/>
            <p:nvPr/>
          </p:nvPicPr>
          <p:blipFill rotWithShape="1">
            <a:blip r:embed="rId6">
              <a:duotone>
                <a:schemeClr val="accent1">
                  <a:shade val="45000"/>
                  <a:satMod val="135000"/>
                </a:schemeClr>
                <a:prstClr val="white"/>
              </a:duotone>
              <a:extLst>
                <a:ext uri="{28A0092B-C50C-407E-A947-70E740481C1C}">
                  <a14:useLocalDpi xmlns:a14="http://schemas.microsoft.com/office/drawing/2010/main" val="0"/>
                </a:ext>
              </a:extLst>
            </a:blip>
            <a:srcRect t="78385"/>
            <a:stretch/>
          </p:blipFill>
          <p:spPr bwMode="auto">
            <a:xfrm>
              <a:off x="912673" y="257261"/>
              <a:ext cx="1714739" cy="457124"/>
            </a:xfrm>
            <a:prstGeom prst="rect">
              <a:avLst/>
            </a:prstGeom>
            <a:noFill/>
            <a:ln>
              <a:noFill/>
            </a:ln>
          </p:spPr>
        </p:pic>
      </p:grpSp>
      <p:cxnSp>
        <p:nvCxnSpPr>
          <p:cNvPr id="16" name="Прямая со стрелкой 15"/>
          <p:cNvCxnSpPr/>
          <p:nvPr/>
        </p:nvCxnSpPr>
        <p:spPr>
          <a:xfrm>
            <a:off x="-3020" y="911910"/>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18" name="Группа 17"/>
          <p:cNvGrpSpPr/>
          <p:nvPr/>
        </p:nvGrpSpPr>
        <p:grpSpPr>
          <a:xfrm>
            <a:off x="2708017" y="214478"/>
            <a:ext cx="9909" cy="547802"/>
            <a:chOff x="2701193" y="252079"/>
            <a:chExt cx="9909" cy="547802"/>
          </a:xfrm>
        </p:grpSpPr>
        <p:cxnSp>
          <p:nvCxnSpPr>
            <p:cNvPr id="19" name="Прямая соединительная линия 18"/>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0" name="Прямая соединительная линия 19"/>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Прямая соединительная линия 20"/>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pic>
        <p:nvPicPr>
          <p:cNvPr id="24" name="Рисунок 2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289961" y="113815"/>
            <a:ext cx="872650" cy="875474"/>
          </a:xfrm>
          <a:prstGeom prst="rect">
            <a:avLst/>
          </a:prstGeom>
        </p:spPr>
      </p:pic>
      <p:pic>
        <p:nvPicPr>
          <p:cNvPr id="4" name="Рисунок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877915" y="2517459"/>
            <a:ext cx="6008422" cy="3076168"/>
          </a:xfrm>
          <a:prstGeom prst="rect">
            <a:avLst/>
          </a:prstGeom>
          <a:ln w="22225">
            <a:solidFill>
              <a:schemeClr val="accent1"/>
            </a:solidFill>
          </a:ln>
        </p:spPr>
      </p:pic>
    </p:spTree>
    <p:extLst>
      <p:ext uri="{BB962C8B-B14F-4D97-AF65-F5344CB8AC3E}">
        <p14:creationId xmlns:p14="http://schemas.microsoft.com/office/powerpoint/2010/main" val="309132372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Заголовок 1"/>
          <p:cNvSpPr txBox="1">
            <a:spLocks/>
          </p:cNvSpPr>
          <p:nvPr/>
        </p:nvSpPr>
        <p:spPr>
          <a:xfrm>
            <a:off x="2980472" y="39417"/>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anose="02040503050406030204" pitchFamily="18" charset="0"/>
                <a:ea typeface="Cambria" panose="02040503050406030204" pitchFamily="18" charset="0"/>
                <a:cs typeface="Times New Roman" panose="02020603050405020304" pitchFamily="18" charset="0"/>
              </a:rPr>
              <a:t>Акт о результатах инвентаризации (ф.0510463)</a:t>
            </a:r>
            <a:endParaRPr lang="ru-RU" sz="2000" dirty="0">
              <a:solidFill>
                <a:schemeClr val="accent5">
                  <a:lumMod val="75000"/>
                </a:schemeClr>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11" name="Прямоугольник 10"/>
          <p:cNvSpPr/>
          <p:nvPr/>
        </p:nvSpPr>
        <p:spPr>
          <a:xfrm>
            <a:off x="306970" y="1063687"/>
            <a:ext cx="11717383" cy="369332"/>
          </a:xfrm>
          <a:prstGeom prst="rect">
            <a:avLst/>
          </a:prstGeom>
        </p:spPr>
        <p:txBody>
          <a:bodyPr wrap="square">
            <a:spAutoFit/>
          </a:bodyPr>
          <a:lstStyle/>
          <a:p>
            <a:pPr algn="ctr"/>
            <a:r>
              <a:rPr lang="ru-RU" dirty="0" smtClean="0">
                <a:latin typeface="Cambria" panose="02040503050406030204" pitchFamily="18" charset="0"/>
                <a:ea typeface="Cambria" panose="02040503050406030204" pitchFamily="18" charset="0"/>
              </a:rPr>
              <a:t>Результат группового заполнения Решения комиссии по Акту</a:t>
            </a:r>
            <a:endParaRPr lang="ru-RU" dirty="0">
              <a:latin typeface="Cambria" panose="02040503050406030204" pitchFamily="18" charset="0"/>
              <a:ea typeface="Cambria" panose="02040503050406030204" pitchFamily="18" charset="0"/>
            </a:endParaRPr>
          </a:p>
        </p:txBody>
      </p:sp>
      <p:pic>
        <p:nvPicPr>
          <p:cNvPr id="13" name="Рисунок 12"/>
          <p:cNvPicPr/>
          <p:nvPr/>
        </p:nvPicPr>
        <p:blipFill>
          <a:blip r:embed="rId3"/>
          <a:stretch>
            <a:fillRect/>
          </a:stretch>
        </p:blipFill>
        <p:spPr>
          <a:xfrm>
            <a:off x="2329956" y="1528903"/>
            <a:ext cx="7476345" cy="3321277"/>
          </a:xfrm>
          <a:prstGeom prst="rect">
            <a:avLst/>
          </a:prstGeom>
          <a:ln w="22225">
            <a:solidFill>
              <a:schemeClr val="accent1"/>
            </a:solidFill>
          </a:ln>
        </p:spPr>
      </p:pic>
      <p:grpSp>
        <p:nvGrpSpPr>
          <p:cNvPr id="7" name="Группа 6"/>
          <p:cNvGrpSpPr/>
          <p:nvPr/>
        </p:nvGrpSpPr>
        <p:grpSpPr>
          <a:xfrm>
            <a:off x="94919" y="81970"/>
            <a:ext cx="2281366" cy="749490"/>
            <a:chOff x="69947" y="50611"/>
            <a:chExt cx="2557465" cy="838389"/>
          </a:xfrm>
        </p:grpSpPr>
        <p:pic>
          <p:nvPicPr>
            <p:cNvPr id="8" name="Рисунок 7" descr="Межрегиональное бухгалтерское УФК"/>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b="20714"/>
            <a:stretch/>
          </p:blipFill>
          <p:spPr bwMode="auto">
            <a:xfrm>
              <a:off x="69947" y="50611"/>
              <a:ext cx="857370" cy="838389"/>
            </a:xfrm>
            <a:prstGeom prst="rect">
              <a:avLst/>
            </a:prstGeom>
            <a:noFill/>
            <a:ln>
              <a:noFill/>
            </a:ln>
          </p:spPr>
        </p:pic>
        <p:pic>
          <p:nvPicPr>
            <p:cNvPr id="9" name="Рисунок 8" descr="Межрегиональное бухгалтерское УФК"/>
            <p:cNvPicPr/>
            <p:nvPr/>
          </p:nvPicPr>
          <p:blipFill rotWithShape="1">
            <a:blip r:embed="rId5">
              <a:duotone>
                <a:schemeClr val="accent1">
                  <a:shade val="45000"/>
                  <a:satMod val="135000"/>
                </a:schemeClr>
                <a:prstClr val="white"/>
              </a:duotone>
              <a:extLst>
                <a:ext uri="{28A0092B-C50C-407E-A947-70E740481C1C}">
                  <a14:useLocalDpi xmlns:a14="http://schemas.microsoft.com/office/drawing/2010/main" val="0"/>
                </a:ext>
              </a:extLst>
            </a:blip>
            <a:srcRect t="78385"/>
            <a:stretch/>
          </p:blipFill>
          <p:spPr bwMode="auto">
            <a:xfrm>
              <a:off x="912673" y="257261"/>
              <a:ext cx="1714739" cy="457124"/>
            </a:xfrm>
            <a:prstGeom prst="rect">
              <a:avLst/>
            </a:prstGeom>
            <a:noFill/>
            <a:ln>
              <a:noFill/>
            </a:ln>
          </p:spPr>
        </p:pic>
      </p:grpSp>
      <p:cxnSp>
        <p:nvCxnSpPr>
          <p:cNvPr id="10" name="Прямая со стрелкой 9"/>
          <p:cNvCxnSpPr/>
          <p:nvPr/>
        </p:nvCxnSpPr>
        <p:spPr>
          <a:xfrm>
            <a:off x="-3020" y="911910"/>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12" name="Группа 11"/>
          <p:cNvGrpSpPr/>
          <p:nvPr/>
        </p:nvGrpSpPr>
        <p:grpSpPr>
          <a:xfrm>
            <a:off x="2708017" y="214478"/>
            <a:ext cx="9909" cy="547802"/>
            <a:chOff x="2701193" y="252079"/>
            <a:chExt cx="9909" cy="547802"/>
          </a:xfrm>
        </p:grpSpPr>
        <p:cxnSp>
          <p:nvCxnSpPr>
            <p:cNvPr id="14" name="Прямая соединительная линия 13"/>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5" name="Прямая соединительная линия 14"/>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6" name="Прямая соединительная линия 15"/>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pic>
        <p:nvPicPr>
          <p:cNvPr id="24" name="Рисунок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289961" y="113815"/>
            <a:ext cx="872650" cy="875474"/>
          </a:xfrm>
          <a:prstGeom prst="rect">
            <a:avLst/>
          </a:prstGeom>
        </p:spPr>
      </p:pic>
    </p:spTree>
    <p:extLst>
      <p:ext uri="{BB962C8B-B14F-4D97-AF65-F5344CB8AC3E}">
        <p14:creationId xmlns:p14="http://schemas.microsoft.com/office/powerpoint/2010/main" val="353525847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Заголовок 1"/>
          <p:cNvSpPr txBox="1">
            <a:spLocks/>
          </p:cNvSpPr>
          <p:nvPr/>
        </p:nvSpPr>
        <p:spPr>
          <a:xfrm>
            <a:off x="2980472" y="39417"/>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rgbClr val="002060"/>
                </a:solidFill>
                <a:latin typeface="Cambria" panose="02040503050406030204" pitchFamily="18" charset="0"/>
                <a:ea typeface="Cambria" panose="02040503050406030204" pitchFamily="18" charset="0"/>
                <a:cs typeface="Times New Roman" panose="02020603050405020304" pitchFamily="18" charset="0"/>
              </a:rPr>
              <a:t>Акт о результатах инвентаризации (ф.0510463)</a:t>
            </a:r>
            <a:endParaRPr lang="ru-RU" sz="2000" dirty="0">
              <a:solidFill>
                <a:schemeClr val="accent5">
                  <a:lumMod val="75000"/>
                </a:schemeClr>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11" name="Прямоугольник 10"/>
          <p:cNvSpPr/>
          <p:nvPr/>
        </p:nvSpPr>
        <p:spPr>
          <a:xfrm>
            <a:off x="306970" y="1063687"/>
            <a:ext cx="11717383" cy="369332"/>
          </a:xfrm>
          <a:prstGeom prst="rect">
            <a:avLst/>
          </a:prstGeom>
        </p:spPr>
        <p:txBody>
          <a:bodyPr wrap="square">
            <a:spAutoFit/>
          </a:bodyPr>
          <a:lstStyle/>
          <a:p>
            <a:pPr algn="ctr"/>
            <a:r>
              <a:rPr lang="ru-RU" dirty="0" smtClean="0">
                <a:latin typeface="Cambria" panose="02040503050406030204" pitchFamily="18" charset="0"/>
                <a:ea typeface="Cambria" panose="02040503050406030204" pitchFamily="18" charset="0"/>
              </a:rPr>
              <a:t>Сохранение, Печать, прикрепление скана-копии акта</a:t>
            </a:r>
            <a:endParaRPr lang="ru-RU" dirty="0">
              <a:latin typeface="Cambria" panose="02040503050406030204" pitchFamily="18" charset="0"/>
              <a:ea typeface="Cambria" panose="02040503050406030204" pitchFamily="18" charset="0"/>
            </a:endParaRPr>
          </a:p>
        </p:txBody>
      </p:sp>
      <p:pic>
        <p:nvPicPr>
          <p:cNvPr id="7" name="Рисунок 6"/>
          <p:cNvPicPr/>
          <p:nvPr/>
        </p:nvPicPr>
        <p:blipFill>
          <a:blip r:embed="rId3"/>
          <a:stretch>
            <a:fillRect/>
          </a:stretch>
        </p:blipFill>
        <p:spPr>
          <a:xfrm>
            <a:off x="3514463" y="4217960"/>
            <a:ext cx="3957320" cy="1329690"/>
          </a:xfrm>
          <a:prstGeom prst="rect">
            <a:avLst/>
          </a:prstGeom>
          <a:ln w="22225">
            <a:solidFill>
              <a:schemeClr val="accent1"/>
            </a:solidFill>
          </a:ln>
        </p:spPr>
      </p:pic>
      <p:pic>
        <p:nvPicPr>
          <p:cNvPr id="3" name="Рисунок 2"/>
          <p:cNvPicPr>
            <a:picLocks noChangeAspect="1"/>
          </p:cNvPicPr>
          <p:nvPr/>
        </p:nvPicPr>
        <p:blipFill>
          <a:blip r:embed="rId4"/>
          <a:stretch>
            <a:fillRect/>
          </a:stretch>
        </p:blipFill>
        <p:spPr>
          <a:xfrm>
            <a:off x="777899" y="1626292"/>
            <a:ext cx="10512062" cy="2334612"/>
          </a:xfrm>
          <a:prstGeom prst="rect">
            <a:avLst/>
          </a:prstGeom>
          <a:ln w="22225">
            <a:solidFill>
              <a:schemeClr val="accent1"/>
            </a:solidFill>
          </a:ln>
        </p:spPr>
      </p:pic>
      <p:sp>
        <p:nvSpPr>
          <p:cNvPr id="10" name="Прямоугольник 9"/>
          <p:cNvSpPr/>
          <p:nvPr/>
        </p:nvSpPr>
        <p:spPr>
          <a:xfrm>
            <a:off x="2227409" y="2321760"/>
            <a:ext cx="784860" cy="281967"/>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Прямоугольник 11"/>
          <p:cNvSpPr/>
          <p:nvPr/>
        </p:nvSpPr>
        <p:spPr>
          <a:xfrm>
            <a:off x="5493123" y="2321759"/>
            <a:ext cx="451758" cy="281967"/>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Прямоугольник 14"/>
          <p:cNvSpPr/>
          <p:nvPr/>
        </p:nvSpPr>
        <p:spPr>
          <a:xfrm>
            <a:off x="1576443" y="1977771"/>
            <a:ext cx="1435826" cy="281967"/>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13" name="Группа 12"/>
          <p:cNvGrpSpPr/>
          <p:nvPr/>
        </p:nvGrpSpPr>
        <p:grpSpPr>
          <a:xfrm>
            <a:off x="94919" y="75531"/>
            <a:ext cx="2281366" cy="749490"/>
            <a:chOff x="69947" y="50611"/>
            <a:chExt cx="2557465" cy="838389"/>
          </a:xfrm>
        </p:grpSpPr>
        <p:pic>
          <p:nvPicPr>
            <p:cNvPr id="14" name="Рисунок 13" descr="Межрегиональное бухгалтерское УФК"/>
            <p:cNvPicPr/>
            <p:nvPr/>
          </p:nvPicPr>
          <p:blipFill rotWithShape="1">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b="20714"/>
            <a:stretch/>
          </p:blipFill>
          <p:spPr bwMode="auto">
            <a:xfrm>
              <a:off x="69947" y="50611"/>
              <a:ext cx="857370" cy="838389"/>
            </a:xfrm>
            <a:prstGeom prst="rect">
              <a:avLst/>
            </a:prstGeom>
            <a:noFill/>
            <a:ln>
              <a:noFill/>
            </a:ln>
          </p:spPr>
        </p:pic>
        <p:pic>
          <p:nvPicPr>
            <p:cNvPr id="16" name="Рисунок 15" descr="Межрегиональное бухгалтерское УФК"/>
            <p:cNvPicPr/>
            <p:nvPr/>
          </p:nvPicPr>
          <p:blipFill rotWithShape="1">
            <a:blip r:embed="rId6">
              <a:duotone>
                <a:schemeClr val="accent1">
                  <a:shade val="45000"/>
                  <a:satMod val="135000"/>
                </a:schemeClr>
                <a:prstClr val="white"/>
              </a:duotone>
              <a:extLst>
                <a:ext uri="{28A0092B-C50C-407E-A947-70E740481C1C}">
                  <a14:useLocalDpi xmlns:a14="http://schemas.microsoft.com/office/drawing/2010/main" val="0"/>
                </a:ext>
              </a:extLst>
            </a:blip>
            <a:srcRect t="78385"/>
            <a:stretch/>
          </p:blipFill>
          <p:spPr bwMode="auto">
            <a:xfrm>
              <a:off x="912673" y="257261"/>
              <a:ext cx="1714739" cy="457124"/>
            </a:xfrm>
            <a:prstGeom prst="rect">
              <a:avLst/>
            </a:prstGeom>
            <a:noFill/>
            <a:ln>
              <a:noFill/>
            </a:ln>
          </p:spPr>
        </p:pic>
      </p:grpSp>
      <p:cxnSp>
        <p:nvCxnSpPr>
          <p:cNvPr id="18" name="Прямая со стрелкой 17"/>
          <p:cNvCxnSpPr/>
          <p:nvPr/>
        </p:nvCxnSpPr>
        <p:spPr>
          <a:xfrm>
            <a:off x="-3020" y="911910"/>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19" name="Группа 18"/>
          <p:cNvGrpSpPr/>
          <p:nvPr/>
        </p:nvGrpSpPr>
        <p:grpSpPr>
          <a:xfrm>
            <a:off x="2708017" y="214478"/>
            <a:ext cx="9909" cy="547802"/>
            <a:chOff x="2701193" y="252079"/>
            <a:chExt cx="9909" cy="547802"/>
          </a:xfrm>
        </p:grpSpPr>
        <p:cxnSp>
          <p:nvCxnSpPr>
            <p:cNvPr id="20" name="Прямая соединительная линия 19"/>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Прямая соединительная линия 20"/>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2" name="Прямая соединительная линия 21"/>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pic>
        <p:nvPicPr>
          <p:cNvPr id="24" name="Рисунок 2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289961" y="113815"/>
            <a:ext cx="872650" cy="875474"/>
          </a:xfrm>
          <a:prstGeom prst="rect">
            <a:avLst/>
          </a:prstGeom>
        </p:spPr>
      </p:pic>
    </p:spTree>
    <p:extLst>
      <p:ext uri="{BB962C8B-B14F-4D97-AF65-F5344CB8AC3E}">
        <p14:creationId xmlns:p14="http://schemas.microsoft.com/office/powerpoint/2010/main" val="83813412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1"/>
          <p:cNvSpPr txBox="1">
            <a:spLocks/>
          </p:cNvSpPr>
          <p:nvPr/>
        </p:nvSpPr>
        <p:spPr>
          <a:xfrm>
            <a:off x="3152019" y="91385"/>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chemeClr val="accent5">
                    <a:lumMod val="75000"/>
                  </a:schemeClr>
                </a:solidFill>
                <a:latin typeface="Cambria" panose="02040503050406030204" pitchFamily="18" charset="0"/>
                <a:ea typeface="Cambria" panose="02040503050406030204" pitchFamily="18" charset="0"/>
                <a:cs typeface="Times New Roman" panose="02020603050405020304" pitchFamily="18" charset="0"/>
              </a:rPr>
              <a:t>В случае возникновения вопросов и проблем</a:t>
            </a:r>
            <a:endParaRPr lang="ru-RU" sz="2000" dirty="0">
              <a:solidFill>
                <a:schemeClr val="accent5">
                  <a:lumMod val="75000"/>
                </a:schemeClr>
              </a:solidFill>
              <a:latin typeface="Cambria" panose="02040503050406030204" pitchFamily="18" charset="0"/>
              <a:ea typeface="Cambria" panose="02040503050406030204" pitchFamily="18" charset="0"/>
              <a:cs typeface="Times New Roman" panose="02020603050405020304" pitchFamily="18" charset="0"/>
            </a:endParaRPr>
          </a:p>
        </p:txBody>
      </p:sp>
      <p:cxnSp>
        <p:nvCxnSpPr>
          <p:cNvPr id="5" name="Прямая со стрелкой 4"/>
          <p:cNvCxnSpPr/>
          <p:nvPr/>
        </p:nvCxnSpPr>
        <p:spPr>
          <a:xfrm>
            <a:off x="14422" y="918996"/>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6" name="Группа 5"/>
          <p:cNvGrpSpPr/>
          <p:nvPr/>
        </p:nvGrpSpPr>
        <p:grpSpPr>
          <a:xfrm>
            <a:off x="2708017" y="214478"/>
            <a:ext cx="9909" cy="547802"/>
            <a:chOff x="2701193" y="252079"/>
            <a:chExt cx="9909" cy="547802"/>
          </a:xfrm>
        </p:grpSpPr>
        <p:cxnSp>
          <p:nvCxnSpPr>
            <p:cNvPr id="7" name="Прямая соединительная линия 6"/>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15" name="Прямоугольник 14"/>
          <p:cNvSpPr/>
          <p:nvPr/>
        </p:nvSpPr>
        <p:spPr>
          <a:xfrm>
            <a:off x="1894582" y="1546538"/>
            <a:ext cx="9899544" cy="900516"/>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ru-RU" sz="2000"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p:txBody>
      </p:sp>
      <p:pic>
        <p:nvPicPr>
          <p:cNvPr id="16" name="Рисунок 15"/>
          <p:cNvPicPr>
            <a:picLocks noChangeAspect="1"/>
          </p:cNvPicPr>
          <p:nvPr/>
        </p:nvPicPr>
        <p:blipFill>
          <a:blip r:embed="rId2"/>
          <a:stretch>
            <a:fillRect/>
          </a:stretch>
        </p:blipFill>
        <p:spPr>
          <a:xfrm>
            <a:off x="555638" y="2210813"/>
            <a:ext cx="525826" cy="472481"/>
          </a:xfrm>
          <a:prstGeom prst="rect">
            <a:avLst/>
          </a:prstGeom>
        </p:spPr>
      </p:pic>
      <p:sp>
        <p:nvSpPr>
          <p:cNvPr id="18" name="Прямоугольник 17"/>
          <p:cNvSpPr/>
          <p:nvPr/>
        </p:nvSpPr>
        <p:spPr>
          <a:xfrm>
            <a:off x="1352503" y="2013284"/>
            <a:ext cx="10026975" cy="786064"/>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000" dirty="0" smtClean="0">
                <a:solidFill>
                  <a:schemeClr val="tx1"/>
                </a:solidFill>
                <a:latin typeface="Cambria" panose="02040503050406030204" pitchFamily="18" charset="0"/>
                <a:ea typeface="Cambria" panose="02040503050406030204" pitchFamily="18" charset="0"/>
                <a:cs typeface="Times New Roman" panose="02020603050405020304" pitchFamily="18" charset="0"/>
              </a:rPr>
              <a:t>Обращение в техническую поддержку принимаются </a:t>
            </a:r>
            <a:r>
              <a:rPr lang="ru-RU" sz="2000" b="1" dirty="0" smtClean="0">
                <a:solidFill>
                  <a:srgbClr val="FF0000"/>
                </a:solidFill>
                <a:latin typeface="Cambria" panose="02040503050406030204" pitchFamily="18" charset="0"/>
                <a:ea typeface="Cambria" panose="02040503050406030204" pitchFamily="18" charset="0"/>
                <a:cs typeface="Times New Roman" panose="02020603050405020304" pitchFamily="18" charset="0"/>
              </a:rPr>
              <a:t>только</a:t>
            </a:r>
            <a:r>
              <a:rPr lang="ru-RU" sz="2000" dirty="0" smtClean="0">
                <a:solidFill>
                  <a:schemeClr val="tx1"/>
                </a:solidFill>
                <a:latin typeface="Cambria" panose="02040503050406030204" pitchFamily="18" charset="0"/>
                <a:ea typeface="Cambria" panose="02040503050406030204" pitchFamily="18" charset="0"/>
                <a:cs typeface="Times New Roman" panose="02020603050405020304" pitchFamily="18" charset="0"/>
              </a:rPr>
              <a:t> по электронной почте на адрес </a:t>
            </a:r>
            <a:r>
              <a:rPr lang="ru-RU" sz="2000" b="1" dirty="0" smtClean="0">
                <a:solidFill>
                  <a:srgbClr val="FF0000"/>
                </a:solidFill>
                <a:latin typeface="Cambria" panose="02040503050406030204" pitchFamily="18" charset="0"/>
                <a:ea typeface="Cambria" panose="02040503050406030204" pitchFamily="18" charset="0"/>
                <a:cs typeface="Times New Roman" panose="02020603050405020304" pitchFamily="18" charset="0"/>
                <a:hlinkClick r:id="rId3"/>
              </a:rPr>
              <a:t>buh_support@roskazna.ru</a:t>
            </a:r>
            <a:endParaRPr lang="ru-RU" sz="2000" b="1" dirty="0" smtClean="0">
              <a:solidFill>
                <a:srgbClr val="FF0000"/>
              </a:solidFill>
              <a:latin typeface="Cambria" panose="02040503050406030204" pitchFamily="18" charset="0"/>
              <a:ea typeface="Cambria" panose="02040503050406030204" pitchFamily="18" charset="0"/>
              <a:cs typeface="Times New Roman" panose="02020603050405020304" pitchFamily="18" charset="0"/>
            </a:endParaRPr>
          </a:p>
          <a:p>
            <a:pPr algn="just"/>
            <a:endParaRPr lang="ru-RU" sz="2000" b="1" dirty="0">
              <a:solidFill>
                <a:srgbClr val="FF0000"/>
              </a:solidFill>
              <a:latin typeface="Cambria" panose="02040503050406030204" pitchFamily="18" charset="0"/>
              <a:ea typeface="Cambria" panose="02040503050406030204" pitchFamily="18" charset="0"/>
              <a:cs typeface="Times New Roman" panose="02020603050405020304" pitchFamily="18" charset="0"/>
            </a:endParaRPr>
          </a:p>
          <a:p>
            <a:pPr algn="just"/>
            <a:r>
              <a:rPr lang="ru-RU" sz="2000" dirty="0" smtClean="0">
                <a:solidFill>
                  <a:schemeClr val="tx1"/>
                </a:solidFill>
                <a:latin typeface="Cambria" panose="02040503050406030204" pitchFamily="18" charset="0"/>
                <a:ea typeface="Cambria" panose="02040503050406030204" pitchFamily="18" charset="0"/>
                <a:cs typeface="Times New Roman" panose="02020603050405020304" pitchFamily="18" charset="0"/>
              </a:rPr>
              <a:t>Памятка </a:t>
            </a:r>
            <a:r>
              <a:rPr lang="ru-RU" sz="2000" dirty="0">
                <a:solidFill>
                  <a:schemeClr val="tx1"/>
                </a:solidFill>
                <a:latin typeface="Cambria" panose="02040503050406030204" pitchFamily="18" charset="0"/>
                <a:ea typeface="Cambria" panose="02040503050406030204" pitchFamily="18" charset="0"/>
                <a:cs typeface="Times New Roman" panose="02020603050405020304" pitchFamily="18" charset="0"/>
              </a:rPr>
              <a:t>пользователя при обращении в Единый контактный центр по вопросам оказания технической поддержки подсистем ведения бюджетного (бухгалтерского) учёта </a:t>
            </a:r>
            <a:r>
              <a:rPr lang="ru-RU" sz="2000" dirty="0" smtClean="0">
                <a:solidFill>
                  <a:schemeClr val="tx1"/>
                </a:solidFill>
                <a:latin typeface="Cambria" panose="02040503050406030204" pitchFamily="18" charset="0"/>
                <a:ea typeface="Cambria" panose="02040503050406030204" pitchFamily="18" charset="0"/>
                <a:cs typeface="Times New Roman" panose="02020603050405020304" pitchFamily="18" charset="0"/>
              </a:rPr>
              <a:t>ГИИС "Электронный </a:t>
            </a:r>
            <a:r>
              <a:rPr lang="ru-RU" sz="2000" dirty="0">
                <a:solidFill>
                  <a:schemeClr val="tx1"/>
                </a:solidFill>
                <a:latin typeface="Cambria" panose="02040503050406030204" pitchFamily="18" charset="0"/>
                <a:ea typeface="Cambria" panose="02040503050406030204" pitchFamily="18" charset="0"/>
                <a:cs typeface="Times New Roman" panose="02020603050405020304" pitchFamily="18" charset="0"/>
              </a:rPr>
              <a:t>бюджет", размещенной на официальном сайте Федерального казначейства в сети Интернет https://roskazna.gov.ru</a:t>
            </a:r>
          </a:p>
        </p:txBody>
      </p:sp>
      <p:pic>
        <p:nvPicPr>
          <p:cNvPr id="21" name="Рисунок 20"/>
          <p:cNvPicPr>
            <a:picLocks noChangeAspect="1"/>
          </p:cNvPicPr>
          <p:nvPr/>
        </p:nvPicPr>
        <p:blipFill>
          <a:blip r:embed="rId2"/>
          <a:stretch>
            <a:fillRect/>
          </a:stretch>
        </p:blipFill>
        <p:spPr>
          <a:xfrm>
            <a:off x="560968" y="4536759"/>
            <a:ext cx="525826" cy="472481"/>
          </a:xfrm>
          <a:prstGeom prst="rect">
            <a:avLst/>
          </a:prstGeom>
        </p:spPr>
      </p:pic>
      <p:sp>
        <p:nvSpPr>
          <p:cNvPr id="22" name="Прямоугольник 21"/>
          <p:cNvSpPr/>
          <p:nvPr/>
        </p:nvSpPr>
        <p:spPr>
          <a:xfrm>
            <a:off x="1357833" y="4339230"/>
            <a:ext cx="10026975" cy="786064"/>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000" dirty="0" smtClean="0">
                <a:solidFill>
                  <a:schemeClr val="tx1"/>
                </a:solidFill>
                <a:latin typeface="Cambria" panose="02040503050406030204" pitchFamily="18" charset="0"/>
                <a:ea typeface="Cambria" panose="02040503050406030204" pitchFamily="18" charset="0"/>
                <a:cs typeface="Times New Roman" panose="02020603050405020304" pitchFamily="18" charset="0"/>
              </a:rPr>
              <a:t>Организационные и методические вопросы направляются посредством чата субъекта централизованного учета </a:t>
            </a:r>
            <a:endParaRPr lang="ru-RU" sz="2000"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p:txBody>
      </p:sp>
      <p:grpSp>
        <p:nvGrpSpPr>
          <p:cNvPr id="17" name="Группа 16"/>
          <p:cNvGrpSpPr/>
          <p:nvPr/>
        </p:nvGrpSpPr>
        <p:grpSpPr>
          <a:xfrm>
            <a:off x="94919" y="75531"/>
            <a:ext cx="2281366" cy="749490"/>
            <a:chOff x="69947" y="50611"/>
            <a:chExt cx="2557465" cy="838389"/>
          </a:xfrm>
        </p:grpSpPr>
        <p:pic>
          <p:nvPicPr>
            <p:cNvPr id="19" name="Рисунок 18" descr="Межрегиональное бухгалтерское УФК"/>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b="20714"/>
            <a:stretch/>
          </p:blipFill>
          <p:spPr bwMode="auto">
            <a:xfrm>
              <a:off x="69947" y="50611"/>
              <a:ext cx="857370" cy="838389"/>
            </a:xfrm>
            <a:prstGeom prst="rect">
              <a:avLst/>
            </a:prstGeom>
            <a:noFill/>
            <a:ln>
              <a:noFill/>
            </a:ln>
          </p:spPr>
        </p:pic>
        <p:pic>
          <p:nvPicPr>
            <p:cNvPr id="20" name="Рисунок 19" descr="Межрегиональное бухгалтерское УФК"/>
            <p:cNvPicPr/>
            <p:nvPr/>
          </p:nvPicPr>
          <p:blipFill rotWithShape="1">
            <a:blip r:embed="rId5">
              <a:duotone>
                <a:schemeClr val="accent1">
                  <a:shade val="45000"/>
                  <a:satMod val="135000"/>
                </a:schemeClr>
                <a:prstClr val="white"/>
              </a:duotone>
              <a:extLst>
                <a:ext uri="{28A0092B-C50C-407E-A947-70E740481C1C}">
                  <a14:useLocalDpi xmlns:a14="http://schemas.microsoft.com/office/drawing/2010/main" val="0"/>
                </a:ext>
              </a:extLst>
            </a:blip>
            <a:srcRect t="78385"/>
            <a:stretch/>
          </p:blipFill>
          <p:spPr bwMode="auto">
            <a:xfrm>
              <a:off x="912673" y="257261"/>
              <a:ext cx="1714739" cy="457124"/>
            </a:xfrm>
            <a:prstGeom prst="rect">
              <a:avLst/>
            </a:prstGeom>
            <a:noFill/>
            <a:ln>
              <a:noFill/>
            </a:ln>
          </p:spPr>
        </p:pic>
      </p:grpSp>
    </p:spTree>
    <p:extLst>
      <p:ext uri="{BB962C8B-B14F-4D97-AF65-F5344CB8AC3E}">
        <p14:creationId xmlns:p14="http://schemas.microsoft.com/office/powerpoint/2010/main" val="296440902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1"/>
          <p:cNvSpPr txBox="1">
            <a:spLocks/>
          </p:cNvSpPr>
          <p:nvPr/>
        </p:nvSpPr>
        <p:spPr>
          <a:xfrm>
            <a:off x="3152019" y="91385"/>
            <a:ext cx="8745814" cy="830997"/>
          </a:xfrm>
          <a:prstGeom prst="rect">
            <a:avLst/>
          </a:prstGeom>
          <a:no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2267" b="1" i="0" kern="1200">
                <a:solidFill>
                  <a:schemeClr val="tx2"/>
                </a:solidFill>
                <a:latin typeface="Arial"/>
                <a:ea typeface="+mn-ea"/>
                <a:cs typeface="Aria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hangingPunct="0"/>
            <a:r>
              <a:rPr lang="ru-RU" sz="2000" dirty="0" smtClean="0">
                <a:solidFill>
                  <a:schemeClr val="accent5">
                    <a:lumMod val="75000"/>
                  </a:schemeClr>
                </a:solidFill>
                <a:latin typeface="Cambria" panose="02040503050406030204" pitchFamily="18" charset="0"/>
                <a:ea typeface="Cambria" panose="02040503050406030204" pitchFamily="18" charset="0"/>
                <a:cs typeface="Times New Roman" panose="02020603050405020304" pitchFamily="18" charset="0"/>
              </a:rPr>
              <a:t>Техническая поддержка </a:t>
            </a:r>
            <a:r>
              <a:rPr lang="ru-RU" sz="2000" dirty="0" smtClean="0">
                <a:solidFill>
                  <a:srgbClr val="FF0000"/>
                </a:solidFill>
                <a:latin typeface="Cambria" panose="02040503050406030204" pitchFamily="18" charset="0"/>
                <a:ea typeface="Cambria" panose="02040503050406030204" pitchFamily="18" charset="0"/>
                <a:cs typeface="Times New Roman" panose="02020603050405020304" pitchFamily="18" charset="0"/>
                <a:hlinkClick r:id="rId2"/>
              </a:rPr>
              <a:t>buh_support@roskazna.ru</a:t>
            </a:r>
            <a:endParaRPr lang="ru-RU" sz="2000" dirty="0">
              <a:solidFill>
                <a:srgbClr val="FF0000"/>
              </a:solidFill>
              <a:latin typeface="Cambria" panose="02040503050406030204" pitchFamily="18" charset="0"/>
              <a:ea typeface="Cambria" panose="02040503050406030204" pitchFamily="18" charset="0"/>
              <a:cs typeface="Times New Roman" panose="02020603050405020304" pitchFamily="18" charset="0"/>
            </a:endParaRPr>
          </a:p>
        </p:txBody>
      </p:sp>
      <p:cxnSp>
        <p:nvCxnSpPr>
          <p:cNvPr id="5" name="Прямая со стрелкой 4"/>
          <p:cNvCxnSpPr/>
          <p:nvPr/>
        </p:nvCxnSpPr>
        <p:spPr>
          <a:xfrm>
            <a:off x="1544" y="912555"/>
            <a:ext cx="12204000" cy="0"/>
          </a:xfrm>
          <a:prstGeom prst="straightConnector1">
            <a:avLst/>
          </a:prstGeom>
          <a:ln w="28575">
            <a:gradFill flip="none" rotWithShape="1">
              <a:gsLst>
                <a:gs pos="0">
                  <a:schemeClr val="accent1">
                    <a:lumMod val="5000"/>
                    <a:lumOff val="95000"/>
                  </a:schemeClr>
                </a:gs>
                <a:gs pos="98000">
                  <a:schemeClr val="bg1"/>
                </a:gs>
                <a:gs pos="0">
                  <a:schemeClr val="accent1">
                    <a:lumMod val="60000"/>
                    <a:lumOff val="40000"/>
                  </a:schemeClr>
                </a:gs>
                <a:gs pos="58000">
                  <a:schemeClr val="accent1">
                    <a:lumMod val="30000"/>
                    <a:lumOff val="70000"/>
                  </a:schemeClr>
                </a:gs>
              </a:gsLst>
              <a:lin ang="0" scaled="1"/>
              <a:tileRect/>
            </a:gradFill>
            <a:tailEnd type="none"/>
          </a:ln>
          <a:effectLst>
            <a:reflection blurRad="6350" stA="50000" endA="300" endPos="55500" dist="50800" dir="5400000" sy="-100000" algn="bl" rotWithShape="0"/>
          </a:effectLst>
        </p:spPr>
        <p:style>
          <a:lnRef idx="1">
            <a:schemeClr val="accent1"/>
          </a:lnRef>
          <a:fillRef idx="0">
            <a:schemeClr val="accent1"/>
          </a:fillRef>
          <a:effectRef idx="0">
            <a:schemeClr val="accent1"/>
          </a:effectRef>
          <a:fontRef idx="minor">
            <a:schemeClr val="tx1"/>
          </a:fontRef>
        </p:style>
      </p:cxnSp>
      <p:grpSp>
        <p:nvGrpSpPr>
          <p:cNvPr id="6" name="Группа 5"/>
          <p:cNvGrpSpPr/>
          <p:nvPr/>
        </p:nvGrpSpPr>
        <p:grpSpPr>
          <a:xfrm>
            <a:off x="2708017" y="214478"/>
            <a:ext cx="9909" cy="547802"/>
            <a:chOff x="2701193" y="252079"/>
            <a:chExt cx="9909" cy="547802"/>
          </a:xfrm>
        </p:grpSpPr>
        <p:cxnSp>
          <p:nvCxnSpPr>
            <p:cNvPr id="7" name="Прямая соединительная линия 6"/>
            <p:cNvCxnSpPr/>
            <p:nvPr/>
          </p:nvCxnSpPr>
          <p:spPr>
            <a:xfrm>
              <a:off x="2701193" y="438903"/>
              <a:ext cx="0" cy="180000"/>
            </a:xfrm>
            <a:prstGeom prst="line">
              <a:avLst/>
            </a:prstGeom>
            <a:ln w="63500">
              <a:solidFill>
                <a:schemeClr val="accent1">
                  <a:lumMod val="75000"/>
                </a:schemeClr>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p:nvPr/>
          </p:nvCxnSpPr>
          <p:spPr>
            <a:xfrm>
              <a:off x="2701193" y="619881"/>
              <a:ext cx="0" cy="180000"/>
            </a:xfrm>
            <a:prstGeom prst="line">
              <a:avLst/>
            </a:prstGeom>
            <a:ln w="63500">
              <a:solidFill>
                <a:srgbClr val="FF0000"/>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a:off x="2711102" y="252079"/>
              <a:ext cx="0" cy="180000"/>
            </a:xfrm>
            <a:prstGeom prst="line">
              <a:avLst/>
            </a:prstGeom>
            <a:ln w="63500">
              <a:solidFill>
                <a:schemeClr val="bg1"/>
              </a:solidFill>
            </a:ln>
            <a:effectLst>
              <a:outerShdw blurRad="50800" dist="38100" dir="13500000" algn="b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pic>
        <p:nvPicPr>
          <p:cNvPr id="17" name="Рисунок 16"/>
          <p:cNvPicPr>
            <a:picLocks noChangeAspect="1"/>
          </p:cNvPicPr>
          <p:nvPr/>
        </p:nvPicPr>
        <p:blipFill>
          <a:blip r:embed="rId3"/>
          <a:stretch>
            <a:fillRect/>
          </a:stretch>
        </p:blipFill>
        <p:spPr>
          <a:xfrm>
            <a:off x="493566" y="1359715"/>
            <a:ext cx="525826" cy="472481"/>
          </a:xfrm>
          <a:prstGeom prst="rect">
            <a:avLst/>
          </a:prstGeom>
        </p:spPr>
      </p:pic>
      <p:sp>
        <p:nvSpPr>
          <p:cNvPr id="19" name="Прямоугольник 18"/>
          <p:cNvSpPr/>
          <p:nvPr/>
        </p:nvSpPr>
        <p:spPr>
          <a:xfrm>
            <a:off x="1283552" y="1185836"/>
            <a:ext cx="10026975" cy="883207"/>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000" dirty="0" smtClean="0">
                <a:solidFill>
                  <a:schemeClr val="tx1"/>
                </a:solidFill>
                <a:latin typeface="Cambria" panose="02040503050406030204" pitchFamily="18" charset="0"/>
                <a:ea typeface="Cambria" panose="02040503050406030204" pitchFamily="18" charset="0"/>
                <a:cs typeface="Times New Roman" panose="02020603050405020304" pitchFamily="18" charset="0"/>
              </a:rPr>
              <a:t>Название подсистемы:  </a:t>
            </a:r>
            <a:r>
              <a:rPr lang="ru-RU" sz="2000" dirty="0">
                <a:solidFill>
                  <a:schemeClr val="tx1"/>
                </a:solidFill>
                <a:latin typeface="Cambria" panose="02040503050406030204" pitchFamily="18" charset="0"/>
                <a:ea typeface="Cambria" panose="02040503050406030204" pitchFamily="18" charset="0"/>
              </a:rPr>
              <a:t>ПУНФА/МВУ </a:t>
            </a:r>
            <a:r>
              <a:rPr lang="ru-RU" sz="2000" dirty="0" err="1">
                <a:solidFill>
                  <a:schemeClr val="tx1"/>
                </a:solidFill>
                <a:latin typeface="Cambria" panose="02040503050406030204" pitchFamily="18" charset="0"/>
                <a:ea typeface="Cambria" panose="02040503050406030204" pitchFamily="18" charset="0"/>
              </a:rPr>
              <a:t>ПУиО</a:t>
            </a:r>
            <a:r>
              <a:rPr lang="ru-RU" sz="2000" dirty="0">
                <a:solidFill>
                  <a:schemeClr val="tx1"/>
                </a:solidFill>
                <a:latin typeface="Cambria" panose="02040503050406030204" pitchFamily="18" charset="0"/>
                <a:ea typeface="Cambria" panose="02040503050406030204" pitchFamily="18" charset="0"/>
              </a:rPr>
              <a:t> – Подсистема учета нефинансовых активов / Модуль ведения бюджетного бухгалтерского учета учреждений подсистемы учета и отчетности</a:t>
            </a:r>
            <a:endParaRPr lang="ru-RU" sz="2000"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p:txBody>
      </p:sp>
      <p:pic>
        <p:nvPicPr>
          <p:cNvPr id="20" name="Рисунок 19"/>
          <p:cNvPicPr>
            <a:picLocks noChangeAspect="1"/>
          </p:cNvPicPr>
          <p:nvPr/>
        </p:nvPicPr>
        <p:blipFill>
          <a:blip r:embed="rId3"/>
          <a:stretch>
            <a:fillRect/>
          </a:stretch>
        </p:blipFill>
        <p:spPr>
          <a:xfrm>
            <a:off x="493566" y="2327168"/>
            <a:ext cx="525826" cy="472481"/>
          </a:xfrm>
          <a:prstGeom prst="rect">
            <a:avLst/>
          </a:prstGeom>
        </p:spPr>
      </p:pic>
      <p:sp>
        <p:nvSpPr>
          <p:cNvPr id="23" name="Прямоугольник 22"/>
          <p:cNvSpPr/>
          <p:nvPr/>
        </p:nvSpPr>
        <p:spPr>
          <a:xfrm>
            <a:off x="1283552" y="2153289"/>
            <a:ext cx="10026975" cy="883207"/>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000" dirty="0" smtClean="0">
                <a:solidFill>
                  <a:schemeClr val="tx1"/>
                </a:solidFill>
                <a:latin typeface="Cambria" panose="02040503050406030204" pitchFamily="18" charset="0"/>
                <a:ea typeface="Cambria" panose="02040503050406030204" pitchFamily="18" charset="0"/>
                <a:cs typeface="Times New Roman" panose="02020603050405020304" pitchFamily="18" charset="0"/>
              </a:rPr>
              <a:t>Тема </a:t>
            </a:r>
            <a:r>
              <a:rPr lang="ru-RU" sz="2000" dirty="0">
                <a:solidFill>
                  <a:schemeClr val="tx1"/>
                </a:solidFill>
                <a:latin typeface="Cambria" panose="02040503050406030204" pitchFamily="18" charset="0"/>
                <a:ea typeface="Cambria" panose="02040503050406030204" pitchFamily="18" charset="0"/>
                <a:cs typeface="Times New Roman" panose="02020603050405020304" pitchFamily="18" charset="0"/>
              </a:rPr>
              <a:t>обращения – краткое описание обращения, например: «Ошибка </a:t>
            </a:r>
            <a:r>
              <a:rPr lang="ru-RU" sz="2000" dirty="0" smtClean="0">
                <a:solidFill>
                  <a:schemeClr val="tx1"/>
                </a:solidFill>
                <a:latin typeface="Cambria" panose="02040503050406030204" pitchFamily="18" charset="0"/>
                <a:ea typeface="Cambria" panose="02040503050406030204" pitchFamily="18" charset="0"/>
                <a:cs typeface="Times New Roman" panose="02020603050405020304" pitchFamily="18" charset="0"/>
              </a:rPr>
              <a:t>при заполнении описи 0504089»</a:t>
            </a:r>
            <a:endParaRPr lang="ru-RU" sz="2000"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p:txBody>
      </p:sp>
      <p:pic>
        <p:nvPicPr>
          <p:cNvPr id="24" name="Рисунок 23"/>
          <p:cNvPicPr>
            <a:picLocks noChangeAspect="1"/>
          </p:cNvPicPr>
          <p:nvPr/>
        </p:nvPicPr>
        <p:blipFill>
          <a:blip r:embed="rId3"/>
          <a:stretch>
            <a:fillRect/>
          </a:stretch>
        </p:blipFill>
        <p:spPr>
          <a:xfrm>
            <a:off x="493566" y="3162035"/>
            <a:ext cx="525826" cy="472481"/>
          </a:xfrm>
          <a:prstGeom prst="rect">
            <a:avLst/>
          </a:prstGeom>
        </p:spPr>
      </p:pic>
      <p:sp>
        <p:nvSpPr>
          <p:cNvPr id="25" name="Прямоугольник 24"/>
          <p:cNvSpPr/>
          <p:nvPr/>
        </p:nvSpPr>
        <p:spPr>
          <a:xfrm>
            <a:off x="1283552" y="2964093"/>
            <a:ext cx="10026975" cy="883207"/>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000" dirty="0" smtClean="0">
                <a:solidFill>
                  <a:schemeClr val="tx1"/>
                </a:solidFill>
                <a:latin typeface="Cambria" panose="02040503050406030204" pitchFamily="18" charset="0"/>
                <a:ea typeface="Cambria" panose="02040503050406030204" pitchFamily="18" charset="0"/>
                <a:cs typeface="Times New Roman" panose="02020603050405020304" pitchFamily="18" charset="0"/>
              </a:rPr>
              <a:t>Адрес </a:t>
            </a:r>
            <a:r>
              <a:rPr lang="ru-RU" sz="2000" dirty="0">
                <a:solidFill>
                  <a:schemeClr val="tx1"/>
                </a:solidFill>
                <a:latin typeface="Cambria" panose="02040503050406030204" pitchFamily="18" charset="0"/>
                <a:ea typeface="Cambria" panose="02040503050406030204" pitchFamily="18" charset="0"/>
                <a:cs typeface="Times New Roman" panose="02020603050405020304" pitchFamily="18" charset="0"/>
              </a:rPr>
              <a:t>области </a:t>
            </a:r>
            <a:r>
              <a:rPr lang="ru-RU" sz="2000" dirty="0" smtClean="0">
                <a:solidFill>
                  <a:schemeClr val="tx1"/>
                </a:solidFill>
                <a:latin typeface="Cambria" panose="02040503050406030204" pitchFamily="18" charset="0"/>
                <a:ea typeface="Cambria" panose="02040503050406030204" pitchFamily="18" charset="0"/>
                <a:cs typeface="Times New Roman" panose="02020603050405020304" pitchFamily="18" charset="0"/>
              </a:rPr>
              <a:t>данных – ссылка в браузере по которой работает Пользователь</a:t>
            </a:r>
            <a:endParaRPr lang="ru-RU" sz="2000" dirty="0">
              <a:solidFill>
                <a:schemeClr val="tx1"/>
              </a:solidFill>
              <a:latin typeface="Cambria" panose="02040503050406030204" pitchFamily="18" charset="0"/>
              <a:ea typeface="Cambria" panose="02040503050406030204" pitchFamily="18" charset="0"/>
              <a:cs typeface="Times New Roman" panose="02020603050405020304" pitchFamily="18" charset="0"/>
            </a:endParaRPr>
          </a:p>
        </p:txBody>
      </p:sp>
      <p:pic>
        <p:nvPicPr>
          <p:cNvPr id="26" name="Рисунок 25"/>
          <p:cNvPicPr>
            <a:picLocks noChangeAspect="1"/>
          </p:cNvPicPr>
          <p:nvPr/>
        </p:nvPicPr>
        <p:blipFill>
          <a:blip r:embed="rId3"/>
          <a:stretch>
            <a:fillRect/>
          </a:stretch>
        </p:blipFill>
        <p:spPr>
          <a:xfrm>
            <a:off x="493566" y="4237703"/>
            <a:ext cx="525826" cy="472481"/>
          </a:xfrm>
          <a:prstGeom prst="rect">
            <a:avLst/>
          </a:prstGeom>
        </p:spPr>
      </p:pic>
      <p:sp>
        <p:nvSpPr>
          <p:cNvPr id="27" name="Прямоугольник 26"/>
          <p:cNvSpPr/>
          <p:nvPr/>
        </p:nvSpPr>
        <p:spPr>
          <a:xfrm>
            <a:off x="1283552" y="3801652"/>
            <a:ext cx="10026975" cy="1432062"/>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000" dirty="0" smtClean="0">
                <a:solidFill>
                  <a:schemeClr val="tx1"/>
                </a:solidFill>
                <a:latin typeface="Cambria" panose="02040503050406030204" pitchFamily="18" charset="0"/>
                <a:ea typeface="Cambria" panose="02040503050406030204" pitchFamily="18" charset="0"/>
                <a:cs typeface="Times New Roman" panose="02020603050405020304" pitchFamily="18" charset="0"/>
              </a:rPr>
              <a:t>Описание </a:t>
            </a:r>
            <a:r>
              <a:rPr lang="ru-RU" sz="2000" dirty="0">
                <a:solidFill>
                  <a:schemeClr val="tx1"/>
                </a:solidFill>
                <a:latin typeface="Cambria" panose="02040503050406030204" pitchFamily="18" charset="0"/>
                <a:ea typeface="Cambria" panose="02040503050406030204" pitchFamily="18" charset="0"/>
                <a:cs typeface="Times New Roman" panose="02020603050405020304" pitchFamily="18" charset="0"/>
              </a:rPr>
              <a:t>проблемы – подробное описание последовательности действий и возникающей проблемы пользователя с указанием номера и даты документа, где есть ошибка, с приложением скриншотов всего экрана (без обрезки). Скриншоты должны быть читаемы</a:t>
            </a:r>
            <a:r>
              <a:rPr lang="ru-RU" sz="2000" dirty="0" smtClean="0">
                <a:solidFill>
                  <a:schemeClr val="tx1"/>
                </a:solidFill>
                <a:latin typeface="Cambria" panose="02040503050406030204" pitchFamily="18" charset="0"/>
                <a:ea typeface="Cambria" panose="02040503050406030204" pitchFamily="18" charset="0"/>
                <a:cs typeface="Times New Roman" panose="02020603050405020304" pitchFamily="18" charset="0"/>
              </a:rPr>
              <a:t>. </a:t>
            </a:r>
            <a:r>
              <a:rPr lang="ru-RU" sz="2000" dirty="0">
                <a:solidFill>
                  <a:schemeClr val="tx1"/>
                </a:solidFill>
                <a:latin typeface="Cambria" panose="02040503050406030204" pitchFamily="18" charset="0"/>
                <a:ea typeface="Cambria" panose="02040503050406030204" pitchFamily="18" charset="0"/>
                <a:cs typeface="Times New Roman" panose="02020603050405020304" pitchFamily="18" charset="0"/>
              </a:rPr>
              <a:t>В случае обращения связанного с документом, обязательно указать номер и дату документа.</a:t>
            </a:r>
          </a:p>
        </p:txBody>
      </p:sp>
      <p:pic>
        <p:nvPicPr>
          <p:cNvPr id="28" name="Рисунок 27"/>
          <p:cNvPicPr>
            <a:picLocks noChangeAspect="1"/>
          </p:cNvPicPr>
          <p:nvPr/>
        </p:nvPicPr>
        <p:blipFill>
          <a:blip r:embed="rId3"/>
          <a:stretch>
            <a:fillRect/>
          </a:stretch>
        </p:blipFill>
        <p:spPr>
          <a:xfrm>
            <a:off x="493566" y="5462580"/>
            <a:ext cx="525826" cy="472481"/>
          </a:xfrm>
          <a:prstGeom prst="rect">
            <a:avLst/>
          </a:prstGeom>
        </p:spPr>
      </p:pic>
      <p:sp>
        <p:nvSpPr>
          <p:cNvPr id="29" name="Прямоугольник 28"/>
          <p:cNvSpPr/>
          <p:nvPr/>
        </p:nvSpPr>
        <p:spPr>
          <a:xfrm>
            <a:off x="1283552" y="5026529"/>
            <a:ext cx="10026975" cy="1432062"/>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2000" dirty="0" smtClean="0">
                <a:solidFill>
                  <a:schemeClr val="tx1"/>
                </a:solidFill>
                <a:latin typeface="Cambria" panose="02040503050406030204" pitchFamily="18" charset="0"/>
                <a:ea typeface="Cambria" panose="02040503050406030204" pitchFamily="18" charset="0"/>
                <a:cs typeface="Times New Roman" panose="02020603050405020304" pitchFamily="18" charset="0"/>
              </a:rPr>
              <a:t>Ожидаемый </a:t>
            </a:r>
            <a:r>
              <a:rPr lang="ru-RU" sz="2000" dirty="0">
                <a:solidFill>
                  <a:schemeClr val="tx1"/>
                </a:solidFill>
                <a:latin typeface="Cambria" panose="02040503050406030204" pitchFamily="18" charset="0"/>
                <a:ea typeface="Cambria" panose="02040503050406030204" pitchFamily="18" charset="0"/>
                <a:cs typeface="Times New Roman" panose="02020603050405020304" pitchFamily="18" charset="0"/>
              </a:rPr>
              <a:t>результат – описать, что именно ожидает Заявитель в результате рассмотрения обращения</a:t>
            </a:r>
          </a:p>
        </p:txBody>
      </p:sp>
      <p:grpSp>
        <p:nvGrpSpPr>
          <p:cNvPr id="21" name="Группа 20"/>
          <p:cNvGrpSpPr/>
          <p:nvPr/>
        </p:nvGrpSpPr>
        <p:grpSpPr>
          <a:xfrm>
            <a:off x="94919" y="75531"/>
            <a:ext cx="2281366" cy="749490"/>
            <a:chOff x="69947" y="50611"/>
            <a:chExt cx="2557465" cy="838389"/>
          </a:xfrm>
        </p:grpSpPr>
        <p:pic>
          <p:nvPicPr>
            <p:cNvPr id="22" name="Рисунок 21" descr="Межрегиональное бухгалтерское УФК"/>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b="20714"/>
            <a:stretch/>
          </p:blipFill>
          <p:spPr bwMode="auto">
            <a:xfrm>
              <a:off x="69947" y="50611"/>
              <a:ext cx="857370" cy="838389"/>
            </a:xfrm>
            <a:prstGeom prst="rect">
              <a:avLst/>
            </a:prstGeom>
            <a:noFill/>
            <a:ln>
              <a:noFill/>
            </a:ln>
          </p:spPr>
        </p:pic>
        <p:pic>
          <p:nvPicPr>
            <p:cNvPr id="30" name="Рисунок 29" descr="Межрегиональное бухгалтерское УФК"/>
            <p:cNvPicPr/>
            <p:nvPr/>
          </p:nvPicPr>
          <p:blipFill rotWithShape="1">
            <a:blip r:embed="rId5">
              <a:duotone>
                <a:schemeClr val="accent1">
                  <a:shade val="45000"/>
                  <a:satMod val="135000"/>
                </a:schemeClr>
                <a:prstClr val="white"/>
              </a:duotone>
              <a:extLst>
                <a:ext uri="{28A0092B-C50C-407E-A947-70E740481C1C}">
                  <a14:useLocalDpi xmlns:a14="http://schemas.microsoft.com/office/drawing/2010/main" val="0"/>
                </a:ext>
              </a:extLst>
            </a:blip>
            <a:srcRect t="78385"/>
            <a:stretch/>
          </p:blipFill>
          <p:spPr bwMode="auto">
            <a:xfrm>
              <a:off x="912673" y="257261"/>
              <a:ext cx="1714739" cy="457124"/>
            </a:xfrm>
            <a:prstGeom prst="rect">
              <a:avLst/>
            </a:prstGeom>
            <a:noFill/>
            <a:ln>
              <a:noFill/>
            </a:ln>
          </p:spPr>
        </p:pic>
      </p:grpSp>
    </p:spTree>
    <p:extLst>
      <p:ext uri="{BB962C8B-B14F-4D97-AF65-F5344CB8AC3E}">
        <p14:creationId xmlns:p14="http://schemas.microsoft.com/office/powerpoint/2010/main" val="413952444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17563</TotalTime>
  <Words>4192</Words>
  <Application>Microsoft Office PowerPoint</Application>
  <PresentationFormat>Произвольный</PresentationFormat>
  <Paragraphs>521</Paragraphs>
  <Slides>38</Slides>
  <Notes>36</Notes>
  <HiddenSlides>0</HiddenSlides>
  <MMClips>0</MMClips>
  <ScaleCrop>false</ScaleCrop>
  <HeadingPairs>
    <vt:vector size="4" baseType="variant">
      <vt:variant>
        <vt:lpstr>Тема</vt:lpstr>
      </vt:variant>
      <vt:variant>
        <vt:i4>1</vt:i4>
      </vt:variant>
      <vt:variant>
        <vt:lpstr>Заголовки слайдов</vt:lpstr>
      </vt:variant>
      <vt:variant>
        <vt:i4>38</vt:i4>
      </vt:variant>
    </vt:vector>
  </HeadingPairs>
  <TitlesOfParts>
    <vt:vector size="39"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Соколова Анастасия Владимировна</dc:creator>
  <cp:lastModifiedBy>Веретенникова Наталья Валерьевна</cp:lastModifiedBy>
  <cp:revision>900</cp:revision>
  <cp:lastPrinted>2021-11-18T05:07:59Z</cp:lastPrinted>
  <dcterms:created xsi:type="dcterms:W3CDTF">2021-09-09T06:57:17Z</dcterms:created>
  <dcterms:modified xsi:type="dcterms:W3CDTF">2023-11-16T23:40:26Z</dcterms:modified>
</cp:coreProperties>
</file>