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80" r:id="rId3"/>
    <p:sldId id="263" r:id="rId4"/>
    <p:sldId id="279" r:id="rId5"/>
    <p:sldId id="270" r:id="rId6"/>
    <p:sldId id="281" r:id="rId7"/>
    <p:sldId id="282" r:id="rId8"/>
    <p:sldId id="283" r:id="rId9"/>
    <p:sldId id="284" r:id="rId10"/>
    <p:sldId id="285" r:id="rId11"/>
    <p:sldId id="286" r:id="rId12"/>
    <p:sldId id="287" r:id="rId13"/>
    <p:sldId id="278" r:id="rId14"/>
  </p:sldIdLst>
  <p:sldSz cx="5765800" cy="3244850"/>
  <p:notesSz cx="9926638" cy="67976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A414"/>
    <a:srgbClr val="003B59"/>
    <a:srgbClr val="ECD6A5"/>
    <a:srgbClr val="C192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69" autoAdjust="0"/>
    <p:restoredTop sz="94660"/>
  </p:normalViewPr>
  <p:slideViewPr>
    <p:cSldViewPr>
      <p:cViewPr>
        <p:scale>
          <a:sx n="150" d="100"/>
          <a:sy n="150" d="100"/>
        </p:scale>
        <p:origin x="-2280" y="-87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1908" cy="339219"/>
          </a:xfrm>
          <a:prstGeom prst="rect">
            <a:avLst/>
          </a:prstGeom>
        </p:spPr>
        <p:txBody>
          <a:bodyPr vert="horz" lIns="169713" tIns="84856" rIns="169713" bIns="84856" rtlCol="0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1999" y="1"/>
            <a:ext cx="4301908" cy="339219"/>
          </a:xfrm>
          <a:prstGeom prst="rect">
            <a:avLst/>
          </a:prstGeom>
        </p:spPr>
        <p:txBody>
          <a:bodyPr vert="horz" lIns="169713" tIns="84856" rIns="169713" bIns="84856" rtlCol="0"/>
          <a:lstStyle>
            <a:lvl1pPr algn="r">
              <a:defRPr sz="2200"/>
            </a:lvl1pPr>
          </a:lstStyle>
          <a:p>
            <a:fld id="{8F7CBA3A-4016-4326-8AC3-4CA1C77DF708}" type="datetimeFigureOut">
              <a:rPr lang="ru-RU" smtClean="0"/>
              <a:t>22.01.2020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27350" y="850900"/>
            <a:ext cx="4071938" cy="2292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69713" tIns="84856" rIns="169713" bIns="84856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119" y="3272462"/>
            <a:ext cx="7942404" cy="2677168"/>
          </a:xfrm>
          <a:prstGeom prst="rect">
            <a:avLst/>
          </a:prstGeom>
        </p:spPr>
        <p:txBody>
          <a:bodyPr vert="horz" lIns="169713" tIns="84856" rIns="169713" bIns="84856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6458457"/>
            <a:ext cx="4301908" cy="339219"/>
          </a:xfrm>
          <a:prstGeom prst="rect">
            <a:avLst/>
          </a:prstGeom>
        </p:spPr>
        <p:txBody>
          <a:bodyPr vert="horz" lIns="169713" tIns="84856" rIns="169713" bIns="84856" rtlCol="0" anchor="b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1999" y="6458457"/>
            <a:ext cx="4301908" cy="339219"/>
          </a:xfrm>
          <a:prstGeom prst="rect">
            <a:avLst/>
          </a:prstGeom>
        </p:spPr>
        <p:txBody>
          <a:bodyPr vert="horz" lIns="169713" tIns="84856" rIns="169713" bIns="84856" rtlCol="0" anchor="b"/>
          <a:lstStyle>
            <a:lvl1pPr algn="r">
              <a:defRPr sz="2200"/>
            </a:lvl1pPr>
          </a:lstStyle>
          <a:p>
            <a:fld id="{1D3B102A-EDC8-431F-B475-B3229B34ED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6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076325" y="1560513"/>
            <a:ext cx="13855700" cy="77978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4219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076325" y="1560513"/>
            <a:ext cx="13855700" cy="77978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4219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076325" y="1560513"/>
            <a:ext cx="13855700" cy="77978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4219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076325" y="1560513"/>
            <a:ext cx="13855700" cy="77978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4219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076325" y="1560513"/>
            <a:ext cx="13855700" cy="77978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4219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076325" y="1560513"/>
            <a:ext cx="13855700" cy="77978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4219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076325" y="1560513"/>
            <a:ext cx="13855700" cy="77978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4219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32435" y="1005903"/>
            <a:ext cx="4900930" cy="6814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864870" y="1817116"/>
            <a:ext cx="4036060" cy="811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1/22/2020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515162"/>
            <a:ext cx="373837" cy="26600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422808" y="543712"/>
            <a:ext cx="5082641" cy="22142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1/22/2020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753011" y="1956145"/>
            <a:ext cx="113976" cy="1521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734015" y="2217879"/>
            <a:ext cx="151968" cy="1521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734015" y="2459864"/>
            <a:ext cx="151961" cy="1521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3133711" y="2790248"/>
            <a:ext cx="121265" cy="1521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118256" y="2541852"/>
            <a:ext cx="152176" cy="14504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18256" y="2286533"/>
            <a:ext cx="152176" cy="15195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36166" y="556217"/>
            <a:ext cx="1509395" cy="20834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320451" y="700380"/>
            <a:ext cx="2058035" cy="22625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" b="1" i="0">
                <a:solidFill>
                  <a:srgbClr val="161A1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1/22/2020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1/22/2020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1/22/2020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288290" y="3017710"/>
            <a:ext cx="1326134" cy="276999"/>
          </a:xfrm>
        </p:spPr>
        <p:txBody>
          <a:bodyPr/>
          <a:lstStyle/>
          <a:p>
            <a:fld id="{98206734-726E-46B9-B3CD-75FDA00F97BD}" type="datetime1">
              <a:rPr lang="ru-RU" smtClean="0"/>
              <a:t>22.01.2020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1960372" y="3017710"/>
            <a:ext cx="1845056" cy="276999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151376" y="3017710"/>
            <a:ext cx="1326134" cy="276999"/>
          </a:xfrm>
        </p:spPr>
        <p:txBody>
          <a:bodyPr/>
          <a:lstStyle/>
          <a:p>
            <a:fld id="{FAA6C436-0D4A-4340-A2B7-930FFE7E96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5436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87374" y="473938"/>
            <a:ext cx="3791051" cy="2127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88290" y="746315"/>
            <a:ext cx="5189220" cy="21416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960372" y="3017710"/>
            <a:ext cx="1845056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88290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1/22/2020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151376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jp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17.jpeg"/><Relationship Id="rId4" Type="http://schemas.openxmlformats.org/officeDocument/2006/relationships/image" Target="../media/image10.png"/><Relationship Id="rId9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8.jpe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10" Type="http://schemas.openxmlformats.org/officeDocument/2006/relationships/image" Target="../media/image21.jpeg"/><Relationship Id="rId4" Type="http://schemas.openxmlformats.org/officeDocument/2006/relationships/image" Target="../media/image19.jpeg"/><Relationship Id="rId9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9.jp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24.gi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9.jp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24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9.jp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16128"/>
            <a:ext cx="4416425" cy="0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88477" y="60906"/>
            <a:ext cx="299169" cy="3016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/>
          <p:cNvSpPr/>
          <p:nvPr/>
        </p:nvSpPr>
        <p:spPr>
          <a:xfrm>
            <a:off x="188785" y="191620"/>
            <a:ext cx="91579" cy="9158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114909" y="86385"/>
            <a:ext cx="239864" cy="2667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"/>
          <p:cNvSpPr/>
          <p:nvPr/>
        </p:nvSpPr>
        <p:spPr>
          <a:xfrm>
            <a:off x="451421" y="175907"/>
            <a:ext cx="1367701" cy="9883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object 7"/>
          <p:cNvSpPr/>
          <p:nvPr/>
        </p:nvSpPr>
        <p:spPr>
          <a:xfrm>
            <a:off x="0" y="1005547"/>
            <a:ext cx="4416425" cy="944880"/>
          </a:xfrm>
          <a:custGeom>
            <a:avLst/>
            <a:gdLst/>
            <a:ahLst/>
            <a:cxnLst/>
            <a:rect l="l" t="t" r="r" b="b"/>
            <a:pathLst>
              <a:path w="4416425" h="944880">
                <a:moveTo>
                  <a:pt x="4247391" y="0"/>
                </a:moveTo>
                <a:lnTo>
                  <a:pt x="66475" y="0"/>
                </a:lnTo>
                <a:lnTo>
                  <a:pt x="33856" y="128"/>
                </a:lnTo>
                <a:lnTo>
                  <a:pt x="7998" y="1031"/>
                </a:lnTo>
                <a:lnTo>
                  <a:pt x="0" y="1941"/>
                </a:lnTo>
                <a:lnTo>
                  <a:pt x="0" y="942688"/>
                </a:lnTo>
                <a:lnTo>
                  <a:pt x="7904" y="943592"/>
                </a:lnTo>
                <a:lnTo>
                  <a:pt x="33540" y="944496"/>
                </a:lnTo>
                <a:lnTo>
                  <a:pt x="65726" y="944626"/>
                </a:lnTo>
                <a:lnTo>
                  <a:pt x="4246642" y="944626"/>
                </a:lnTo>
                <a:lnTo>
                  <a:pt x="4305126" y="943592"/>
                </a:lnTo>
                <a:lnTo>
                  <a:pt x="4346350" y="936358"/>
                </a:lnTo>
                <a:lnTo>
                  <a:pt x="4383840" y="912479"/>
                </a:lnTo>
                <a:lnTo>
                  <a:pt x="4407729" y="874979"/>
                </a:lnTo>
                <a:lnTo>
                  <a:pt x="4414963" y="833855"/>
                </a:lnTo>
                <a:lnTo>
                  <a:pt x="4415997" y="776033"/>
                </a:lnTo>
                <a:lnTo>
                  <a:pt x="4415997" y="169341"/>
                </a:lnTo>
                <a:lnTo>
                  <a:pt x="4414963" y="110864"/>
                </a:lnTo>
                <a:lnTo>
                  <a:pt x="4407729" y="69646"/>
                </a:lnTo>
                <a:lnTo>
                  <a:pt x="4383840" y="32150"/>
                </a:lnTo>
                <a:lnTo>
                  <a:pt x="4346350" y="8255"/>
                </a:lnTo>
                <a:lnTo>
                  <a:pt x="4305219" y="1031"/>
                </a:lnTo>
                <a:lnTo>
                  <a:pt x="4247391" y="0"/>
                </a:lnTo>
                <a:close/>
              </a:path>
            </a:pathLst>
          </a:custGeom>
          <a:solidFill>
            <a:srgbClr val="003B59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9"/>
          <p:cNvSpPr/>
          <p:nvPr/>
        </p:nvSpPr>
        <p:spPr>
          <a:xfrm>
            <a:off x="4519472" y="207610"/>
            <a:ext cx="1240523" cy="275256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TextBox 9"/>
          <p:cNvSpPr txBox="1"/>
          <p:nvPr/>
        </p:nvSpPr>
        <p:spPr>
          <a:xfrm>
            <a:off x="292101" y="1112361"/>
            <a:ext cx="3505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>
                <a:solidFill>
                  <a:schemeClr val="bg1"/>
                </a:solidFill>
                <a:cs typeface="Arial" panose="020B0604020202020204" pitchFamily="34" charset="0"/>
              </a:rPr>
              <a:t>Единый портал бюджетной системы </a:t>
            </a:r>
            <a:br>
              <a:rPr lang="ru-RU" sz="1100" b="1" dirty="0">
                <a:solidFill>
                  <a:schemeClr val="bg1"/>
                </a:solidFill>
                <a:cs typeface="Arial" panose="020B0604020202020204" pitchFamily="34" charset="0"/>
              </a:rPr>
            </a:br>
            <a:r>
              <a:rPr lang="ru-RU" sz="1100" b="1" dirty="0">
                <a:solidFill>
                  <a:schemeClr val="bg1"/>
                </a:solidFill>
                <a:cs typeface="Arial" panose="020B0604020202020204" pitchFamily="34" charset="0"/>
              </a:rPr>
              <a:t>Российской Федерации </a:t>
            </a:r>
            <a:br>
              <a:rPr lang="ru-RU" sz="1100" b="1" dirty="0">
                <a:solidFill>
                  <a:schemeClr val="bg1"/>
                </a:solidFill>
                <a:cs typeface="Arial" panose="020B0604020202020204" pitchFamily="34" charset="0"/>
              </a:rPr>
            </a:br>
            <a:r>
              <a:rPr lang="ru-RU" sz="1100" b="1" dirty="0">
                <a:solidFill>
                  <a:schemeClr val="bg1"/>
                </a:solidFill>
                <a:cs typeface="Arial" panose="020B0604020202020204" pitchFamily="34" charset="0"/>
              </a:rPr>
              <a:t>(www.budget.gov.ru)</a:t>
            </a:r>
            <a:br>
              <a:rPr lang="ru-RU" sz="1100" b="1" dirty="0">
                <a:solidFill>
                  <a:schemeClr val="bg1"/>
                </a:solidFill>
                <a:cs typeface="Arial" panose="020B0604020202020204" pitchFamily="34" charset="0"/>
              </a:rPr>
            </a:br>
            <a:r>
              <a:rPr lang="ru-RU" sz="1100" b="1" dirty="0">
                <a:solidFill>
                  <a:schemeClr val="bg1"/>
                </a:solidFill>
                <a:cs typeface="Arial" panose="020B0604020202020204" pitchFamily="34" charset="0"/>
              </a:rPr>
              <a:t>(ЕПБС)</a:t>
            </a:r>
            <a:endParaRPr lang="ru-RU" sz="11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3029406"/>
            <a:ext cx="22940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www.roskazna.ru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92500" y="3029406"/>
            <a:ext cx="2286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ru-RU" sz="800" dirty="0">
                <a:solidFill>
                  <a:schemeClr val="bg1">
                    <a:lumMod val="65000"/>
                  </a:schemeClr>
                </a:solidFill>
              </a:rPr>
              <a:t>г. </a:t>
            </a:r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Москва, январь 2020 </a:t>
            </a:r>
            <a:r>
              <a:rPr lang="ru-RU" sz="800" dirty="0">
                <a:solidFill>
                  <a:schemeClr val="bg1">
                    <a:lumMod val="65000"/>
                  </a:schemeClr>
                </a:solidFill>
              </a:rPr>
              <a:t>год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-26806" y="2139052"/>
            <a:ext cx="32901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b="1" dirty="0">
                <a:solidFill>
                  <a:srgbClr val="003B59"/>
                </a:solidFill>
              </a:rPr>
              <a:t>Заместитель начальника Управления </a:t>
            </a:r>
          </a:p>
          <a:p>
            <a:r>
              <a:rPr lang="ru-RU" sz="700" b="1" dirty="0">
                <a:solidFill>
                  <a:srgbClr val="003B59"/>
                </a:solidFill>
              </a:rPr>
              <a:t>развития информационных систем,</a:t>
            </a:r>
          </a:p>
          <a:p>
            <a:r>
              <a:rPr lang="ru-RU" sz="700" b="1" dirty="0">
                <a:solidFill>
                  <a:srgbClr val="003B59"/>
                </a:solidFill>
              </a:rPr>
              <a:t>к.э.н. </a:t>
            </a:r>
            <a:endParaRPr lang="ru-RU" sz="700" b="1" dirty="0" smtClean="0">
              <a:solidFill>
                <a:srgbClr val="003B59"/>
              </a:solidFill>
            </a:endParaRPr>
          </a:p>
          <a:p>
            <a:r>
              <a:rPr lang="ru-RU" sz="700" b="1" dirty="0" smtClean="0">
                <a:solidFill>
                  <a:srgbClr val="003B59"/>
                </a:solidFill>
              </a:rPr>
              <a:t>Бабко </a:t>
            </a:r>
            <a:r>
              <a:rPr lang="ru-RU" sz="700" b="1" dirty="0">
                <a:solidFill>
                  <a:srgbClr val="003B59"/>
                </a:solidFill>
              </a:rPr>
              <a:t>Н.В.</a:t>
            </a:r>
          </a:p>
        </p:txBody>
      </p:sp>
      <p:sp>
        <p:nvSpPr>
          <p:cNvPr id="16" name="object 2"/>
          <p:cNvSpPr/>
          <p:nvPr/>
        </p:nvSpPr>
        <p:spPr>
          <a:xfrm>
            <a:off x="1" y="2681267"/>
            <a:ext cx="2654299" cy="15652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3"/>
          <p:cNvSpPr/>
          <p:nvPr/>
        </p:nvSpPr>
        <p:spPr>
          <a:xfrm>
            <a:off x="88477" y="60906"/>
            <a:ext cx="299169" cy="3016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8" name="object 4"/>
          <p:cNvSpPr/>
          <p:nvPr/>
        </p:nvSpPr>
        <p:spPr>
          <a:xfrm>
            <a:off x="188785" y="191620"/>
            <a:ext cx="91579" cy="9158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9" name="object 5"/>
          <p:cNvSpPr/>
          <p:nvPr/>
        </p:nvSpPr>
        <p:spPr>
          <a:xfrm>
            <a:off x="114909" y="86385"/>
            <a:ext cx="239864" cy="2667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6"/>
          <p:cNvSpPr/>
          <p:nvPr/>
        </p:nvSpPr>
        <p:spPr>
          <a:xfrm>
            <a:off x="451421" y="175907"/>
            <a:ext cx="1367701" cy="9883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Прямоугольник с одним скругленным углом 1"/>
          <p:cNvSpPr/>
          <p:nvPr/>
        </p:nvSpPr>
        <p:spPr>
          <a:xfrm flipH="1" flipV="1">
            <a:off x="2425700" y="-12443"/>
            <a:ext cx="3340100" cy="452057"/>
          </a:xfrm>
          <a:prstGeom prst="round1Rect">
            <a:avLst/>
          </a:prstGeom>
          <a:solidFill>
            <a:srgbClr val="003B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2470150" y="29665"/>
            <a:ext cx="35052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Перечень информации, формируемой и представляемой для размещения на </a:t>
            </a:r>
            <a:r>
              <a:rPr lang="ru-RU" sz="1050" b="1" dirty="0" smtClean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ЕПБС</a:t>
            </a:r>
            <a:endParaRPr lang="ru-RU" sz="1050" b="1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3071645"/>
              </p:ext>
            </p:extLst>
          </p:nvPr>
        </p:nvGraphicFramePr>
        <p:xfrm>
          <a:off x="75777" y="1012825"/>
          <a:ext cx="5620191" cy="2103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2716"/>
                <a:gridCol w="632218"/>
                <a:gridCol w="740880"/>
                <a:gridCol w="196909"/>
                <a:gridCol w="685800"/>
                <a:gridCol w="116840"/>
                <a:gridCol w="533400"/>
                <a:gridCol w="406263"/>
                <a:gridCol w="533400"/>
                <a:gridCol w="446119"/>
                <a:gridCol w="1005646"/>
              </a:tblGrid>
              <a:tr h="375517">
                <a:tc rowSpan="2">
                  <a:txBody>
                    <a:bodyPr/>
                    <a:lstStyle/>
                    <a:p>
                      <a:pPr algn="ctr"/>
                      <a:r>
                        <a:rPr lang="en-US" sz="500" b="1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 </a:t>
                      </a:r>
                      <a:r>
                        <a:rPr lang="ru-RU" sz="500" b="1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п/п</a:t>
                      </a:r>
                      <a:endParaRPr lang="ru-RU" sz="500" b="1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003B5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00" b="1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информации</a:t>
                      </a:r>
                    </a:p>
                  </a:txBody>
                  <a:tcPr marL="39370" marR="39370" marT="64770" marB="64770">
                    <a:solidFill>
                      <a:srgbClr val="003B59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00" b="1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Ответственный за формирование информации</a:t>
                      </a:r>
                    </a:p>
                  </a:txBody>
                  <a:tcPr marL="39370" marR="39370" marT="64770" marB="64770">
                    <a:solidFill>
                      <a:srgbClr val="003B59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algn="ctr"/>
                      <a:endParaRPr lang="ru-RU" sz="500" dirty="0"/>
                    </a:p>
                  </a:txBody>
                  <a:tcPr anchor="ctr">
                    <a:solidFill>
                      <a:srgbClr val="003B5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500" dirty="0" smtClean="0"/>
                        <a:t>Формирование информации и предоставления ее для обработки и публикации</a:t>
                      </a:r>
                      <a:endParaRPr lang="ru-RU" sz="500" dirty="0"/>
                    </a:p>
                  </a:txBody>
                  <a:tcPr anchor="ctr">
                    <a:solidFill>
                      <a:srgbClr val="003B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500" dirty="0" smtClean="0"/>
                        <a:t>….</a:t>
                      </a:r>
                      <a:endParaRPr lang="ru-RU" sz="500" dirty="0"/>
                    </a:p>
                  </a:txBody>
                  <a:tcPr anchor="ctr">
                    <a:solidFill>
                      <a:srgbClr val="003B5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500" dirty="0" smtClean="0"/>
                        <a:t>Обработка и публикация информации</a:t>
                      </a:r>
                      <a:endParaRPr lang="ru-RU" sz="500" dirty="0"/>
                    </a:p>
                  </a:txBody>
                  <a:tcPr anchor="ctr">
                    <a:solidFill>
                      <a:srgbClr val="003B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8170">
                <a:tc vMerge="1">
                  <a:txBody>
                    <a:bodyPr/>
                    <a:lstStyle/>
                    <a:p>
                      <a:pPr algn="ctr"/>
                      <a:endParaRPr lang="ru-RU" sz="500" b="1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003B59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500" b="1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9370" marR="39370" marT="64770" marB="64770">
                    <a:solidFill>
                      <a:srgbClr val="003B59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500" b="1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9370" marR="39370" marT="64770" marB="64770">
                    <a:solidFill>
                      <a:srgbClr val="003B5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00" b="1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Способ</a:t>
                      </a:r>
                    </a:p>
                  </a:txBody>
                  <a:tcPr marL="39370" marR="39370" marT="64770" marB="64770">
                    <a:solidFill>
                      <a:srgbClr val="003B5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500" b="1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9370" marR="39370" marT="64770" marB="64770">
                    <a:solidFill>
                      <a:srgbClr val="003B5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00" b="1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Срок</a:t>
                      </a:r>
                    </a:p>
                  </a:txBody>
                  <a:tcPr marL="39370" marR="39370" marT="64770" marB="64770">
                    <a:solidFill>
                      <a:srgbClr val="003B5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00" b="1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…</a:t>
                      </a:r>
                      <a:endParaRPr lang="ru-RU" sz="500" b="1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9370" marR="39370" marT="64770" marB="64770">
                    <a:solidFill>
                      <a:srgbClr val="003B5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00" b="1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..</a:t>
                      </a:r>
                      <a:endParaRPr lang="ru-RU" sz="500" b="1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9370" marR="39370" marT="64770" marB="64770">
                    <a:solidFill>
                      <a:srgbClr val="003B5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00" b="1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Форма</a:t>
                      </a:r>
                    </a:p>
                  </a:txBody>
                  <a:tcPr marL="39370" marR="39370" marT="64770" marB="64770">
                    <a:solidFill>
                      <a:srgbClr val="003B59"/>
                    </a:solidFill>
                  </a:tcPr>
                </a:tc>
              </a:tr>
              <a:tr h="144430">
                <a:tc>
                  <a:txBody>
                    <a:bodyPr/>
                    <a:lstStyle/>
                    <a:p>
                      <a:pPr algn="ctr"/>
                      <a:r>
                        <a:rPr lang="ru-RU" sz="400" b="1" dirty="0" smtClean="0">
                          <a:solidFill>
                            <a:srgbClr val="003B59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  <a:endParaRPr lang="ru-RU" sz="400" b="1" dirty="0">
                        <a:solidFill>
                          <a:srgbClr val="003B59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10">
                  <a:txBody>
                    <a:bodyPr/>
                    <a:lstStyle/>
                    <a:p>
                      <a:r>
                        <a:rPr lang="ru-RU" sz="400" b="1" dirty="0" smtClean="0">
                          <a:solidFill>
                            <a:srgbClr val="003B59"/>
                          </a:solidFill>
                          <a:cs typeface="Times New Roman" panose="02020603050405020304" pitchFamily="18" charset="0"/>
                        </a:rPr>
                        <a:t>Общая информация о бюджетной системе и бюджетном устройстве Российской Федерации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9313">
                <a:tc>
                  <a:txBody>
                    <a:bodyPr/>
                    <a:lstStyle/>
                    <a:p>
                      <a:pPr algn="ctr"/>
                      <a:r>
                        <a:rPr lang="ru-RU" sz="400" b="0" baseline="0" dirty="0" smtClean="0">
                          <a:solidFill>
                            <a:srgbClr val="003B59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1.1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" b="0" dirty="0" smtClean="0">
                        <a:solidFill>
                          <a:srgbClr val="003B59"/>
                        </a:solidFill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ru-RU" sz="1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3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ru-RU" sz="1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84553">
                <a:tc>
                  <a:txBody>
                    <a:bodyPr/>
                    <a:lstStyle/>
                    <a:p>
                      <a:pPr algn="ctr"/>
                      <a:r>
                        <a:rPr lang="ru-RU" sz="200" b="0" baseline="0" dirty="0" smtClean="0">
                          <a:solidFill>
                            <a:srgbClr val="003B59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…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" b="0" dirty="0" smtClean="0">
                        <a:solidFill>
                          <a:srgbClr val="003B59"/>
                        </a:solidFill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ru-RU" sz="10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3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ru-RU" sz="1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01247">
                <a:tc>
                  <a:txBody>
                    <a:bodyPr/>
                    <a:lstStyle/>
                    <a:p>
                      <a:pPr algn="ctr"/>
                      <a:r>
                        <a:rPr lang="ru-RU" sz="400" b="0" baseline="0" dirty="0" smtClean="0">
                          <a:solidFill>
                            <a:srgbClr val="003B59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1.4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" b="0" dirty="0" smtClean="0">
                          <a:solidFill>
                            <a:srgbClr val="003B59"/>
                          </a:solidFill>
                          <a:cs typeface="Times New Roman" panose="02020603050405020304" pitchFamily="18" charset="0"/>
                        </a:rPr>
                        <a:t>Общие сведения о публично-правовых образованиях, формирующих и исполняющих бюджеты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400" b="0" dirty="0" smtClean="0">
                          <a:solidFill>
                            <a:srgbClr val="003B59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Минфин России, </a:t>
                      </a:r>
                    </a:p>
                    <a:p>
                      <a:pPr algn="ctr"/>
                      <a:r>
                        <a:rPr lang="ru-RU" sz="400" b="0" dirty="0" smtClean="0">
                          <a:solidFill>
                            <a:srgbClr val="003B59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финансовые органы субъектов Российской Федерации, </a:t>
                      </a:r>
                    </a:p>
                    <a:p>
                      <a:pPr algn="ctr"/>
                      <a:r>
                        <a:rPr lang="ru-RU" sz="400" b="1" dirty="0" smtClean="0">
                          <a:solidFill>
                            <a:srgbClr val="003B59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финансовые органы муниципальных </a:t>
                      </a:r>
                    </a:p>
                    <a:p>
                      <a:pPr algn="ctr"/>
                      <a:r>
                        <a:rPr lang="ru-RU" sz="400" b="1" dirty="0" smtClean="0">
                          <a:solidFill>
                            <a:srgbClr val="003B59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образований</a:t>
                      </a:r>
                    </a:p>
                    <a:p>
                      <a:pPr algn="ctr"/>
                      <a:endParaRPr lang="ru-RU" sz="400" b="0" dirty="0">
                        <a:solidFill>
                          <a:srgbClr val="003B59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400" b="0" dirty="0">
                        <a:solidFill>
                          <a:srgbClr val="003B59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" b="0" dirty="0" smtClean="0">
                          <a:solidFill>
                            <a:srgbClr val="003B59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формирование с </a:t>
                      </a:r>
                    </a:p>
                    <a:p>
                      <a:pPr algn="ctr"/>
                      <a:r>
                        <a:rPr lang="ru-RU" sz="400" b="0" dirty="0" smtClean="0">
                          <a:solidFill>
                            <a:srgbClr val="003B59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использованием </a:t>
                      </a:r>
                    </a:p>
                    <a:p>
                      <a:pPr algn="ctr"/>
                      <a:r>
                        <a:rPr lang="ru-RU" sz="400" b="0" dirty="0" smtClean="0">
                          <a:solidFill>
                            <a:srgbClr val="003B59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единого портала</a:t>
                      </a:r>
                      <a:endParaRPr lang="ru-RU" sz="400" b="0" dirty="0">
                        <a:solidFill>
                          <a:srgbClr val="003B59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400" b="0" dirty="0" smtClean="0">
                          <a:solidFill>
                            <a:srgbClr val="003B59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поддерживается в актуальном </a:t>
                      </a:r>
                    </a:p>
                    <a:p>
                      <a:pPr algn="ctr"/>
                      <a:r>
                        <a:rPr lang="ru-RU" sz="400" b="0" dirty="0" smtClean="0">
                          <a:solidFill>
                            <a:srgbClr val="003B59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состоянии</a:t>
                      </a:r>
                      <a:endParaRPr lang="ru-RU" sz="400" b="0" dirty="0">
                        <a:solidFill>
                          <a:srgbClr val="003B59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" b="1" dirty="0" smtClean="0">
                          <a:solidFill>
                            <a:srgbClr val="003B59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…</a:t>
                      </a:r>
                      <a:endParaRPr lang="ru-RU" sz="400" b="1" dirty="0">
                        <a:solidFill>
                          <a:srgbClr val="003B59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ru-RU" sz="400" b="0" dirty="0" smtClean="0">
                          <a:solidFill>
                            <a:srgbClr val="003B59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…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" b="0" dirty="0" smtClean="0">
                          <a:solidFill>
                            <a:srgbClr val="003B59"/>
                          </a:solidFill>
                          <a:cs typeface="Times New Roman" panose="02020603050405020304" pitchFamily="18" charset="0"/>
                        </a:rPr>
                        <a:t>…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ru-RU" sz="400" b="0" dirty="0" smtClean="0">
                          <a:solidFill>
                            <a:srgbClr val="003B59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гипертекстовая форма, форма </a:t>
                      </a:r>
                    </a:p>
                    <a:p>
                      <a:pPr marL="0" algn="ctr"/>
                      <a:r>
                        <a:rPr lang="ru-RU" sz="400" b="0" dirty="0" smtClean="0">
                          <a:solidFill>
                            <a:srgbClr val="003B59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инфографики, </a:t>
                      </a:r>
                    </a:p>
                    <a:p>
                      <a:pPr marL="0" algn="ctr"/>
                      <a:r>
                        <a:rPr lang="ru-RU" sz="400" b="0" dirty="0" smtClean="0">
                          <a:solidFill>
                            <a:srgbClr val="003B59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медиа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66380">
                <a:tc>
                  <a:txBody>
                    <a:bodyPr/>
                    <a:lstStyle/>
                    <a:p>
                      <a:pPr algn="ctr"/>
                      <a:r>
                        <a:rPr lang="ru-RU" sz="400" b="1" baseline="0" dirty="0" smtClean="0">
                          <a:solidFill>
                            <a:srgbClr val="003B59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10">
                  <a:txBody>
                    <a:bodyPr/>
                    <a:lstStyle/>
                    <a:p>
                      <a:r>
                        <a:rPr lang="ru-RU" sz="400" b="1" dirty="0" smtClean="0">
                          <a:solidFill>
                            <a:srgbClr val="003B59"/>
                          </a:solidFill>
                          <a:cs typeface="Times New Roman" panose="02020603050405020304" pitchFamily="18" charset="0"/>
                        </a:rPr>
                        <a:t>Информация о бюджетном законодательстве Российской Федерации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8613">
                <a:tc>
                  <a:txBody>
                    <a:bodyPr/>
                    <a:lstStyle/>
                    <a:p>
                      <a:pPr algn="ctr"/>
                      <a:r>
                        <a:rPr lang="ru-RU" sz="200" b="0" baseline="0" dirty="0" smtClean="0">
                          <a:solidFill>
                            <a:srgbClr val="003B59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…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" b="0" dirty="0" smtClean="0">
                        <a:solidFill>
                          <a:srgbClr val="003B59"/>
                        </a:solidFill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ru-RU" sz="1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ru-RU" sz="1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0" y="460128"/>
            <a:ext cx="4376442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altLang="ru-RU" sz="700" dirty="0"/>
              <a:t>Перечень </a:t>
            </a:r>
            <a:r>
              <a:rPr lang="ru-RU" altLang="ru-RU" sz="700" dirty="0" smtClean="0"/>
              <a:t>информации с </a:t>
            </a:r>
            <a:r>
              <a:rPr lang="ru-RU" altLang="ru-RU" sz="700" dirty="0"/>
              <a:t>указанием участников </a:t>
            </a:r>
            <a:r>
              <a:rPr lang="ru-RU" altLang="ru-RU" sz="700" dirty="0" smtClean="0"/>
              <a:t>ГИИС</a:t>
            </a:r>
            <a:endParaRPr lang="ru-RU" altLang="ru-RU" sz="700" dirty="0"/>
          </a:p>
          <a:p>
            <a:pPr algn="ctr">
              <a:defRPr/>
            </a:pPr>
            <a:r>
              <a:rPr lang="ru-RU" altLang="ru-RU" sz="700" dirty="0" smtClean="0"/>
              <a:t>«ЭБ», ответственных </a:t>
            </a:r>
            <a:r>
              <a:rPr lang="ru-RU" altLang="ru-RU" sz="700" dirty="0"/>
              <a:t>за формирование, обработку и публикацию информации, способов и сроков формирования, </a:t>
            </a:r>
            <a:r>
              <a:rPr lang="ru-RU" altLang="ru-RU" sz="700" dirty="0" smtClean="0"/>
              <a:t> сроков </a:t>
            </a:r>
            <a:r>
              <a:rPr lang="ru-RU" altLang="ru-RU" sz="700" dirty="0"/>
              <a:t>и форм публикации указанной </a:t>
            </a:r>
            <a:r>
              <a:rPr lang="ru-RU" altLang="ru-RU" sz="700" dirty="0" smtClean="0"/>
              <a:t>информации</a:t>
            </a:r>
            <a:endParaRPr lang="ru-RU" altLang="ru-RU" sz="7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559300" y="463056"/>
            <a:ext cx="1250950" cy="553998"/>
          </a:xfrm>
          <a:prstGeom prst="rect">
            <a:avLst/>
          </a:prstGeom>
          <a:ln w="3175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500" b="1" dirty="0" smtClean="0">
                <a:solidFill>
                  <a:srgbClr val="C00000"/>
                </a:solidFill>
              </a:rPr>
              <a:t>Порядок </a:t>
            </a:r>
            <a:r>
              <a:rPr lang="ru-RU" sz="500" b="1" dirty="0">
                <a:solidFill>
                  <a:srgbClr val="C00000"/>
                </a:solidFill>
              </a:rPr>
              <a:t>размещения</a:t>
            </a:r>
          </a:p>
          <a:p>
            <a:pPr algn="ctr"/>
            <a:r>
              <a:rPr lang="ru-RU" sz="500" b="1" dirty="0">
                <a:solidFill>
                  <a:srgbClr val="C00000"/>
                </a:solidFill>
              </a:rPr>
              <a:t>и предоставления информации</a:t>
            </a:r>
          </a:p>
          <a:p>
            <a:pPr algn="ctr"/>
            <a:r>
              <a:rPr lang="ru-RU" sz="500" b="1" dirty="0">
                <a:solidFill>
                  <a:srgbClr val="C00000"/>
                </a:solidFill>
              </a:rPr>
              <a:t>на </a:t>
            </a:r>
            <a:r>
              <a:rPr lang="ru-RU" sz="500" b="1" dirty="0" smtClean="0">
                <a:solidFill>
                  <a:srgbClr val="C00000"/>
                </a:solidFill>
              </a:rPr>
              <a:t>ЕПБС,</a:t>
            </a:r>
            <a:endParaRPr lang="ru-RU" sz="500" b="1" dirty="0">
              <a:solidFill>
                <a:srgbClr val="C00000"/>
              </a:solidFill>
            </a:endParaRPr>
          </a:p>
          <a:p>
            <a:pPr algn="ctr"/>
            <a:r>
              <a:rPr lang="ru-RU" sz="500" b="1" dirty="0" smtClean="0">
                <a:solidFill>
                  <a:srgbClr val="C00000"/>
                </a:solidFill>
              </a:rPr>
              <a:t>утвержденный </a:t>
            </a:r>
            <a:r>
              <a:rPr lang="ru-RU" sz="500" b="1" dirty="0">
                <a:solidFill>
                  <a:srgbClr val="C00000"/>
                </a:solidFill>
              </a:rPr>
              <a:t>приказом</a:t>
            </a:r>
          </a:p>
          <a:p>
            <a:pPr algn="ctr"/>
            <a:r>
              <a:rPr lang="ru-RU" sz="500" b="1" dirty="0" smtClean="0">
                <a:solidFill>
                  <a:srgbClr val="C00000"/>
                </a:solidFill>
              </a:rPr>
              <a:t>Минфина России</a:t>
            </a:r>
            <a:endParaRPr lang="ru-RU" sz="500" b="1" dirty="0">
              <a:solidFill>
                <a:srgbClr val="C00000"/>
              </a:solidFill>
            </a:endParaRPr>
          </a:p>
          <a:p>
            <a:pPr algn="ctr"/>
            <a:r>
              <a:rPr lang="ru-RU" sz="500" b="1" dirty="0">
                <a:solidFill>
                  <a:srgbClr val="C00000"/>
                </a:solidFill>
              </a:rPr>
              <a:t>от 28 декабря 2016 г. № 243н</a:t>
            </a:r>
          </a:p>
        </p:txBody>
      </p:sp>
      <p:pic>
        <p:nvPicPr>
          <p:cNvPr id="2050" name="Picture 2" descr="C:\Users\3712\Desktop\Документы\Презентации\Шаблоны\Картинки для презентаций\информация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5492" y="465014"/>
            <a:ext cx="202863" cy="202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5036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bject 3"/>
          <p:cNvSpPr/>
          <p:nvPr/>
        </p:nvSpPr>
        <p:spPr>
          <a:xfrm>
            <a:off x="88477" y="60906"/>
            <a:ext cx="299169" cy="3016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4"/>
          <p:cNvSpPr/>
          <p:nvPr/>
        </p:nvSpPr>
        <p:spPr>
          <a:xfrm>
            <a:off x="188785" y="191620"/>
            <a:ext cx="91579" cy="915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1" name="object 5"/>
          <p:cNvSpPr/>
          <p:nvPr/>
        </p:nvSpPr>
        <p:spPr>
          <a:xfrm>
            <a:off x="114909" y="86385"/>
            <a:ext cx="239864" cy="2667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2" name="object 6"/>
          <p:cNvSpPr/>
          <p:nvPr/>
        </p:nvSpPr>
        <p:spPr>
          <a:xfrm>
            <a:off x="451421" y="175907"/>
            <a:ext cx="1367701" cy="9883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3" name="Прямоугольник с одним скругленным углом 22"/>
          <p:cNvSpPr/>
          <p:nvPr/>
        </p:nvSpPr>
        <p:spPr>
          <a:xfrm flipH="1" flipV="1">
            <a:off x="2425700" y="-12443"/>
            <a:ext cx="3340100" cy="452057"/>
          </a:xfrm>
          <a:prstGeom prst="round1Rect">
            <a:avLst/>
          </a:prstGeom>
          <a:solidFill>
            <a:srgbClr val="003B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6" name="TextBox 25"/>
          <p:cNvSpPr txBox="1"/>
          <p:nvPr/>
        </p:nvSpPr>
        <p:spPr>
          <a:xfrm>
            <a:off x="2451978" y="17573"/>
            <a:ext cx="35052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Порядок регистрации уполномоченных лиц</a:t>
            </a:r>
          </a:p>
          <a:p>
            <a:r>
              <a:rPr lang="ru-RU" sz="1050" b="1" dirty="0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финоргана</a:t>
            </a:r>
            <a:r>
              <a:rPr lang="ru-RU" sz="105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муниципального образования</a:t>
            </a:r>
          </a:p>
        </p:txBody>
      </p:sp>
      <p:sp>
        <p:nvSpPr>
          <p:cNvPr id="10" name="Прямоугольник 3"/>
          <p:cNvSpPr>
            <a:spLocks noChangeArrowheads="1"/>
          </p:cNvSpPr>
          <p:nvPr/>
        </p:nvSpPr>
        <p:spPr bwMode="auto">
          <a:xfrm>
            <a:off x="1172369" y="455807"/>
            <a:ext cx="17335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ru-RU" altLang="ru-RU" sz="800" b="1" dirty="0">
                <a:latin typeface="+mn-lt"/>
                <a:ea typeface="Open Sans Condensed Light"/>
                <a:cs typeface="Open Sans Condensed Light"/>
              </a:rPr>
              <a:t>Регистратор ФО субъекта </a:t>
            </a:r>
          </a:p>
          <a:p>
            <a:pPr algn="ctr">
              <a:defRPr/>
            </a:pPr>
            <a:r>
              <a:rPr lang="ru-RU" altLang="ru-RU" sz="800" b="1" dirty="0">
                <a:latin typeface="+mn-lt"/>
              </a:rPr>
              <a:t>Российской Федерации</a:t>
            </a:r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84809" y="868265"/>
            <a:ext cx="173431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altLang="ru-RU" sz="600" dirty="0"/>
              <a:t>Заявка на регистрацию </a:t>
            </a:r>
            <a:r>
              <a:rPr lang="ru-RU" altLang="ru-RU" sz="600" u="sng" dirty="0"/>
              <a:t>регистраторов</a:t>
            </a:r>
            <a:r>
              <a:rPr lang="ru-RU" altLang="ru-RU" sz="600" dirty="0"/>
              <a:t> </a:t>
            </a:r>
          </a:p>
          <a:p>
            <a:pPr>
              <a:defRPr/>
            </a:pPr>
            <a:r>
              <a:rPr lang="ru-RU" altLang="ru-RU" sz="600" dirty="0"/>
              <a:t>ФО МО, в </a:t>
            </a:r>
            <a:r>
              <a:rPr lang="ru-RU" altLang="ru-RU" sz="600" dirty="0" err="1"/>
              <a:t>т.ч</a:t>
            </a:r>
            <a:r>
              <a:rPr lang="ru-RU" altLang="ru-RU" sz="600" dirty="0"/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ru-RU" altLang="ru-RU" sz="600" dirty="0"/>
              <a:t>муниципального района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ru-RU" altLang="ru-RU" sz="600" dirty="0"/>
              <a:t>городского округа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ru-RU" altLang="ru-RU" sz="600" dirty="0"/>
              <a:t>городского и сельского поселения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ru-RU" altLang="ru-RU" sz="600" dirty="0"/>
              <a:t>внутригородского района</a:t>
            </a:r>
          </a:p>
        </p:txBody>
      </p:sp>
      <p:cxnSp>
        <p:nvCxnSpPr>
          <p:cNvPr id="12" name="Прямая со стрелкой 11"/>
          <p:cNvCxnSpPr/>
          <p:nvPr/>
        </p:nvCxnSpPr>
        <p:spPr>
          <a:xfrm flipH="1">
            <a:off x="1222534" y="794361"/>
            <a:ext cx="180817" cy="69986"/>
          </a:xfrm>
          <a:prstGeom prst="straightConnector1">
            <a:avLst/>
          </a:prstGeom>
          <a:ln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H="1">
            <a:off x="477821" y="1606929"/>
            <a:ext cx="138812" cy="115541"/>
          </a:xfrm>
          <a:prstGeom prst="straightConnector1">
            <a:avLst/>
          </a:prstGeom>
          <a:ln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1403351" y="1615962"/>
            <a:ext cx="136525" cy="115541"/>
          </a:xfrm>
          <a:prstGeom prst="straightConnector1">
            <a:avLst/>
          </a:prstGeom>
          <a:ln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0"/>
          <p:cNvSpPr>
            <a:spLocks noChangeArrowheads="1"/>
          </p:cNvSpPr>
          <p:nvPr/>
        </p:nvSpPr>
        <p:spPr bwMode="auto">
          <a:xfrm>
            <a:off x="2505521" y="853304"/>
            <a:ext cx="136186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altLang="ru-RU" sz="600" dirty="0"/>
              <a:t>Заявка на регистрацию уполномоченных лиц</a:t>
            </a:r>
          </a:p>
        </p:txBody>
      </p:sp>
      <p:sp>
        <p:nvSpPr>
          <p:cNvPr id="16" name="Прямоугольник 10"/>
          <p:cNvSpPr>
            <a:spLocks noChangeArrowheads="1"/>
          </p:cNvSpPr>
          <p:nvPr/>
        </p:nvSpPr>
        <p:spPr bwMode="auto">
          <a:xfrm>
            <a:off x="-133668" y="1742247"/>
            <a:ext cx="1170178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altLang="ru-RU" sz="500" dirty="0"/>
              <a:t>на размещение информации в структурированном виде</a:t>
            </a:r>
          </a:p>
        </p:txBody>
      </p:sp>
      <p:sp>
        <p:nvSpPr>
          <p:cNvPr id="17" name="Прямоугольник 10"/>
          <p:cNvSpPr>
            <a:spLocks noChangeArrowheads="1"/>
          </p:cNvSpPr>
          <p:nvPr/>
        </p:nvSpPr>
        <p:spPr bwMode="auto">
          <a:xfrm>
            <a:off x="1000412" y="1742247"/>
            <a:ext cx="1203325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altLang="ru-RU" sz="500" dirty="0"/>
              <a:t>на размещение информации с использованием личного кабинета ЕПБС</a:t>
            </a:r>
          </a:p>
        </p:txBody>
      </p:sp>
      <p:cxnSp>
        <p:nvCxnSpPr>
          <p:cNvPr id="18" name="Прямая со стрелкой 17"/>
          <p:cNvCxnSpPr/>
          <p:nvPr/>
        </p:nvCxnSpPr>
        <p:spPr>
          <a:xfrm flipH="1">
            <a:off x="2726431" y="1175507"/>
            <a:ext cx="178000" cy="163034"/>
          </a:xfrm>
          <a:prstGeom prst="straightConnector1">
            <a:avLst/>
          </a:prstGeom>
          <a:ln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>
            <a:off x="3568699" y="1177343"/>
            <a:ext cx="158750" cy="152238"/>
          </a:xfrm>
          <a:prstGeom prst="straightConnector1">
            <a:avLst/>
          </a:prstGeom>
          <a:ln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рямоугольник 10"/>
          <p:cNvSpPr>
            <a:spLocks noChangeArrowheads="1"/>
          </p:cNvSpPr>
          <p:nvPr/>
        </p:nvSpPr>
        <p:spPr bwMode="auto">
          <a:xfrm>
            <a:off x="2096293" y="1367522"/>
            <a:ext cx="120491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altLang="ru-RU" sz="500" dirty="0"/>
              <a:t>на размещение информации в структурированном виде</a:t>
            </a:r>
          </a:p>
        </p:txBody>
      </p:sp>
      <p:sp>
        <p:nvSpPr>
          <p:cNvPr id="28" name="Прямоугольник 10"/>
          <p:cNvSpPr>
            <a:spLocks noChangeArrowheads="1"/>
          </p:cNvSpPr>
          <p:nvPr/>
        </p:nvSpPr>
        <p:spPr bwMode="auto">
          <a:xfrm>
            <a:off x="3334542" y="1376096"/>
            <a:ext cx="108513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altLang="ru-RU" sz="500" dirty="0"/>
              <a:t>на размещение информации с использованием личного кабинета ЕПБС</a:t>
            </a:r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>
            <a:off x="15240" y="2229995"/>
            <a:ext cx="4519053" cy="0"/>
          </a:xfrm>
          <a:prstGeom prst="line">
            <a:avLst/>
          </a:prstGeom>
          <a:ln w="25400">
            <a:solidFill>
              <a:schemeClr val="tx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Прямоугольник 3"/>
          <p:cNvSpPr>
            <a:spLocks noChangeArrowheads="1"/>
          </p:cNvSpPr>
          <p:nvPr/>
        </p:nvSpPr>
        <p:spPr bwMode="auto">
          <a:xfrm>
            <a:off x="1427371" y="2234454"/>
            <a:ext cx="173355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ru-RU" altLang="ru-RU" sz="800" b="1" dirty="0">
                <a:latin typeface="+mn-lt"/>
                <a:ea typeface="Open Sans Condensed Light"/>
                <a:cs typeface="Open Sans Condensed Light"/>
              </a:rPr>
              <a:t>Регистратор ФО МО</a:t>
            </a:r>
            <a:endParaRPr lang="ru-RU" altLang="ru-RU" sz="800" b="1" dirty="0">
              <a:latin typeface="+mn-lt"/>
            </a:endParaRPr>
          </a:p>
        </p:txBody>
      </p:sp>
      <p:sp>
        <p:nvSpPr>
          <p:cNvPr id="32" name="Прямоугольник 10"/>
          <p:cNvSpPr>
            <a:spLocks noChangeArrowheads="1"/>
          </p:cNvSpPr>
          <p:nvPr/>
        </p:nvSpPr>
        <p:spPr bwMode="auto">
          <a:xfrm>
            <a:off x="1135271" y="2541973"/>
            <a:ext cx="23177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altLang="ru-RU" sz="600" dirty="0"/>
              <a:t>Заявка на регистрацию уполномоченных лиц данного ФО МО</a:t>
            </a:r>
          </a:p>
        </p:txBody>
      </p:sp>
      <p:sp>
        <p:nvSpPr>
          <p:cNvPr id="35" name="Прямоугольник 10"/>
          <p:cNvSpPr>
            <a:spLocks noChangeArrowheads="1"/>
          </p:cNvSpPr>
          <p:nvPr/>
        </p:nvSpPr>
        <p:spPr bwMode="auto">
          <a:xfrm>
            <a:off x="387646" y="2949416"/>
            <a:ext cx="154622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altLang="ru-RU" sz="500" dirty="0"/>
              <a:t>на размещение информации в структурированном виде</a:t>
            </a:r>
          </a:p>
        </p:txBody>
      </p:sp>
      <p:sp>
        <p:nvSpPr>
          <p:cNvPr id="36" name="Прямоугольник 10"/>
          <p:cNvSpPr>
            <a:spLocks noChangeArrowheads="1"/>
          </p:cNvSpPr>
          <p:nvPr/>
        </p:nvSpPr>
        <p:spPr bwMode="auto">
          <a:xfrm>
            <a:off x="2312798" y="2965291"/>
            <a:ext cx="178493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altLang="ru-RU" sz="500" dirty="0"/>
              <a:t>на размещение информации с использованием личного кабинета ЕПБС</a:t>
            </a:r>
          </a:p>
        </p:txBody>
      </p:sp>
      <p:cxnSp>
        <p:nvCxnSpPr>
          <p:cNvPr id="37" name="Прямая со стрелкой 36"/>
          <p:cNvCxnSpPr/>
          <p:nvPr/>
        </p:nvCxnSpPr>
        <p:spPr>
          <a:xfrm>
            <a:off x="2762249" y="775238"/>
            <a:ext cx="143670" cy="89109"/>
          </a:xfrm>
          <a:prstGeom prst="straightConnector1">
            <a:avLst/>
          </a:prstGeom>
          <a:ln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я со стрелкой 75"/>
          <p:cNvCxnSpPr/>
          <p:nvPr/>
        </p:nvCxnSpPr>
        <p:spPr>
          <a:xfrm>
            <a:off x="3075820" y="2833875"/>
            <a:ext cx="136525" cy="115541"/>
          </a:xfrm>
          <a:prstGeom prst="straightConnector1">
            <a:avLst/>
          </a:prstGeom>
          <a:ln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Прямая со стрелкой 76"/>
          <p:cNvCxnSpPr/>
          <p:nvPr/>
        </p:nvCxnSpPr>
        <p:spPr>
          <a:xfrm flipH="1">
            <a:off x="1312942" y="2849750"/>
            <a:ext cx="138812" cy="115541"/>
          </a:xfrm>
          <a:prstGeom prst="straightConnector1">
            <a:avLst/>
          </a:prstGeom>
          <a:ln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Прямая со стрелкой 77"/>
          <p:cNvCxnSpPr/>
          <p:nvPr/>
        </p:nvCxnSpPr>
        <p:spPr>
          <a:xfrm>
            <a:off x="2203737" y="2435009"/>
            <a:ext cx="0" cy="163127"/>
          </a:xfrm>
          <a:prstGeom prst="straightConnector1">
            <a:avLst/>
          </a:prstGeom>
          <a:ln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6" name="Рисунок 1434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3593" y="973785"/>
            <a:ext cx="1326738" cy="1860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9" name="Прямоугольник 88"/>
          <p:cNvSpPr/>
          <p:nvPr/>
        </p:nvSpPr>
        <p:spPr>
          <a:xfrm>
            <a:off x="4439453" y="567489"/>
            <a:ext cx="133904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700" b="1" dirty="0">
                <a:solidFill>
                  <a:srgbClr val="C00000"/>
                </a:solidFill>
              </a:rPr>
              <a:t>Письмо Минфина России от 19.09.2019                         </a:t>
            </a:r>
            <a:endParaRPr lang="ru-RU" sz="7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700" b="1" dirty="0" smtClean="0">
                <a:solidFill>
                  <a:srgbClr val="C00000"/>
                </a:solidFill>
              </a:rPr>
              <a:t>№ </a:t>
            </a:r>
            <a:r>
              <a:rPr lang="ru-RU" sz="700" b="1" dirty="0">
                <a:solidFill>
                  <a:srgbClr val="C00000"/>
                </a:solidFill>
              </a:rPr>
              <a:t>21-06-05/72468</a:t>
            </a:r>
          </a:p>
        </p:txBody>
      </p:sp>
      <p:pic>
        <p:nvPicPr>
          <p:cNvPr id="91" name="Picture 2" descr="C:\Users\3712\Desktop\Документы\Презентации\Шаблоны\Картинки для презентаций\информация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4936" y="523652"/>
            <a:ext cx="202863" cy="202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129" y="891590"/>
            <a:ext cx="634088" cy="475932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34" name="Рисунок 46" descr="согласование.jpeg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8906" y="2338076"/>
            <a:ext cx="468202" cy="39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6931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Рисунок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2185" y="1412740"/>
            <a:ext cx="631399" cy="473914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27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643" y="317602"/>
            <a:ext cx="493019" cy="351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object 3"/>
          <p:cNvSpPr/>
          <p:nvPr/>
        </p:nvSpPr>
        <p:spPr>
          <a:xfrm>
            <a:off x="88477" y="60906"/>
            <a:ext cx="299169" cy="30162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4"/>
          <p:cNvSpPr/>
          <p:nvPr/>
        </p:nvSpPr>
        <p:spPr>
          <a:xfrm>
            <a:off x="188785" y="191620"/>
            <a:ext cx="91579" cy="9158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1" name="object 5"/>
          <p:cNvSpPr/>
          <p:nvPr/>
        </p:nvSpPr>
        <p:spPr>
          <a:xfrm>
            <a:off x="114909" y="86385"/>
            <a:ext cx="239864" cy="2667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2" name="object 6"/>
          <p:cNvSpPr/>
          <p:nvPr/>
        </p:nvSpPr>
        <p:spPr>
          <a:xfrm>
            <a:off x="451421" y="175907"/>
            <a:ext cx="1367701" cy="9883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3" name="Прямоугольник с одним скругленным углом 22"/>
          <p:cNvSpPr/>
          <p:nvPr/>
        </p:nvSpPr>
        <p:spPr>
          <a:xfrm flipH="1" flipV="1">
            <a:off x="2425700" y="-12443"/>
            <a:ext cx="3340100" cy="452057"/>
          </a:xfrm>
          <a:prstGeom prst="round1Rect">
            <a:avLst/>
          </a:prstGeom>
          <a:solidFill>
            <a:srgbClr val="003B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6" name="TextBox 25"/>
          <p:cNvSpPr txBox="1"/>
          <p:nvPr/>
        </p:nvSpPr>
        <p:spPr>
          <a:xfrm>
            <a:off x="2451978" y="17573"/>
            <a:ext cx="35052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Порядок подключения для размещения информации на  Едином портале</a:t>
            </a:r>
          </a:p>
        </p:txBody>
      </p:sp>
      <p:sp>
        <p:nvSpPr>
          <p:cNvPr id="10" name="Прямоугольник 3"/>
          <p:cNvSpPr>
            <a:spLocks noChangeArrowheads="1"/>
          </p:cNvSpPr>
          <p:nvPr/>
        </p:nvSpPr>
        <p:spPr bwMode="auto">
          <a:xfrm>
            <a:off x="1336563" y="450562"/>
            <a:ext cx="156651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altLang="ru-RU" sz="500" b="1" dirty="0">
                <a:ea typeface="Open Sans Condensed Light"/>
                <a:cs typeface="Open Sans Condensed Light"/>
              </a:rPr>
              <a:t>Регистратор </a:t>
            </a:r>
            <a:r>
              <a:rPr lang="ru-RU" altLang="ru-RU" sz="500" b="1" dirty="0" err="1">
                <a:ea typeface="Open Sans Condensed Light"/>
                <a:cs typeface="Open Sans Condensed Light"/>
              </a:rPr>
              <a:t>Финоргана</a:t>
            </a:r>
            <a:r>
              <a:rPr lang="ru-RU" altLang="ru-RU" sz="500" b="1" dirty="0">
                <a:ea typeface="Open Sans Condensed Light"/>
                <a:cs typeface="Open Sans Condensed Light"/>
              </a:rPr>
              <a:t> МО (полномочие «Направление заявки на регистрацию уполномоченных лиц участника системы «Электронный бюджет») </a:t>
            </a:r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26577" y="1188032"/>
            <a:ext cx="220662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altLang="ru-RU" sz="600" dirty="0"/>
              <a:t>Заявка на предоставление полномочий</a:t>
            </a:r>
          </a:p>
          <a:p>
            <a:pPr algn="ctr">
              <a:defRPr/>
            </a:pPr>
            <a:r>
              <a:rPr lang="ru-RU" altLang="ru-RU" sz="600" dirty="0"/>
              <a:t>На размещение информации в структурированном виде (приложение 1)</a:t>
            </a:r>
          </a:p>
        </p:txBody>
      </p:sp>
      <p:cxnSp>
        <p:nvCxnSpPr>
          <p:cNvPr id="12" name="Прямая со стрелкой 11"/>
          <p:cNvCxnSpPr/>
          <p:nvPr/>
        </p:nvCxnSpPr>
        <p:spPr>
          <a:xfrm flipH="1">
            <a:off x="1349263" y="823808"/>
            <a:ext cx="255831" cy="216511"/>
          </a:xfrm>
          <a:prstGeom prst="straightConnector1">
            <a:avLst/>
          </a:prstGeom>
          <a:ln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0"/>
          <p:cNvSpPr>
            <a:spLocks noChangeArrowheads="1"/>
          </p:cNvSpPr>
          <p:nvPr/>
        </p:nvSpPr>
        <p:spPr bwMode="auto">
          <a:xfrm>
            <a:off x="2272985" y="1188032"/>
            <a:ext cx="18764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altLang="ru-RU" sz="600" dirty="0"/>
              <a:t>Заявка на предоставление полномочий</a:t>
            </a:r>
          </a:p>
          <a:p>
            <a:pPr algn="ctr"/>
            <a:r>
              <a:rPr lang="ru-RU" altLang="ru-RU" sz="600" dirty="0"/>
              <a:t>На размещение информации с использованием ЕПБС</a:t>
            </a:r>
            <a:br>
              <a:rPr lang="ru-RU" altLang="ru-RU" sz="600" dirty="0"/>
            </a:br>
            <a:r>
              <a:rPr lang="ru-RU" altLang="ru-RU" sz="600" dirty="0"/>
              <a:t> (приложение 2)</a:t>
            </a:r>
          </a:p>
        </p:txBody>
      </p:sp>
      <p:cxnSp>
        <p:nvCxnSpPr>
          <p:cNvPr id="37" name="Прямая со стрелкой 36"/>
          <p:cNvCxnSpPr/>
          <p:nvPr/>
        </p:nvCxnSpPr>
        <p:spPr>
          <a:xfrm>
            <a:off x="2643584" y="823808"/>
            <a:ext cx="335047" cy="218385"/>
          </a:xfrm>
          <a:prstGeom prst="straightConnector1">
            <a:avLst/>
          </a:prstGeom>
          <a:ln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Прямоугольник 41"/>
          <p:cNvSpPr>
            <a:spLocks noChangeArrowheads="1"/>
          </p:cNvSpPr>
          <p:nvPr/>
        </p:nvSpPr>
        <p:spPr bwMode="auto">
          <a:xfrm>
            <a:off x="334453" y="1801460"/>
            <a:ext cx="180108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altLang="ru-RU" sz="600" dirty="0"/>
              <a:t>Рассмотрение Уполномоченным сотрудником Минфина России</a:t>
            </a:r>
          </a:p>
        </p:txBody>
      </p:sp>
      <p:sp>
        <p:nvSpPr>
          <p:cNvPr id="43" name="Прямоугольник 42"/>
          <p:cNvSpPr>
            <a:spLocks noChangeArrowheads="1"/>
          </p:cNvSpPr>
          <p:nvPr/>
        </p:nvSpPr>
        <p:spPr bwMode="auto">
          <a:xfrm>
            <a:off x="2348329" y="1801459"/>
            <a:ext cx="180108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altLang="ru-RU" sz="600" dirty="0"/>
              <a:t>Рассмотрение Уполномоченным сотрудником </a:t>
            </a:r>
            <a:r>
              <a:rPr lang="ru-RU" altLang="ru-RU" sz="600" dirty="0" smtClean="0"/>
              <a:t>ТОФК</a:t>
            </a:r>
            <a:endParaRPr lang="ru-RU" altLang="ru-RU" sz="600" dirty="0"/>
          </a:p>
        </p:txBody>
      </p:sp>
      <p:sp>
        <p:nvSpPr>
          <p:cNvPr id="44" name="Прямоугольник 43"/>
          <p:cNvSpPr>
            <a:spLocks noChangeArrowheads="1"/>
          </p:cNvSpPr>
          <p:nvPr/>
        </p:nvSpPr>
        <p:spPr bwMode="auto">
          <a:xfrm>
            <a:off x="267664" y="2208731"/>
            <a:ext cx="106889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altLang="ru-RU" sz="600" dirty="0"/>
              <a:t>Возврат заявки с указанием причин отказа </a:t>
            </a:r>
          </a:p>
        </p:txBody>
      </p:sp>
      <p:cxnSp>
        <p:nvCxnSpPr>
          <p:cNvPr id="45" name="Прямая со стрелкой 44"/>
          <p:cNvCxnSpPr/>
          <p:nvPr/>
        </p:nvCxnSpPr>
        <p:spPr>
          <a:xfrm>
            <a:off x="1194642" y="1557364"/>
            <a:ext cx="0" cy="244096"/>
          </a:xfrm>
          <a:prstGeom prst="straightConnector1">
            <a:avLst/>
          </a:prstGeom>
          <a:ln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/>
          <p:nvPr/>
        </p:nvCxnSpPr>
        <p:spPr>
          <a:xfrm>
            <a:off x="3209499" y="1649697"/>
            <a:ext cx="0" cy="151763"/>
          </a:xfrm>
          <a:prstGeom prst="straightConnector1">
            <a:avLst/>
          </a:prstGeom>
          <a:ln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Прямоугольник 48"/>
          <p:cNvSpPr>
            <a:spLocks noChangeArrowheads="1"/>
          </p:cNvSpPr>
          <p:nvPr/>
        </p:nvSpPr>
        <p:spPr bwMode="auto">
          <a:xfrm>
            <a:off x="1506662" y="2393397"/>
            <a:ext cx="148466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altLang="ru-RU" sz="600" dirty="0"/>
              <a:t>Направление уведомления о назначении полномочий</a:t>
            </a:r>
          </a:p>
        </p:txBody>
      </p:sp>
      <p:sp>
        <p:nvSpPr>
          <p:cNvPr id="50" name="Прямоугольник 49"/>
          <p:cNvSpPr>
            <a:spLocks noChangeArrowheads="1"/>
          </p:cNvSpPr>
          <p:nvPr/>
        </p:nvSpPr>
        <p:spPr bwMode="auto">
          <a:xfrm>
            <a:off x="3127906" y="2200427"/>
            <a:ext cx="98975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altLang="ru-RU" sz="600" dirty="0"/>
              <a:t>Возврат заявки с указанием причин отказа </a:t>
            </a:r>
          </a:p>
        </p:txBody>
      </p:sp>
      <p:cxnSp>
        <p:nvCxnSpPr>
          <p:cNvPr id="53" name="Прямая со стрелкой 52"/>
          <p:cNvCxnSpPr/>
          <p:nvPr/>
        </p:nvCxnSpPr>
        <p:spPr>
          <a:xfrm>
            <a:off x="1387953" y="2114798"/>
            <a:ext cx="375444" cy="229767"/>
          </a:xfrm>
          <a:prstGeom prst="straightConnector1">
            <a:avLst/>
          </a:prstGeom>
          <a:ln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 стрелкой 55"/>
          <p:cNvCxnSpPr/>
          <p:nvPr/>
        </p:nvCxnSpPr>
        <p:spPr>
          <a:xfrm flipH="1">
            <a:off x="2643585" y="2114798"/>
            <a:ext cx="335046" cy="211851"/>
          </a:xfrm>
          <a:prstGeom prst="straightConnector1">
            <a:avLst/>
          </a:prstGeom>
          <a:ln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Соединительная линия уступом 59"/>
          <p:cNvCxnSpPr>
            <a:stCxn id="42" idx="2"/>
            <a:endCxn id="10" idx="1"/>
          </p:cNvCxnSpPr>
          <p:nvPr/>
        </p:nvCxnSpPr>
        <p:spPr>
          <a:xfrm rot="5400000" flipH="1" flipV="1">
            <a:off x="571858" y="1313754"/>
            <a:ext cx="1427842" cy="101568"/>
          </a:xfrm>
          <a:prstGeom prst="bentConnector4">
            <a:avLst>
              <a:gd name="adj1" fmla="val -8894"/>
              <a:gd name="adj2" fmla="val -1036687"/>
            </a:avLst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Соединительная линия уступом 82"/>
          <p:cNvCxnSpPr>
            <a:stCxn id="43" idx="2"/>
            <a:endCxn id="10" idx="3"/>
          </p:cNvCxnSpPr>
          <p:nvPr/>
        </p:nvCxnSpPr>
        <p:spPr>
          <a:xfrm rot="5400000" flipH="1">
            <a:off x="2362053" y="1191641"/>
            <a:ext cx="1427841" cy="345794"/>
          </a:xfrm>
          <a:prstGeom prst="bentConnector4">
            <a:avLst>
              <a:gd name="adj1" fmla="val -9339"/>
              <a:gd name="adj2" fmla="val -242064"/>
            </a:avLst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76" name="Прямоугольник 3075"/>
          <p:cNvSpPr/>
          <p:nvPr/>
        </p:nvSpPr>
        <p:spPr>
          <a:xfrm>
            <a:off x="114909" y="2689225"/>
            <a:ext cx="483186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800" dirty="0"/>
              <a:t>Порядок предоставления доступа размещен на сайте Минфина России в разделе «Деятельность / Электронный бюджет / Единый портал бюджетной системы Российской Федерации».</a:t>
            </a:r>
          </a:p>
        </p:txBody>
      </p:sp>
      <p:pic>
        <p:nvPicPr>
          <p:cNvPr id="101" name="Picture 5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155762" y="771456"/>
            <a:ext cx="1585491" cy="1428971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Рисунок 46" descr="согласование.jpeg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2204" y="2428074"/>
            <a:ext cx="336550" cy="283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8777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3"/>
          <p:cNvSpPr/>
          <p:nvPr/>
        </p:nvSpPr>
        <p:spPr>
          <a:xfrm>
            <a:off x="88477" y="60906"/>
            <a:ext cx="299169" cy="3016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8" name="object 4"/>
          <p:cNvSpPr/>
          <p:nvPr/>
        </p:nvSpPr>
        <p:spPr>
          <a:xfrm>
            <a:off x="188785" y="191620"/>
            <a:ext cx="91579" cy="9158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9" name="object 5"/>
          <p:cNvSpPr/>
          <p:nvPr/>
        </p:nvSpPr>
        <p:spPr>
          <a:xfrm>
            <a:off x="114909" y="86385"/>
            <a:ext cx="239864" cy="2667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6"/>
          <p:cNvSpPr/>
          <p:nvPr/>
        </p:nvSpPr>
        <p:spPr>
          <a:xfrm>
            <a:off x="451421" y="175907"/>
            <a:ext cx="1367701" cy="9883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Прямоугольник с одним скругленным углом 1"/>
          <p:cNvSpPr/>
          <p:nvPr/>
        </p:nvSpPr>
        <p:spPr>
          <a:xfrm flipH="1" flipV="1">
            <a:off x="2425700" y="-12443"/>
            <a:ext cx="3340100" cy="452057"/>
          </a:xfrm>
          <a:prstGeom prst="round1Rect">
            <a:avLst/>
          </a:prstGeom>
          <a:solidFill>
            <a:srgbClr val="003B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2425700" y="58312"/>
            <a:ext cx="3505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Перечень полномочий и ролей для размещения информации финансовых органов муниципальных </a:t>
            </a:r>
            <a:r>
              <a:rPr lang="ru-RU" sz="800" b="1" dirty="0" smtClean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образований</a:t>
            </a:r>
            <a:endParaRPr lang="ru-RU" sz="800" b="1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5091993"/>
              </p:ext>
            </p:extLst>
          </p:nvPr>
        </p:nvGraphicFramePr>
        <p:xfrm>
          <a:off x="457771" y="555626"/>
          <a:ext cx="5022278" cy="243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4679"/>
                <a:gridCol w="1524000"/>
                <a:gridCol w="2133599"/>
              </a:tblGrid>
              <a:tr h="2958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Полномочие</a:t>
                      </a:r>
                      <a:endParaRPr lang="ru-RU" sz="700" b="1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9773" marR="19773" marT="0" marB="0">
                    <a:solidFill>
                      <a:srgbClr val="003B5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Роль</a:t>
                      </a:r>
                      <a:endParaRPr lang="ru-RU" sz="700" b="1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9773" marR="19773" marT="0" marB="0">
                    <a:solidFill>
                      <a:srgbClr val="003B5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Участник ГИИС ЭБ</a:t>
                      </a:r>
                    </a:p>
                  </a:txBody>
                  <a:tcPr marL="19773" marR="19773" marT="0" marB="0">
                    <a:solidFill>
                      <a:srgbClr val="003B59"/>
                    </a:solidFill>
                  </a:tcPr>
                </a:tc>
              </a:tr>
              <a:tr h="307560">
                <a:tc rowSpan="8">
                  <a:txBody>
                    <a:bodyPr/>
                    <a:lstStyle/>
                    <a:p>
                      <a:pPr algn="ctr"/>
                      <a:r>
                        <a:rPr lang="ru-RU" sz="700" b="1" dirty="0" smtClean="0">
                          <a:solidFill>
                            <a:srgbClr val="003B59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Формирование и предоставление информации для обработки и публикации с использованием единого портала</a:t>
                      </a:r>
                    </a:p>
                    <a:p>
                      <a:endParaRPr lang="ru-RU" sz="400" b="0" dirty="0">
                        <a:solidFill>
                          <a:srgbClr val="003B59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700" b="0" dirty="0" smtClean="0">
                          <a:solidFill>
                            <a:srgbClr val="003B59"/>
                          </a:solidFill>
                          <a:cs typeface="Times New Roman" panose="02020603050405020304" pitchFamily="18" charset="0"/>
                        </a:rPr>
                        <a:t>Ввод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b="0" dirty="0" smtClean="0">
                          <a:solidFill>
                            <a:srgbClr val="003B59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ФО муниципальных районов и городских округов</a:t>
                      </a:r>
                      <a:endParaRPr lang="ru-RU" sz="700" b="0" dirty="0">
                        <a:solidFill>
                          <a:srgbClr val="003B59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9773" marR="1977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27998">
                <a:tc vMerge="1">
                  <a:txBody>
                    <a:bodyPr/>
                    <a:lstStyle/>
                    <a:p>
                      <a:endParaRPr lang="ru-RU" sz="400" b="0" baseline="0" dirty="0" smtClean="0">
                        <a:solidFill>
                          <a:srgbClr val="003B59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sz="400" b="0" dirty="0" smtClean="0">
                        <a:solidFill>
                          <a:srgbClr val="003B59"/>
                        </a:solidFill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b="0" dirty="0" smtClean="0">
                          <a:solidFill>
                            <a:srgbClr val="003B59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ФО городского и сельского поселения</a:t>
                      </a:r>
                      <a:endParaRPr lang="ru-RU" sz="700" b="0" dirty="0">
                        <a:solidFill>
                          <a:srgbClr val="003B59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9773" marR="19773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89674">
                <a:tc vMerge="1">
                  <a:txBody>
                    <a:bodyPr/>
                    <a:lstStyle/>
                    <a:p>
                      <a:endParaRPr lang="ru-RU" sz="400" b="0" baseline="0" dirty="0" smtClean="0">
                        <a:solidFill>
                          <a:srgbClr val="003B59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700" b="0" dirty="0" smtClean="0">
                          <a:solidFill>
                            <a:srgbClr val="003B59"/>
                          </a:solidFill>
                          <a:cs typeface="Times New Roman" panose="02020603050405020304" pitchFamily="18" charset="0"/>
                        </a:rPr>
                        <a:t>Согласование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b="0" dirty="0" smtClean="0">
                          <a:solidFill>
                            <a:srgbClr val="003B59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ФО муниципальных районов и городских округов</a:t>
                      </a:r>
                      <a:endParaRPr lang="ru-RU" sz="700" b="0" dirty="0">
                        <a:solidFill>
                          <a:srgbClr val="003B59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9773" marR="19773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21859">
                <a:tc vMerge="1">
                  <a:txBody>
                    <a:bodyPr/>
                    <a:lstStyle/>
                    <a:p>
                      <a:endParaRPr lang="ru-RU" sz="400" b="0" baseline="0" dirty="0" smtClean="0">
                        <a:solidFill>
                          <a:srgbClr val="003B59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sz="400" b="0" dirty="0" smtClean="0">
                        <a:solidFill>
                          <a:srgbClr val="003B59"/>
                        </a:solidFill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b="0" dirty="0" smtClean="0">
                          <a:solidFill>
                            <a:srgbClr val="003B59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ФО городского и сельского поселения</a:t>
                      </a:r>
                      <a:endParaRPr lang="ru-RU" sz="700" b="0" dirty="0">
                        <a:solidFill>
                          <a:srgbClr val="003B59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9773" marR="19773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1992">
                <a:tc vMerge="1">
                  <a:txBody>
                    <a:bodyPr/>
                    <a:lstStyle/>
                    <a:p>
                      <a:endParaRPr lang="ru-RU" sz="400" b="0" baseline="0" dirty="0" smtClean="0">
                        <a:solidFill>
                          <a:srgbClr val="003B59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700" b="0" dirty="0" smtClean="0">
                          <a:solidFill>
                            <a:srgbClr val="003B59"/>
                          </a:solidFill>
                          <a:cs typeface="Times New Roman" panose="02020603050405020304" pitchFamily="18" charset="0"/>
                        </a:rPr>
                        <a:t>Утверждение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b="0" dirty="0" smtClean="0">
                          <a:solidFill>
                            <a:srgbClr val="003B59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ФО муниципальных районов и городских округов</a:t>
                      </a:r>
                      <a:endParaRPr lang="ru-RU" sz="700" b="0" dirty="0">
                        <a:solidFill>
                          <a:srgbClr val="003B59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9773" marR="19773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04239">
                <a:tc vMerge="1">
                  <a:txBody>
                    <a:bodyPr/>
                    <a:lstStyle/>
                    <a:p>
                      <a:endParaRPr lang="ru-RU" sz="400" b="0" baseline="0" dirty="0" smtClean="0">
                        <a:solidFill>
                          <a:srgbClr val="003B59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sz="400" b="0" dirty="0" smtClean="0">
                        <a:solidFill>
                          <a:srgbClr val="003B59"/>
                        </a:solidFill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b="0" dirty="0" smtClean="0">
                          <a:solidFill>
                            <a:srgbClr val="003B59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ФО городского и сельского поселения</a:t>
                      </a:r>
                      <a:endParaRPr lang="ru-RU" sz="700" b="0" dirty="0">
                        <a:solidFill>
                          <a:srgbClr val="003B59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9773" marR="19773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2318">
                <a:tc vMerge="1">
                  <a:txBody>
                    <a:bodyPr/>
                    <a:lstStyle/>
                    <a:p>
                      <a:endParaRPr lang="ru-RU" sz="400" b="0" baseline="0" dirty="0" smtClean="0">
                        <a:solidFill>
                          <a:srgbClr val="003B59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700" b="0" dirty="0" smtClean="0">
                          <a:solidFill>
                            <a:srgbClr val="003B59"/>
                          </a:solidFill>
                          <a:cs typeface="Times New Roman" panose="02020603050405020304" pitchFamily="18" charset="0"/>
                        </a:rPr>
                        <a:t>Просмотр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b="0" dirty="0" smtClean="0">
                          <a:solidFill>
                            <a:srgbClr val="003B59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ФО муниципальных районов и городских округов</a:t>
                      </a:r>
                      <a:endParaRPr lang="ru-RU" sz="700" b="0" dirty="0">
                        <a:solidFill>
                          <a:srgbClr val="003B59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9773" marR="19773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56948">
                <a:tc vMerge="1">
                  <a:txBody>
                    <a:bodyPr/>
                    <a:lstStyle/>
                    <a:p>
                      <a:endParaRPr lang="ru-RU" sz="400" b="0" baseline="0" dirty="0" smtClean="0">
                        <a:solidFill>
                          <a:srgbClr val="003B59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sz="400" b="0" dirty="0" smtClean="0">
                        <a:solidFill>
                          <a:srgbClr val="003B59"/>
                        </a:solidFill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b="0" dirty="0" smtClean="0">
                          <a:solidFill>
                            <a:srgbClr val="003B59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ФО городского и сельского поселения</a:t>
                      </a:r>
                      <a:endParaRPr lang="ru-RU" sz="700" b="0" dirty="0">
                        <a:solidFill>
                          <a:srgbClr val="003B59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9773" marR="19773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1944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3"/>
          <p:cNvSpPr/>
          <p:nvPr/>
        </p:nvSpPr>
        <p:spPr>
          <a:xfrm>
            <a:off x="88477" y="60906"/>
            <a:ext cx="299169" cy="3016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8" name="object 4"/>
          <p:cNvSpPr/>
          <p:nvPr/>
        </p:nvSpPr>
        <p:spPr>
          <a:xfrm>
            <a:off x="188785" y="191620"/>
            <a:ext cx="91579" cy="9158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9" name="object 5"/>
          <p:cNvSpPr/>
          <p:nvPr/>
        </p:nvSpPr>
        <p:spPr>
          <a:xfrm>
            <a:off x="114909" y="86385"/>
            <a:ext cx="239864" cy="2667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6"/>
          <p:cNvSpPr/>
          <p:nvPr/>
        </p:nvSpPr>
        <p:spPr>
          <a:xfrm>
            <a:off x="451421" y="175907"/>
            <a:ext cx="1367701" cy="9883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Прямоугольник с одним скругленным углом 1"/>
          <p:cNvSpPr/>
          <p:nvPr/>
        </p:nvSpPr>
        <p:spPr>
          <a:xfrm flipH="1" flipV="1">
            <a:off x="2425700" y="-12443"/>
            <a:ext cx="3340100" cy="452057"/>
          </a:xfrm>
          <a:prstGeom prst="round1Rect">
            <a:avLst/>
          </a:prstGeom>
          <a:solidFill>
            <a:srgbClr val="003B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2425700" y="58312"/>
            <a:ext cx="3505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Перечень полномочий и ролей для размещения информации финансовых органов муниципальных образований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665989"/>
              </p:ext>
            </p:extLst>
          </p:nvPr>
        </p:nvGraphicFramePr>
        <p:xfrm>
          <a:off x="457769" y="555626"/>
          <a:ext cx="4863530" cy="21840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4110"/>
                <a:gridCol w="1679710"/>
                <a:gridCol w="1679710"/>
              </a:tblGrid>
              <a:tr h="2237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Полномочие</a:t>
                      </a:r>
                      <a:endParaRPr lang="ru-RU" sz="700" b="1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9773" marR="19773" marT="0" marB="0">
                    <a:solidFill>
                      <a:srgbClr val="003B5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Роль</a:t>
                      </a:r>
                      <a:endParaRPr lang="ru-RU" sz="700" b="1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9773" marR="19773" marT="0" marB="0">
                    <a:solidFill>
                      <a:srgbClr val="003B5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Участник ГИИС ЭБ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b="1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9773" marR="19773" marT="0" marB="0">
                    <a:solidFill>
                      <a:srgbClr val="003B59"/>
                    </a:solidFill>
                  </a:tcPr>
                </a:tc>
              </a:tr>
              <a:tr h="174793">
                <a:tc rowSpan="4">
                  <a:txBody>
                    <a:bodyPr/>
                    <a:lstStyle/>
                    <a:p>
                      <a:pPr algn="ctr"/>
                      <a:r>
                        <a:rPr lang="ru-RU" sz="600" b="1" dirty="0" smtClean="0">
                          <a:solidFill>
                            <a:srgbClr val="003B59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Согласование органами субъектов РФ информации финансовых органов муниципальных образований для публикации на едином портале</a:t>
                      </a:r>
                      <a:r>
                        <a:rPr lang="ru-RU" sz="700" b="1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*</a:t>
                      </a:r>
                      <a:endParaRPr lang="ru-RU" sz="600" b="1" dirty="0" smtClean="0">
                        <a:solidFill>
                          <a:srgbClr val="C00000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" b="1" dirty="0" smtClean="0">
                          <a:solidFill>
                            <a:srgbClr val="003B59"/>
                          </a:solidFill>
                          <a:cs typeface="Times New Roman" panose="02020603050405020304" pitchFamily="18" charset="0"/>
                        </a:rPr>
                        <a:t>Ввод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" b="0" dirty="0" smtClean="0">
                          <a:solidFill>
                            <a:srgbClr val="003B59"/>
                          </a:solidFill>
                          <a:cs typeface="Times New Roman" panose="02020603050405020304" pitchFamily="18" charset="0"/>
                        </a:rPr>
                        <a:t>ФО субъектов РФ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74793">
                <a:tc vMerge="1">
                  <a:txBody>
                    <a:bodyPr/>
                    <a:lstStyle/>
                    <a:p>
                      <a:endParaRPr lang="ru-RU" sz="400" b="0" baseline="0" dirty="0" smtClean="0">
                        <a:solidFill>
                          <a:srgbClr val="003B59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" b="1" dirty="0" smtClean="0">
                          <a:solidFill>
                            <a:srgbClr val="003B59"/>
                          </a:solidFill>
                          <a:cs typeface="Times New Roman" panose="02020603050405020304" pitchFamily="18" charset="0"/>
                        </a:rPr>
                        <a:t>Согласование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b="0" dirty="0" smtClean="0">
                          <a:solidFill>
                            <a:srgbClr val="003B59"/>
                          </a:solidFill>
                          <a:cs typeface="Times New Roman" panose="02020603050405020304" pitchFamily="18" charset="0"/>
                        </a:rPr>
                        <a:t>ФО субъектов РФ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90241">
                <a:tc vMerge="1">
                  <a:txBody>
                    <a:bodyPr/>
                    <a:lstStyle/>
                    <a:p>
                      <a:endParaRPr lang="ru-RU" sz="400" b="0" baseline="0" dirty="0" smtClean="0">
                        <a:solidFill>
                          <a:srgbClr val="003B59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" b="1" dirty="0" smtClean="0">
                          <a:solidFill>
                            <a:srgbClr val="003B59"/>
                          </a:solidFill>
                          <a:cs typeface="Times New Roman" panose="02020603050405020304" pitchFamily="18" charset="0"/>
                        </a:rPr>
                        <a:t>Утверждение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b="0" dirty="0" smtClean="0">
                          <a:solidFill>
                            <a:srgbClr val="003B59"/>
                          </a:solidFill>
                          <a:cs typeface="Times New Roman" panose="02020603050405020304" pitchFamily="18" charset="0"/>
                        </a:rPr>
                        <a:t>ФО субъектов РФ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39756">
                <a:tc vMerge="1">
                  <a:txBody>
                    <a:bodyPr/>
                    <a:lstStyle/>
                    <a:p>
                      <a:endParaRPr lang="ru-RU" sz="400" b="0" baseline="0" dirty="0" smtClean="0">
                        <a:solidFill>
                          <a:srgbClr val="003B59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" b="1" dirty="0" smtClean="0">
                          <a:solidFill>
                            <a:srgbClr val="003B59"/>
                          </a:solidFill>
                          <a:cs typeface="Times New Roman" panose="02020603050405020304" pitchFamily="18" charset="0"/>
                        </a:rPr>
                        <a:t>Просмотр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b="0" dirty="0" smtClean="0">
                          <a:solidFill>
                            <a:srgbClr val="003B59"/>
                          </a:solidFill>
                          <a:cs typeface="Times New Roman" panose="02020603050405020304" pitchFamily="18" charset="0"/>
                        </a:rPr>
                        <a:t>ФО субъектов РФ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97730">
                <a:tc rowSpan="4">
                  <a:txBody>
                    <a:bodyPr/>
                    <a:lstStyle/>
                    <a:p>
                      <a:pPr algn="ctr"/>
                      <a:r>
                        <a:rPr lang="ru-RU" sz="600" b="1" dirty="0" smtClean="0">
                          <a:solidFill>
                            <a:srgbClr val="003B59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Согласование финансовыми органами муниципальных районов (городских округов с внутригородским делением) информации финансовых органов городских и сельских поселений (внутригородских территорий) для публикации на едином портале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" b="1" dirty="0" smtClean="0">
                          <a:solidFill>
                            <a:srgbClr val="003B59"/>
                          </a:solidFill>
                          <a:cs typeface="Times New Roman" panose="02020603050405020304" pitchFamily="18" charset="0"/>
                        </a:rPr>
                        <a:t>Ввод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 b="0" dirty="0" smtClean="0">
                          <a:solidFill>
                            <a:srgbClr val="003B59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ФО муниципальных районов и городских округов</a:t>
                      </a:r>
                      <a:endParaRPr lang="ru-RU" sz="600" b="0" dirty="0">
                        <a:solidFill>
                          <a:srgbClr val="003B59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29641" marR="2964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4304">
                <a:tc vMerge="1">
                  <a:txBody>
                    <a:bodyPr/>
                    <a:lstStyle/>
                    <a:p>
                      <a:pPr algn="ctr"/>
                      <a:endParaRPr lang="ru-RU" sz="500" b="0" dirty="0" smtClean="0">
                        <a:solidFill>
                          <a:srgbClr val="003B59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" b="1" dirty="0" smtClean="0">
                          <a:solidFill>
                            <a:srgbClr val="003B59"/>
                          </a:solidFill>
                          <a:cs typeface="Times New Roman" panose="02020603050405020304" pitchFamily="18" charset="0"/>
                        </a:rPr>
                        <a:t>Согласование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 b="0" dirty="0" smtClean="0">
                          <a:solidFill>
                            <a:srgbClr val="003B59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ФО муниципальных районов и городских округов</a:t>
                      </a:r>
                      <a:endParaRPr lang="ru-RU" sz="600" b="0" dirty="0">
                        <a:solidFill>
                          <a:srgbClr val="003B59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29641" marR="2964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4304">
                <a:tc vMerge="1">
                  <a:txBody>
                    <a:bodyPr/>
                    <a:lstStyle/>
                    <a:p>
                      <a:pPr algn="ctr"/>
                      <a:endParaRPr lang="ru-RU" sz="500" b="0" dirty="0" smtClean="0">
                        <a:solidFill>
                          <a:srgbClr val="003B59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" b="1" dirty="0" smtClean="0">
                          <a:solidFill>
                            <a:srgbClr val="003B59"/>
                          </a:solidFill>
                          <a:cs typeface="Times New Roman" panose="02020603050405020304" pitchFamily="18" charset="0"/>
                        </a:rPr>
                        <a:t>Утверждение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 b="0" dirty="0" smtClean="0">
                          <a:solidFill>
                            <a:srgbClr val="003B59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ФО муниципальных районов и городских округов</a:t>
                      </a:r>
                      <a:endParaRPr lang="ru-RU" sz="600" b="0" dirty="0">
                        <a:solidFill>
                          <a:srgbClr val="003B59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29641" marR="2964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83967">
                <a:tc vMerge="1">
                  <a:txBody>
                    <a:bodyPr/>
                    <a:lstStyle/>
                    <a:p>
                      <a:pPr algn="ctr"/>
                      <a:endParaRPr lang="ru-RU" sz="500" b="0" dirty="0" smtClean="0">
                        <a:solidFill>
                          <a:srgbClr val="003B59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" b="1" dirty="0" smtClean="0">
                          <a:solidFill>
                            <a:srgbClr val="003B59"/>
                          </a:solidFill>
                          <a:cs typeface="Times New Roman" panose="02020603050405020304" pitchFamily="18" charset="0"/>
                        </a:rPr>
                        <a:t>Просмотр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 b="0" dirty="0" smtClean="0">
                          <a:solidFill>
                            <a:srgbClr val="003B59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ФО муниципальных районов и городских округов</a:t>
                      </a:r>
                      <a:endParaRPr lang="ru-RU" sz="600" b="0" dirty="0">
                        <a:solidFill>
                          <a:srgbClr val="003B59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29641" marR="2964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" name="Прямоугольник 10"/>
          <p:cNvSpPr>
            <a:spLocks noChangeArrowheads="1"/>
          </p:cNvSpPr>
          <p:nvPr/>
        </p:nvSpPr>
        <p:spPr bwMode="auto">
          <a:xfrm>
            <a:off x="451420" y="2783185"/>
            <a:ext cx="387928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ru-RU" altLang="ru-RU" sz="600" dirty="0">
                <a:solidFill>
                  <a:srgbClr val="C00000"/>
                </a:solidFill>
              </a:rPr>
              <a:t>* </a:t>
            </a:r>
            <a:r>
              <a:rPr lang="ru-RU" altLang="ru-RU" sz="600" dirty="0"/>
              <a:t>Необходимо для </a:t>
            </a:r>
            <a:r>
              <a:rPr lang="ru-RU" altLang="ru-RU" sz="600" dirty="0" smtClean="0"/>
              <a:t>формирования Уведомления о </a:t>
            </a:r>
            <a:r>
              <a:rPr lang="ru-RU" altLang="ru-RU" sz="600" dirty="0"/>
              <a:t>самостоятельном формировании информации ФО муниципального образования субъекта Российской Федерации через личный кабинет ЕПБС</a:t>
            </a:r>
          </a:p>
          <a:p>
            <a:r>
              <a:rPr lang="ru-RU" altLang="ru-RU" sz="600" dirty="0" smtClean="0"/>
              <a:t> </a:t>
            </a:r>
            <a:endParaRPr lang="ru-RU" altLang="ru-RU" sz="600" dirty="0"/>
          </a:p>
        </p:txBody>
      </p:sp>
    </p:spTree>
    <p:extLst>
      <p:ext uri="{BB962C8B-B14F-4D97-AF65-F5344CB8AC3E}">
        <p14:creationId xmlns:p14="http://schemas.microsoft.com/office/powerpoint/2010/main" val="1172982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bject 3"/>
          <p:cNvSpPr/>
          <p:nvPr/>
        </p:nvSpPr>
        <p:spPr>
          <a:xfrm>
            <a:off x="88477" y="60906"/>
            <a:ext cx="299169" cy="3016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4"/>
          <p:cNvSpPr/>
          <p:nvPr/>
        </p:nvSpPr>
        <p:spPr>
          <a:xfrm>
            <a:off x="188785" y="191620"/>
            <a:ext cx="91579" cy="915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1" name="object 5"/>
          <p:cNvSpPr/>
          <p:nvPr/>
        </p:nvSpPr>
        <p:spPr>
          <a:xfrm>
            <a:off x="114909" y="86385"/>
            <a:ext cx="239864" cy="2667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2" name="object 6"/>
          <p:cNvSpPr/>
          <p:nvPr/>
        </p:nvSpPr>
        <p:spPr>
          <a:xfrm>
            <a:off x="451421" y="175907"/>
            <a:ext cx="1367701" cy="9883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3" name="Прямоугольник с одним скругленным углом 22"/>
          <p:cNvSpPr/>
          <p:nvPr/>
        </p:nvSpPr>
        <p:spPr>
          <a:xfrm flipH="1" flipV="1">
            <a:off x="2425700" y="-12443"/>
            <a:ext cx="3340100" cy="452057"/>
          </a:xfrm>
          <a:prstGeom prst="round1Rect">
            <a:avLst/>
          </a:prstGeom>
          <a:solidFill>
            <a:srgbClr val="003B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6" name="TextBox 25"/>
          <p:cNvSpPr txBox="1"/>
          <p:nvPr/>
        </p:nvSpPr>
        <p:spPr>
          <a:xfrm>
            <a:off x="2425700" y="17573"/>
            <a:ext cx="350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Схема бизнес-процесса размещения  </a:t>
            </a:r>
            <a:r>
              <a:rPr lang="ru-RU" sz="900" b="1" dirty="0" smtClean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информации ФО </a:t>
            </a:r>
            <a:r>
              <a:rPr lang="ru-RU" sz="9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муниципального района (городского округа)</a:t>
            </a:r>
          </a:p>
        </p:txBody>
      </p:sp>
      <p:sp>
        <p:nvSpPr>
          <p:cNvPr id="10" name="Прямоугольник 3"/>
          <p:cNvSpPr>
            <a:spLocks noChangeArrowheads="1"/>
          </p:cNvSpPr>
          <p:nvPr/>
        </p:nvSpPr>
        <p:spPr bwMode="auto">
          <a:xfrm>
            <a:off x="280364" y="587867"/>
            <a:ext cx="1968632" cy="95410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altLang="ru-RU" sz="700" b="1" dirty="0">
                <a:ea typeface="Open Sans Condensed Light"/>
                <a:cs typeface="Open Sans Condensed Light"/>
              </a:rPr>
              <a:t>ФО: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ru-RU" altLang="ru-RU" sz="700" b="1" dirty="0">
                <a:ea typeface="Open Sans Condensed Light"/>
                <a:cs typeface="Open Sans Condensed Light"/>
              </a:rPr>
              <a:t>Муниципального района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ru-RU" altLang="ru-RU" sz="700" b="1" dirty="0">
                <a:ea typeface="Open Sans Condensed Light"/>
                <a:cs typeface="Open Sans Condensed Light"/>
              </a:rPr>
              <a:t>Городского округа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ru-RU" altLang="ru-RU" sz="700" b="1" dirty="0">
                <a:ea typeface="Open Sans Condensed Light"/>
                <a:cs typeface="Open Sans Condensed Light"/>
              </a:rPr>
              <a:t>Городского округа с внутригородским делением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ru-RU" altLang="ru-RU" sz="700" b="1" dirty="0">
                <a:ea typeface="Open Sans Condensed Light"/>
                <a:cs typeface="Open Sans Condensed Light"/>
              </a:rPr>
              <a:t>Внутригородского муниципального образования городов федерального значения</a:t>
            </a:r>
          </a:p>
        </p:txBody>
      </p:sp>
      <p:sp>
        <p:nvSpPr>
          <p:cNvPr id="15" name="Прямоугольник 10"/>
          <p:cNvSpPr>
            <a:spLocks noChangeArrowheads="1"/>
          </p:cNvSpPr>
          <p:nvPr/>
        </p:nvSpPr>
        <p:spPr bwMode="auto">
          <a:xfrm>
            <a:off x="2636522" y="895643"/>
            <a:ext cx="1876425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>
            <a:spAutoFit/>
          </a:bodyPr>
          <a:lstStyle/>
          <a:p>
            <a:pPr algn="ctr"/>
            <a:r>
              <a:rPr lang="ru-RU" altLang="ru-RU" sz="800" b="1" dirty="0"/>
              <a:t>ФО субъекта Российской Федерации</a:t>
            </a:r>
          </a:p>
        </p:txBody>
      </p:sp>
      <p:sp>
        <p:nvSpPr>
          <p:cNvPr id="43" name="Прямоугольник 42"/>
          <p:cNvSpPr>
            <a:spLocks noChangeArrowheads="1"/>
          </p:cNvSpPr>
          <p:nvPr/>
        </p:nvSpPr>
        <p:spPr bwMode="auto">
          <a:xfrm>
            <a:off x="4559300" y="1916649"/>
            <a:ext cx="862868" cy="20005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altLang="ru-RU" sz="700" b="1" dirty="0"/>
              <a:t>Размещает</a:t>
            </a:r>
          </a:p>
        </p:txBody>
      </p:sp>
      <p:cxnSp>
        <p:nvCxnSpPr>
          <p:cNvPr id="47" name="Прямая со стрелкой 46"/>
          <p:cNvCxnSpPr/>
          <p:nvPr/>
        </p:nvCxnSpPr>
        <p:spPr>
          <a:xfrm>
            <a:off x="1150720" y="1565844"/>
            <a:ext cx="0" cy="151763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Прямоугольник 48"/>
          <p:cNvSpPr>
            <a:spLocks noChangeArrowheads="1"/>
          </p:cNvSpPr>
          <p:nvPr/>
        </p:nvSpPr>
        <p:spPr bwMode="auto">
          <a:xfrm>
            <a:off x="408385" y="1755292"/>
            <a:ext cx="1484669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altLang="ru-RU" sz="700" b="1" dirty="0"/>
              <a:t>Формирует информацию и направляет на согласование через личный кабинет ЕПБС</a:t>
            </a:r>
          </a:p>
        </p:txBody>
      </p:sp>
      <p:sp>
        <p:nvSpPr>
          <p:cNvPr id="27" name="Прямоугольник 26"/>
          <p:cNvSpPr>
            <a:spLocks noChangeArrowheads="1"/>
          </p:cNvSpPr>
          <p:nvPr/>
        </p:nvSpPr>
        <p:spPr bwMode="auto">
          <a:xfrm>
            <a:off x="3211197" y="1916874"/>
            <a:ext cx="862868" cy="20005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altLang="ru-RU" sz="700" b="1" dirty="0"/>
              <a:t>Согласует</a:t>
            </a:r>
          </a:p>
        </p:txBody>
      </p:sp>
      <p:cxnSp>
        <p:nvCxnSpPr>
          <p:cNvPr id="28" name="Прямая со стрелкой 27"/>
          <p:cNvCxnSpPr>
            <a:stCxn id="49" idx="3"/>
            <a:endCxn id="27" idx="1"/>
          </p:cNvCxnSpPr>
          <p:nvPr/>
        </p:nvCxnSpPr>
        <p:spPr>
          <a:xfrm>
            <a:off x="1893054" y="2016902"/>
            <a:ext cx="1318143" cy="0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>
            <a:stCxn id="27" idx="3"/>
          </p:cNvCxnSpPr>
          <p:nvPr/>
        </p:nvCxnSpPr>
        <p:spPr>
          <a:xfrm>
            <a:off x="4074065" y="2016902"/>
            <a:ext cx="485235" cy="0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>
            <a:off x="3610881" y="1290224"/>
            <a:ext cx="0" cy="599249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Прямоугольник 38"/>
          <p:cNvSpPr>
            <a:spLocks noChangeArrowheads="1"/>
          </p:cNvSpPr>
          <p:nvPr/>
        </p:nvSpPr>
        <p:spPr bwMode="auto">
          <a:xfrm>
            <a:off x="673436" y="2384425"/>
            <a:ext cx="1871764" cy="27699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/>
          <a:p>
            <a:pPr marL="88900" indent="-88900">
              <a:buFont typeface="Arial" panose="020B0604020202020204" pitchFamily="34" charset="0"/>
              <a:buChar char="•"/>
              <a:defRPr/>
            </a:pPr>
            <a:r>
              <a:rPr lang="ru-RU" altLang="ru-RU" sz="600" dirty="0"/>
              <a:t>размещение собственной </a:t>
            </a:r>
            <a:r>
              <a:rPr lang="ru-RU" altLang="ru-RU" sz="600" dirty="0" smtClean="0"/>
              <a:t>информации</a:t>
            </a:r>
            <a:endParaRPr lang="ru-RU" altLang="ru-RU" sz="600" dirty="0"/>
          </a:p>
        </p:txBody>
      </p:sp>
      <p:sp>
        <p:nvSpPr>
          <p:cNvPr id="40" name="Прямоугольник 39"/>
          <p:cNvSpPr>
            <a:spLocks noChangeArrowheads="1"/>
          </p:cNvSpPr>
          <p:nvPr/>
        </p:nvSpPr>
        <p:spPr bwMode="auto">
          <a:xfrm>
            <a:off x="673436" y="2730500"/>
            <a:ext cx="1871764" cy="36933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/>
          <a:p>
            <a:pPr marL="88900" indent="-88900">
              <a:buFont typeface="Arial" panose="020B0604020202020204" pitchFamily="34" charset="0"/>
              <a:buChar char="•"/>
              <a:defRPr/>
            </a:pPr>
            <a:r>
              <a:rPr lang="ru-RU" altLang="ru-RU" sz="600" dirty="0"/>
              <a:t>размещение информации за ФО, передавший  полномочие по организации исполнения бюджета</a:t>
            </a:r>
          </a:p>
        </p:txBody>
      </p:sp>
      <p:pic>
        <p:nvPicPr>
          <p:cNvPr id="24" name="Рисунок 46" descr="согласование.jpe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2395" y="2141002"/>
            <a:ext cx="474505" cy="399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26" descr="Похожее изображение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1300" y="2116929"/>
            <a:ext cx="397797" cy="397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4" descr="E:\презентации\человеки\новое\hard_working_on_computer_anim_500_clr_7364.gif"/>
          <p:cNvPicPr>
            <a:picLocks noChangeAspect="1" noChangeArrowheads="1" noCrop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94" y="2141002"/>
            <a:ext cx="550896" cy="549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8072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bject 3"/>
          <p:cNvSpPr/>
          <p:nvPr/>
        </p:nvSpPr>
        <p:spPr>
          <a:xfrm>
            <a:off x="88477" y="60906"/>
            <a:ext cx="299169" cy="3016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4"/>
          <p:cNvSpPr/>
          <p:nvPr/>
        </p:nvSpPr>
        <p:spPr>
          <a:xfrm>
            <a:off x="188785" y="191620"/>
            <a:ext cx="91579" cy="915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1" name="object 5"/>
          <p:cNvSpPr/>
          <p:nvPr/>
        </p:nvSpPr>
        <p:spPr>
          <a:xfrm>
            <a:off x="114909" y="86385"/>
            <a:ext cx="239864" cy="2667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2" name="object 6"/>
          <p:cNvSpPr/>
          <p:nvPr/>
        </p:nvSpPr>
        <p:spPr>
          <a:xfrm>
            <a:off x="451421" y="175907"/>
            <a:ext cx="1367701" cy="9883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3" name="Прямоугольник с одним скругленным углом 22"/>
          <p:cNvSpPr/>
          <p:nvPr/>
        </p:nvSpPr>
        <p:spPr>
          <a:xfrm flipH="1" flipV="1">
            <a:off x="2425700" y="-12443"/>
            <a:ext cx="3340100" cy="452057"/>
          </a:xfrm>
          <a:prstGeom prst="round1Rect">
            <a:avLst/>
          </a:prstGeom>
          <a:solidFill>
            <a:srgbClr val="003B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6" name="TextBox 25"/>
          <p:cNvSpPr txBox="1"/>
          <p:nvPr/>
        </p:nvSpPr>
        <p:spPr>
          <a:xfrm>
            <a:off x="2433319" y="0"/>
            <a:ext cx="350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Схема бизнес-процесса размещения  информации</a:t>
            </a:r>
          </a:p>
          <a:p>
            <a:r>
              <a:rPr lang="ru-RU" sz="8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ФО городского поселения, сельского поселения, внутригородского района </a:t>
            </a:r>
          </a:p>
        </p:txBody>
      </p:sp>
      <p:sp>
        <p:nvSpPr>
          <p:cNvPr id="10" name="Прямоугольник 3"/>
          <p:cNvSpPr>
            <a:spLocks noChangeArrowheads="1"/>
          </p:cNvSpPr>
          <p:nvPr/>
        </p:nvSpPr>
        <p:spPr bwMode="auto">
          <a:xfrm>
            <a:off x="238061" y="587867"/>
            <a:ext cx="1654239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altLang="ru-RU" sz="700" b="1" dirty="0">
                <a:ea typeface="Open Sans Condensed Light"/>
                <a:cs typeface="Open Sans Condensed Light"/>
              </a:rPr>
              <a:t>ФО: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ru-RU" altLang="ru-RU" sz="700" b="1" dirty="0">
                <a:ea typeface="Open Sans Condensed Light"/>
                <a:cs typeface="Open Sans Condensed Light"/>
              </a:rPr>
              <a:t>Внутригородского района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ru-RU" altLang="ru-RU" sz="700" b="1" dirty="0">
                <a:ea typeface="Open Sans Condensed Light"/>
                <a:cs typeface="Open Sans Condensed Light"/>
              </a:rPr>
              <a:t>Сельского/городского поселения</a:t>
            </a:r>
          </a:p>
        </p:txBody>
      </p:sp>
      <p:sp>
        <p:nvSpPr>
          <p:cNvPr id="15" name="Прямоугольник 10"/>
          <p:cNvSpPr>
            <a:spLocks noChangeArrowheads="1"/>
          </p:cNvSpPr>
          <p:nvPr/>
        </p:nvSpPr>
        <p:spPr bwMode="auto">
          <a:xfrm>
            <a:off x="2097688" y="587867"/>
            <a:ext cx="1678846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ru-RU" altLang="ru-RU" sz="700" b="1" dirty="0"/>
              <a:t>ФО: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altLang="ru-RU" sz="700" b="1" dirty="0"/>
              <a:t>Муниципального района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altLang="ru-RU" sz="700" b="1" dirty="0"/>
              <a:t>Городского округа с внутригородским делением</a:t>
            </a:r>
          </a:p>
        </p:txBody>
      </p:sp>
      <p:sp>
        <p:nvSpPr>
          <p:cNvPr id="43" name="Прямоугольник 42"/>
          <p:cNvSpPr>
            <a:spLocks noChangeArrowheads="1"/>
          </p:cNvSpPr>
          <p:nvPr/>
        </p:nvSpPr>
        <p:spPr bwMode="auto">
          <a:xfrm>
            <a:off x="4999860" y="1807419"/>
            <a:ext cx="737137" cy="18466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altLang="ru-RU" sz="600" b="1" dirty="0"/>
              <a:t>Размещает</a:t>
            </a:r>
          </a:p>
        </p:txBody>
      </p:sp>
      <p:sp>
        <p:nvSpPr>
          <p:cNvPr id="49" name="Прямоугольник 48"/>
          <p:cNvSpPr>
            <a:spLocks noChangeArrowheads="1"/>
          </p:cNvSpPr>
          <p:nvPr/>
        </p:nvSpPr>
        <p:spPr bwMode="auto">
          <a:xfrm>
            <a:off x="348625" y="1641117"/>
            <a:ext cx="1197039" cy="55399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altLang="ru-RU" sz="600" dirty="0"/>
              <a:t>Формирует информацию и направляет на согласование через личный кабинет ЕПБС</a:t>
            </a:r>
          </a:p>
        </p:txBody>
      </p:sp>
      <p:sp>
        <p:nvSpPr>
          <p:cNvPr id="27" name="Прямоугольник 26"/>
          <p:cNvSpPr>
            <a:spLocks noChangeArrowheads="1"/>
          </p:cNvSpPr>
          <p:nvPr/>
        </p:nvSpPr>
        <p:spPr bwMode="auto">
          <a:xfrm>
            <a:off x="2215198" y="1716232"/>
            <a:ext cx="1207452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altLang="ru-RU" sz="600" dirty="0"/>
              <a:t>Согласует информацию и направляет на согласование через личный кабинет ЕПБС</a:t>
            </a:r>
          </a:p>
        </p:txBody>
      </p:sp>
      <p:cxnSp>
        <p:nvCxnSpPr>
          <p:cNvPr id="28" name="Прямая со стрелкой 27"/>
          <p:cNvCxnSpPr>
            <a:stCxn id="49" idx="3"/>
          </p:cNvCxnSpPr>
          <p:nvPr/>
        </p:nvCxnSpPr>
        <p:spPr>
          <a:xfrm>
            <a:off x="1545664" y="1918116"/>
            <a:ext cx="652850" cy="0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 flipV="1">
            <a:off x="3489467" y="1902668"/>
            <a:ext cx="485235" cy="1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>
            <a:off x="2818924" y="1150739"/>
            <a:ext cx="6350" cy="478761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>
            <a:off x="980395" y="1150740"/>
            <a:ext cx="1" cy="482397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Прямоугольник 34"/>
          <p:cNvSpPr>
            <a:spLocks noChangeArrowheads="1"/>
          </p:cNvSpPr>
          <p:nvPr/>
        </p:nvSpPr>
        <p:spPr bwMode="auto">
          <a:xfrm>
            <a:off x="4025502" y="1813353"/>
            <a:ext cx="762398" cy="18466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altLang="ru-RU" sz="600" b="1" dirty="0" smtClean="0"/>
              <a:t>Согласует</a:t>
            </a:r>
            <a:endParaRPr lang="ru-RU" altLang="ru-RU" sz="600" b="1" dirty="0"/>
          </a:p>
        </p:txBody>
      </p:sp>
      <p:cxnSp>
        <p:nvCxnSpPr>
          <p:cNvPr id="42" name="Прямая со стрелкой 41"/>
          <p:cNvCxnSpPr/>
          <p:nvPr/>
        </p:nvCxnSpPr>
        <p:spPr>
          <a:xfrm>
            <a:off x="4812763" y="1902670"/>
            <a:ext cx="187097" cy="3016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Прямоугольник 10"/>
          <p:cNvSpPr>
            <a:spLocks noChangeArrowheads="1"/>
          </p:cNvSpPr>
          <p:nvPr/>
        </p:nvSpPr>
        <p:spPr bwMode="auto">
          <a:xfrm>
            <a:off x="3876675" y="641728"/>
            <a:ext cx="1139288" cy="41549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700" b="1" dirty="0"/>
              <a:t>ФО субъекта Российской Федерации</a:t>
            </a:r>
          </a:p>
        </p:txBody>
      </p:sp>
      <p:cxnSp>
        <p:nvCxnSpPr>
          <p:cNvPr id="51" name="Прямая со стрелкой 50"/>
          <p:cNvCxnSpPr/>
          <p:nvPr/>
        </p:nvCxnSpPr>
        <p:spPr>
          <a:xfrm>
            <a:off x="4406701" y="1111087"/>
            <a:ext cx="0" cy="599249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Рисунок 46" descr="согласование.jpe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8497" y="2141239"/>
            <a:ext cx="474505" cy="399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Рисунок 46" descr="согласование.jpe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6467" y="2181814"/>
            <a:ext cx="474505" cy="399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26" descr="Похожее изображение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1313" y="1992085"/>
            <a:ext cx="458787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4" descr="E:\презентации\человеки\новое\hard_working_on_computer_anim_500_clr_7364.gif"/>
          <p:cNvPicPr>
            <a:picLocks noChangeAspect="1" noChangeArrowheads="1" noCrop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05" y="2078943"/>
            <a:ext cx="524595" cy="524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4712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bject 3"/>
          <p:cNvSpPr/>
          <p:nvPr/>
        </p:nvSpPr>
        <p:spPr>
          <a:xfrm>
            <a:off x="88477" y="60906"/>
            <a:ext cx="299169" cy="3016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4"/>
          <p:cNvSpPr/>
          <p:nvPr/>
        </p:nvSpPr>
        <p:spPr>
          <a:xfrm>
            <a:off x="188785" y="191620"/>
            <a:ext cx="91579" cy="915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1" name="object 5"/>
          <p:cNvSpPr/>
          <p:nvPr/>
        </p:nvSpPr>
        <p:spPr>
          <a:xfrm>
            <a:off x="114909" y="86385"/>
            <a:ext cx="239864" cy="2667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2" name="object 6"/>
          <p:cNvSpPr/>
          <p:nvPr/>
        </p:nvSpPr>
        <p:spPr>
          <a:xfrm>
            <a:off x="451421" y="175907"/>
            <a:ext cx="1367701" cy="9883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3" name="Прямоугольник с одним скругленным углом 22"/>
          <p:cNvSpPr/>
          <p:nvPr/>
        </p:nvSpPr>
        <p:spPr>
          <a:xfrm flipH="1" flipV="1">
            <a:off x="2425700" y="-12443"/>
            <a:ext cx="3340100" cy="452057"/>
          </a:xfrm>
          <a:prstGeom prst="round1Rect">
            <a:avLst/>
          </a:prstGeom>
          <a:solidFill>
            <a:srgbClr val="003B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6" name="TextBox 25"/>
          <p:cNvSpPr txBox="1"/>
          <p:nvPr/>
        </p:nvSpPr>
        <p:spPr>
          <a:xfrm>
            <a:off x="2425700" y="17573"/>
            <a:ext cx="350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Схема бизнес-процесса формирования Уведомлений в Минфин России о передаче полномочий по размещению ФО субъекта Российской Федерации информации ФО МО </a:t>
            </a:r>
          </a:p>
        </p:txBody>
      </p:sp>
      <p:sp>
        <p:nvSpPr>
          <p:cNvPr id="15" name="Прямоугольник 10"/>
          <p:cNvSpPr>
            <a:spLocks noChangeArrowheads="1"/>
          </p:cNvSpPr>
          <p:nvPr/>
        </p:nvSpPr>
        <p:spPr bwMode="auto">
          <a:xfrm>
            <a:off x="658064" y="692149"/>
            <a:ext cx="2322115" cy="20005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700" b="1" dirty="0"/>
              <a:t>ФО субъекта Российской Федерации</a:t>
            </a:r>
          </a:p>
        </p:txBody>
      </p:sp>
      <p:sp>
        <p:nvSpPr>
          <p:cNvPr id="27" name="Прямоугольник 26"/>
          <p:cNvSpPr>
            <a:spLocks noChangeArrowheads="1"/>
          </p:cNvSpPr>
          <p:nvPr/>
        </p:nvSpPr>
        <p:spPr bwMode="auto">
          <a:xfrm>
            <a:off x="3303985" y="1089025"/>
            <a:ext cx="2309415" cy="41549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altLang="ru-RU" sz="700" dirty="0" smtClean="0"/>
              <a:t>Перечень уведомлений </a:t>
            </a:r>
            <a:r>
              <a:rPr lang="ru-RU" altLang="ru-RU" sz="700" dirty="0"/>
              <a:t>о самостоятельном формировании информации через личный кабинет ЕПБС</a:t>
            </a:r>
          </a:p>
        </p:txBody>
      </p:sp>
      <p:cxnSp>
        <p:nvCxnSpPr>
          <p:cNvPr id="36" name="Прямая со стрелкой 35"/>
          <p:cNvCxnSpPr/>
          <p:nvPr/>
        </p:nvCxnSpPr>
        <p:spPr>
          <a:xfrm>
            <a:off x="1686808" y="2432431"/>
            <a:ext cx="0" cy="256001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Прямоугольник 10"/>
          <p:cNvSpPr>
            <a:spLocks noChangeArrowheads="1"/>
          </p:cNvSpPr>
          <p:nvPr/>
        </p:nvSpPr>
        <p:spPr bwMode="auto">
          <a:xfrm>
            <a:off x="656375" y="1012824"/>
            <a:ext cx="2322115" cy="138499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ru-RU" altLang="ru-RU" sz="700" dirty="0" smtClean="0"/>
              <a:t>  Уведомление </a:t>
            </a:r>
            <a:r>
              <a:rPr lang="ru-RU" altLang="ru-RU" sz="700" dirty="0"/>
              <a:t>о самостоятельном формировании информации ФО муниципального образования субъекта Российской Федерации через личный </a:t>
            </a:r>
            <a:r>
              <a:rPr lang="ru-RU" altLang="ru-RU" sz="700" dirty="0" smtClean="0"/>
              <a:t>кабинет ЕПБС</a:t>
            </a:r>
          </a:p>
          <a:p>
            <a:pPr>
              <a:buFont typeface="Arial" panose="020B0604020202020204" pitchFamily="34" charset="0"/>
              <a:buChar char="•"/>
            </a:pPr>
            <a:endParaRPr lang="ru-RU" altLang="ru-RU" sz="700" dirty="0"/>
          </a:p>
          <a:p>
            <a:pPr>
              <a:buFont typeface="Arial" panose="020B0604020202020204" pitchFamily="34" charset="0"/>
              <a:buChar char="•"/>
            </a:pPr>
            <a:r>
              <a:rPr lang="ru-RU" altLang="ru-RU" sz="700" dirty="0" smtClean="0"/>
              <a:t>  Заявка на полномочие в </a:t>
            </a:r>
            <a:r>
              <a:rPr lang="ru-RU" altLang="ru-RU" sz="700" dirty="0"/>
              <a:t>ГИИС «Электронный бюджет</a:t>
            </a:r>
            <a:r>
              <a:rPr lang="ru-RU" altLang="ru-RU" sz="700" dirty="0" smtClean="0"/>
              <a:t>»: </a:t>
            </a:r>
            <a:r>
              <a:rPr lang="ru-RU" altLang="ru-RU" sz="700" dirty="0"/>
              <a:t>«Формирование и предоставление информации финансовыми органами субъектов РФ за финансовые органы муниципальных образований для публикации на едином </a:t>
            </a:r>
            <a:r>
              <a:rPr lang="ru-RU" altLang="ru-RU" sz="700" dirty="0" smtClean="0"/>
              <a:t>портале</a:t>
            </a:r>
            <a:endParaRPr lang="ru-RU" altLang="ru-RU" sz="700" dirty="0"/>
          </a:p>
        </p:txBody>
      </p:sp>
      <p:sp>
        <p:nvSpPr>
          <p:cNvPr id="29" name="Прямоугольник 10"/>
          <p:cNvSpPr>
            <a:spLocks noChangeArrowheads="1"/>
          </p:cNvSpPr>
          <p:nvPr/>
        </p:nvSpPr>
        <p:spPr bwMode="auto">
          <a:xfrm>
            <a:off x="3303985" y="692150"/>
            <a:ext cx="2322115" cy="20005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700" b="1" dirty="0" smtClean="0"/>
              <a:t>Минфин России</a:t>
            </a:r>
            <a:endParaRPr lang="ru-RU" altLang="ru-RU" sz="700" b="1" dirty="0"/>
          </a:p>
        </p:txBody>
      </p:sp>
      <p:sp>
        <p:nvSpPr>
          <p:cNvPr id="30" name="Прямоугольник 10"/>
          <p:cNvSpPr>
            <a:spLocks noChangeArrowheads="1"/>
          </p:cNvSpPr>
          <p:nvPr/>
        </p:nvSpPr>
        <p:spPr bwMode="auto">
          <a:xfrm>
            <a:off x="637325" y="2715203"/>
            <a:ext cx="2322115" cy="30777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700" dirty="0" smtClean="0"/>
              <a:t>Размещение информации за ФО МО, указанный в Уведомлении</a:t>
            </a:r>
            <a:endParaRPr lang="ru-RU" altLang="ru-RU" sz="700" dirty="0"/>
          </a:p>
        </p:txBody>
      </p:sp>
      <p:cxnSp>
        <p:nvCxnSpPr>
          <p:cNvPr id="32" name="Прямая со стрелкой 31"/>
          <p:cNvCxnSpPr/>
          <p:nvPr/>
        </p:nvCxnSpPr>
        <p:spPr>
          <a:xfrm>
            <a:off x="2999185" y="1296774"/>
            <a:ext cx="304800" cy="0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22" descr="Похожее изображение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400" y="1236852"/>
            <a:ext cx="714375" cy="535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0766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bject 3"/>
          <p:cNvSpPr/>
          <p:nvPr/>
        </p:nvSpPr>
        <p:spPr>
          <a:xfrm>
            <a:off x="88477" y="60906"/>
            <a:ext cx="299169" cy="3016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4"/>
          <p:cNvSpPr/>
          <p:nvPr/>
        </p:nvSpPr>
        <p:spPr>
          <a:xfrm>
            <a:off x="188785" y="191620"/>
            <a:ext cx="91579" cy="915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1" name="object 5"/>
          <p:cNvSpPr/>
          <p:nvPr/>
        </p:nvSpPr>
        <p:spPr>
          <a:xfrm>
            <a:off x="114909" y="86385"/>
            <a:ext cx="239864" cy="2667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2" name="object 6"/>
          <p:cNvSpPr/>
          <p:nvPr/>
        </p:nvSpPr>
        <p:spPr>
          <a:xfrm>
            <a:off x="451421" y="175907"/>
            <a:ext cx="1367701" cy="9883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3" name="Прямоугольник с одним скругленным углом 22"/>
          <p:cNvSpPr/>
          <p:nvPr/>
        </p:nvSpPr>
        <p:spPr>
          <a:xfrm flipH="1" flipV="1">
            <a:off x="2425700" y="-12444"/>
            <a:ext cx="3340100" cy="660958"/>
          </a:xfrm>
          <a:prstGeom prst="round1Rect">
            <a:avLst/>
          </a:prstGeom>
          <a:solidFill>
            <a:srgbClr val="003B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6" name="TextBox 25"/>
          <p:cNvSpPr txBox="1"/>
          <p:nvPr/>
        </p:nvSpPr>
        <p:spPr>
          <a:xfrm>
            <a:off x="2419350" y="-12444"/>
            <a:ext cx="3505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Схема бизнес-процесса формирования Уведомлений в Минфин России о передаче полномочий по размещению ФО муниципального района (городского округа</a:t>
            </a:r>
            <a:r>
              <a:rPr lang="ru-RU" sz="800" b="1" dirty="0" smtClean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) информации </a:t>
            </a:r>
            <a:r>
              <a:rPr lang="ru-RU" sz="8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ФО городского или сельского поселения (внутригородского района)</a:t>
            </a:r>
          </a:p>
        </p:txBody>
      </p:sp>
      <p:sp>
        <p:nvSpPr>
          <p:cNvPr id="15" name="Прямоугольник 10"/>
          <p:cNvSpPr>
            <a:spLocks noChangeArrowheads="1"/>
          </p:cNvSpPr>
          <p:nvPr/>
        </p:nvSpPr>
        <p:spPr bwMode="auto">
          <a:xfrm>
            <a:off x="132121" y="792177"/>
            <a:ext cx="1374058" cy="41549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ru-RU" altLang="ru-RU" sz="700" b="1" dirty="0"/>
              <a:t>ФО: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altLang="ru-RU" sz="700" b="1" dirty="0" smtClean="0"/>
              <a:t> Муниципального </a:t>
            </a:r>
            <a:r>
              <a:rPr lang="ru-RU" altLang="ru-RU" sz="700" b="1" dirty="0"/>
              <a:t>района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altLang="ru-RU" sz="700" b="1" dirty="0" smtClean="0"/>
              <a:t> Городского </a:t>
            </a:r>
            <a:r>
              <a:rPr lang="ru-RU" altLang="ru-RU" sz="700" b="1" dirty="0"/>
              <a:t>округа</a:t>
            </a:r>
          </a:p>
        </p:txBody>
      </p:sp>
      <p:sp>
        <p:nvSpPr>
          <p:cNvPr id="27" name="Прямоугольник 26"/>
          <p:cNvSpPr>
            <a:spLocks noChangeArrowheads="1"/>
          </p:cNvSpPr>
          <p:nvPr/>
        </p:nvSpPr>
        <p:spPr bwMode="auto">
          <a:xfrm>
            <a:off x="4447977" y="1463676"/>
            <a:ext cx="1273373" cy="55399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altLang="ru-RU" sz="600" dirty="0" smtClean="0"/>
              <a:t>Уведомление </a:t>
            </a:r>
            <a:r>
              <a:rPr lang="ru-RU" altLang="ru-RU" sz="600" dirty="0"/>
              <a:t>о самостоятельном формировании информации через личный кабинет ЕПБС</a:t>
            </a:r>
          </a:p>
        </p:txBody>
      </p:sp>
      <p:cxnSp>
        <p:nvCxnSpPr>
          <p:cNvPr id="36" name="Прямая со стрелкой 35"/>
          <p:cNvCxnSpPr/>
          <p:nvPr/>
        </p:nvCxnSpPr>
        <p:spPr>
          <a:xfrm>
            <a:off x="819150" y="1207675"/>
            <a:ext cx="1" cy="186150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Прямоугольник 10"/>
          <p:cNvSpPr>
            <a:spLocks noChangeArrowheads="1"/>
          </p:cNvSpPr>
          <p:nvPr/>
        </p:nvSpPr>
        <p:spPr bwMode="auto">
          <a:xfrm>
            <a:off x="2619573" y="1403351"/>
            <a:ext cx="1438077" cy="110799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ru-RU" altLang="ru-RU" sz="600" dirty="0"/>
              <a:t>Уведомление самостоятельном формировании ФО муниципального района (городского округа) информации ФО городского или сельского поселения (внутригородского района), входящего в состав муниципального района (городского округа) через личный кабинет ЕПБС</a:t>
            </a:r>
          </a:p>
        </p:txBody>
      </p:sp>
      <p:sp>
        <p:nvSpPr>
          <p:cNvPr id="29" name="Прямоугольник 10"/>
          <p:cNvSpPr>
            <a:spLocks noChangeArrowheads="1"/>
          </p:cNvSpPr>
          <p:nvPr/>
        </p:nvSpPr>
        <p:spPr bwMode="auto">
          <a:xfrm>
            <a:off x="4471392" y="899898"/>
            <a:ext cx="1273373" cy="20005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700" b="1" dirty="0" smtClean="0"/>
              <a:t>Минфин России</a:t>
            </a:r>
          </a:p>
        </p:txBody>
      </p:sp>
      <p:cxnSp>
        <p:nvCxnSpPr>
          <p:cNvPr id="32" name="Прямая со стрелкой 31"/>
          <p:cNvCxnSpPr/>
          <p:nvPr/>
        </p:nvCxnSpPr>
        <p:spPr>
          <a:xfrm>
            <a:off x="4095750" y="1748399"/>
            <a:ext cx="304800" cy="0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Прямоугольник 10"/>
          <p:cNvSpPr>
            <a:spLocks noChangeArrowheads="1"/>
          </p:cNvSpPr>
          <p:nvPr/>
        </p:nvSpPr>
        <p:spPr bwMode="auto">
          <a:xfrm>
            <a:off x="113070" y="1393825"/>
            <a:ext cx="1480497" cy="12926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ru-RU" altLang="ru-RU" sz="600" dirty="0" smtClean="0"/>
              <a:t>Заявка на полномочие </a:t>
            </a:r>
            <a:r>
              <a:rPr lang="ru-RU" altLang="ru-RU" sz="600" dirty="0"/>
              <a:t>ГИИС «Электронный бюджет</a:t>
            </a:r>
            <a:r>
              <a:rPr lang="ru-RU" altLang="ru-RU" sz="600" dirty="0" smtClean="0"/>
              <a:t>»: </a:t>
            </a:r>
            <a:r>
              <a:rPr lang="ru-RU" altLang="ru-RU" sz="600" dirty="0"/>
              <a:t>«Формирование и предоставление информации финансовыми органами муниципальных районов  (городских округов с внутригородским делением) за финансовые органы городских и сельских поселений (внутригородских территорий) для публикации на едином портале»</a:t>
            </a:r>
          </a:p>
        </p:txBody>
      </p:sp>
      <p:sp>
        <p:nvSpPr>
          <p:cNvPr id="18" name="Прямоугольник 10"/>
          <p:cNvSpPr>
            <a:spLocks noChangeArrowheads="1"/>
          </p:cNvSpPr>
          <p:nvPr/>
        </p:nvSpPr>
        <p:spPr bwMode="auto">
          <a:xfrm>
            <a:off x="2658804" y="853870"/>
            <a:ext cx="1438077" cy="30777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700" b="1" dirty="0"/>
              <a:t>ФО субъекта Российской Федерации</a:t>
            </a:r>
          </a:p>
        </p:txBody>
      </p:sp>
      <p:cxnSp>
        <p:nvCxnSpPr>
          <p:cNvPr id="25" name="Прямая со стрелкой 24"/>
          <p:cNvCxnSpPr/>
          <p:nvPr/>
        </p:nvCxnSpPr>
        <p:spPr>
          <a:xfrm flipV="1">
            <a:off x="1612618" y="963768"/>
            <a:ext cx="944595" cy="3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46" name="Picture 2" descr="C:\Users\3712\Desktop\Документы\Презентации\Шаблоны\Картинки для презентаций\гарантия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4042" y="565386"/>
            <a:ext cx="268332" cy="268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Прямоугольник 10"/>
          <p:cNvSpPr>
            <a:spLocks noChangeArrowheads="1"/>
          </p:cNvSpPr>
          <p:nvPr/>
        </p:nvSpPr>
        <p:spPr bwMode="auto">
          <a:xfrm>
            <a:off x="1394292" y="955998"/>
            <a:ext cx="1299904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altLang="ru-RU" sz="450" dirty="0"/>
              <a:t>информационное сообщение о самостоятельном формировании ФО муниципального района (городского округа) информации ФО городского или сельского поселения (внутригородского района), входящего в состав муниципального района (городского округа) через телекоммуникационные каналы связи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 flipH="1">
            <a:off x="1206500" y="2686487"/>
            <a:ext cx="2" cy="231338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>
            <a:off x="3111500" y="2511347"/>
            <a:ext cx="0" cy="406478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>
            <a:off x="3377842" y="1197150"/>
            <a:ext cx="0" cy="196675"/>
          </a:xfrm>
          <a:prstGeom prst="straightConnector1">
            <a:avLst/>
          </a:prstGeom>
          <a:ln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Прямоугольник 42"/>
          <p:cNvSpPr>
            <a:spLocks noChangeArrowheads="1"/>
          </p:cNvSpPr>
          <p:nvPr/>
        </p:nvSpPr>
        <p:spPr bwMode="auto">
          <a:xfrm>
            <a:off x="954097" y="2917825"/>
            <a:ext cx="2423745" cy="27699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altLang="ru-RU" sz="600" dirty="0" smtClean="0"/>
              <a:t>Формирование информации за ФО МО, указанный в Уведомлении</a:t>
            </a:r>
            <a:endParaRPr lang="ru-RU" altLang="ru-RU" sz="600" dirty="0"/>
          </a:p>
        </p:txBody>
      </p:sp>
      <p:pic>
        <p:nvPicPr>
          <p:cNvPr id="47" name="Picture 3" descr="C:\Users\3712\Desktop\Документы\Презентации\Шаблоны\Картинки для презентаций\информация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5969" y="2168660"/>
            <a:ext cx="441190" cy="441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8" name="Прямая со стрелкой 47"/>
          <p:cNvCxnSpPr/>
          <p:nvPr/>
        </p:nvCxnSpPr>
        <p:spPr>
          <a:xfrm>
            <a:off x="5108078" y="1202412"/>
            <a:ext cx="0" cy="196675"/>
          </a:xfrm>
          <a:prstGeom prst="straightConnector1">
            <a:avLst/>
          </a:prstGeom>
          <a:ln>
            <a:solidFill>
              <a:schemeClr val="accent3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0576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bject 3"/>
          <p:cNvSpPr/>
          <p:nvPr/>
        </p:nvSpPr>
        <p:spPr>
          <a:xfrm>
            <a:off x="88477" y="60906"/>
            <a:ext cx="299169" cy="3016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4"/>
          <p:cNvSpPr/>
          <p:nvPr/>
        </p:nvSpPr>
        <p:spPr>
          <a:xfrm>
            <a:off x="188785" y="191620"/>
            <a:ext cx="91579" cy="915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1" name="object 5"/>
          <p:cNvSpPr/>
          <p:nvPr/>
        </p:nvSpPr>
        <p:spPr>
          <a:xfrm>
            <a:off x="114909" y="86385"/>
            <a:ext cx="239864" cy="2667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2" name="object 6"/>
          <p:cNvSpPr/>
          <p:nvPr/>
        </p:nvSpPr>
        <p:spPr>
          <a:xfrm>
            <a:off x="451421" y="175907"/>
            <a:ext cx="1367701" cy="9883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3" name="Прямоугольник с одним скругленным углом 22"/>
          <p:cNvSpPr/>
          <p:nvPr/>
        </p:nvSpPr>
        <p:spPr>
          <a:xfrm flipH="1" flipV="1">
            <a:off x="2425700" y="-12444"/>
            <a:ext cx="3340100" cy="872868"/>
          </a:xfrm>
          <a:prstGeom prst="round1Rect">
            <a:avLst/>
          </a:prstGeom>
          <a:solidFill>
            <a:srgbClr val="003B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6" name="TextBox 25"/>
          <p:cNvSpPr txBox="1"/>
          <p:nvPr/>
        </p:nvSpPr>
        <p:spPr>
          <a:xfrm>
            <a:off x="2393950" y="-18794"/>
            <a:ext cx="3505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Личный кабинет единого портала бюджетной системы Российской Федерации государственной интегрированной информационной системы управления общественными финансами «Электронный бюджет». Раздел «Уведомление о самостоятельно формировании информации</a:t>
            </a:r>
            <a:r>
              <a:rPr lang="ru-RU" sz="900" b="1" dirty="0" smtClean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»</a:t>
            </a:r>
            <a:endParaRPr lang="ru-RU" sz="900" b="1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24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0663" y="904536"/>
            <a:ext cx="3005137" cy="1690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Прямоугольник 24"/>
          <p:cNvSpPr>
            <a:spLocks noChangeArrowheads="1"/>
          </p:cNvSpPr>
          <p:nvPr/>
        </p:nvSpPr>
        <p:spPr bwMode="auto">
          <a:xfrm>
            <a:off x="38100" y="904536"/>
            <a:ext cx="2691236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indent="177800">
              <a:buFontTx/>
              <a:buAutoNum type="arabicPeriod"/>
            </a:pPr>
            <a:r>
              <a:rPr lang="ru-RU" altLang="ru-RU" sz="600" dirty="0">
                <a:solidFill>
                  <a:srgbClr val="2E2E2E"/>
                </a:solidFill>
                <a:latin typeface="+mj-lt"/>
                <a:ea typeface="Open Sans Condensed Light"/>
                <a:cs typeface="Open Sans Condensed Light"/>
              </a:rPr>
              <a:t>В фильтр-папке «Все уведомления» отображаются все уведомления текущей организации во всех статусах</a:t>
            </a:r>
          </a:p>
          <a:p>
            <a:pPr indent="177800">
              <a:buFontTx/>
              <a:buAutoNum type="arabicPeriod"/>
            </a:pPr>
            <a:r>
              <a:rPr lang="ru-RU" altLang="ru-RU" sz="600" dirty="0">
                <a:solidFill>
                  <a:srgbClr val="2E2E2E"/>
                </a:solidFill>
                <a:latin typeface="+mj-lt"/>
                <a:ea typeface="Open Sans Condensed Light"/>
                <a:cs typeface="Open Sans Condensed Light"/>
              </a:rPr>
              <a:t>В фильтр-папке «На формировании»/ «На формировании (Мое)» отображаются уведомления текущей организации/ текущего пользователя в статусе «Черновик»</a:t>
            </a:r>
          </a:p>
          <a:p>
            <a:pPr indent="177800">
              <a:buFontTx/>
              <a:buAutoNum type="arabicPeriod"/>
            </a:pPr>
            <a:r>
              <a:rPr lang="ru-RU" altLang="ru-RU" sz="600" dirty="0">
                <a:solidFill>
                  <a:srgbClr val="2E2E2E"/>
                </a:solidFill>
                <a:latin typeface="+mj-lt"/>
                <a:ea typeface="Open Sans Condensed Light"/>
                <a:cs typeface="Open Sans Condensed Light"/>
              </a:rPr>
              <a:t>В фильтр-папке «На согласовании»/ «На согласовании (Мое)» отображаются уведомления текущей организации/ текущего пользователя в статусе «На согласовании»</a:t>
            </a:r>
          </a:p>
          <a:p>
            <a:pPr indent="177800">
              <a:buFontTx/>
              <a:buAutoNum type="arabicPeriod"/>
            </a:pPr>
            <a:r>
              <a:rPr lang="ru-RU" altLang="ru-RU" sz="600" dirty="0">
                <a:solidFill>
                  <a:srgbClr val="2E2E2E"/>
                </a:solidFill>
                <a:latin typeface="+mj-lt"/>
                <a:ea typeface="Open Sans Condensed Light"/>
                <a:cs typeface="Open Sans Condensed Light"/>
              </a:rPr>
              <a:t>В фильтр-папке «На утверждении»/ «На утверждении (Мое)» отображаются уведомления текущей организации/ текущего пользователя в статусе «На утверждении»</a:t>
            </a:r>
          </a:p>
          <a:p>
            <a:pPr indent="177800">
              <a:buFontTx/>
              <a:buAutoNum type="arabicPeriod"/>
            </a:pPr>
            <a:r>
              <a:rPr lang="ru-RU" altLang="ru-RU" sz="600" dirty="0">
                <a:solidFill>
                  <a:srgbClr val="2E2E2E"/>
                </a:solidFill>
                <a:latin typeface="+mj-lt"/>
                <a:ea typeface="Open Sans Condensed Light"/>
                <a:cs typeface="Open Sans Condensed Light"/>
              </a:rPr>
              <a:t>В фильтр-папке «Актуальные» отображаются все уведомления текущей организации в статусе «Утвержден»</a:t>
            </a:r>
          </a:p>
          <a:p>
            <a:pPr indent="177800">
              <a:buFontTx/>
              <a:buAutoNum type="arabicPeriod"/>
            </a:pPr>
            <a:r>
              <a:rPr lang="ru-RU" altLang="ru-RU" sz="600" dirty="0">
                <a:solidFill>
                  <a:srgbClr val="2E2E2E"/>
                </a:solidFill>
                <a:latin typeface="+mj-lt"/>
                <a:ea typeface="Open Sans Condensed Light"/>
                <a:cs typeface="Open Sans Condensed Light"/>
              </a:rPr>
              <a:t>В фильтр-папке «Отозванные» отображаются все уведомления текущей организации в статусе «Утвержден», у которых установлена галка в поле «Отзыв Уведомления о самостоятельном формировании информации»</a:t>
            </a:r>
          </a:p>
          <a:p>
            <a:pPr indent="177800">
              <a:buFontTx/>
              <a:buAutoNum type="arabicPeriod"/>
            </a:pPr>
            <a:r>
              <a:rPr lang="ru-RU" altLang="ru-RU" sz="600" dirty="0">
                <a:solidFill>
                  <a:srgbClr val="2E2E2E"/>
                </a:solidFill>
                <a:latin typeface="+mj-lt"/>
                <a:ea typeface="Open Sans Condensed Light"/>
                <a:cs typeface="Open Sans Condensed Light"/>
              </a:rPr>
              <a:t>В фильтр-папке «Архив» отображаются все уведомления текущей организации в статусе «Архив»</a:t>
            </a:r>
          </a:p>
          <a:p>
            <a:pPr indent="177800">
              <a:buFontTx/>
              <a:buAutoNum type="arabicPeriod"/>
            </a:pPr>
            <a:r>
              <a:rPr lang="ru-RU" altLang="ru-RU" sz="600" dirty="0">
                <a:solidFill>
                  <a:srgbClr val="2E2E2E"/>
                </a:solidFill>
                <a:latin typeface="+mj-lt"/>
                <a:ea typeface="Open Sans Condensed Light"/>
                <a:cs typeface="Open Sans Condensed Light"/>
              </a:rPr>
              <a:t>В фильтр-папке «Отклоненные» отображаются все уведомления текущей организации в статусе «Отклонен»</a:t>
            </a:r>
          </a:p>
        </p:txBody>
      </p:sp>
    </p:spTree>
    <p:extLst>
      <p:ext uri="{BB962C8B-B14F-4D97-AF65-F5344CB8AC3E}">
        <p14:creationId xmlns:p14="http://schemas.microsoft.com/office/powerpoint/2010/main" val="2616102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3"/>
          <p:cNvSpPr/>
          <p:nvPr/>
        </p:nvSpPr>
        <p:spPr>
          <a:xfrm>
            <a:off x="88477" y="60906"/>
            <a:ext cx="299169" cy="3016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8" name="object 4"/>
          <p:cNvSpPr/>
          <p:nvPr/>
        </p:nvSpPr>
        <p:spPr>
          <a:xfrm>
            <a:off x="188785" y="191620"/>
            <a:ext cx="91579" cy="9158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9" name="object 5"/>
          <p:cNvSpPr/>
          <p:nvPr/>
        </p:nvSpPr>
        <p:spPr>
          <a:xfrm>
            <a:off x="114909" y="86385"/>
            <a:ext cx="239864" cy="2667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6"/>
          <p:cNvSpPr/>
          <p:nvPr/>
        </p:nvSpPr>
        <p:spPr>
          <a:xfrm>
            <a:off x="451421" y="175907"/>
            <a:ext cx="1367701" cy="9883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Прямоугольник с одним скругленным углом 1"/>
          <p:cNvSpPr/>
          <p:nvPr/>
        </p:nvSpPr>
        <p:spPr>
          <a:xfrm flipH="1" flipV="1">
            <a:off x="2425700" y="-12443"/>
            <a:ext cx="3340100" cy="452057"/>
          </a:xfrm>
          <a:prstGeom prst="round1Rect">
            <a:avLst/>
          </a:prstGeom>
          <a:solidFill>
            <a:srgbClr val="003B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2470150" y="60906"/>
            <a:ext cx="35052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Полезная информация</a:t>
            </a:r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75776" y="460128"/>
            <a:ext cx="5474123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indent="177800">
              <a:defRPr/>
            </a:pPr>
            <a:r>
              <a:rPr lang="ru-RU" altLang="ru-RU" sz="700" dirty="0" smtClean="0"/>
              <a:t>1. Руководство </a:t>
            </a:r>
            <a:r>
              <a:rPr lang="ru-RU" altLang="ru-RU" sz="700" dirty="0"/>
              <a:t>пользователя (видео-инструкции) для ФО муниципальных образований по формированию информации по Приказу  № 243н: </a:t>
            </a:r>
          </a:p>
          <a:p>
            <a:pPr indent="177800">
              <a:defRPr/>
            </a:pPr>
            <a:r>
              <a:rPr lang="ru-RU" altLang="ru-RU" sz="700" dirty="0"/>
              <a:t>http://www.roskazna.ru/upload/iblock/543/rukovodstvo-polzovatelya_prikaz-243n_-fo-subektov-rf.pdf </a:t>
            </a:r>
          </a:p>
          <a:p>
            <a:pPr indent="177800">
              <a:defRPr/>
            </a:pPr>
            <a:r>
              <a:rPr lang="ru-RU" altLang="ru-RU" sz="700" dirty="0"/>
              <a:t>2. Порядок подключения к системе «Электронный бюджет», размещенный на официальном сайте Министерства финансов Российской Федерации:</a:t>
            </a:r>
          </a:p>
          <a:p>
            <a:pPr indent="177800">
              <a:defRPr/>
            </a:pPr>
            <a:r>
              <a:rPr lang="ru-RU" altLang="ru-RU" sz="700" dirty="0"/>
              <a:t>https://www.minfin.ru/common/upload/library/2019/09/main/19.09.2019_21-06-05_72468.pdf</a:t>
            </a:r>
          </a:p>
          <a:p>
            <a:pPr indent="177800">
              <a:defRPr/>
            </a:pPr>
            <a:r>
              <a:rPr lang="ru-RU" altLang="ru-RU" sz="700" dirty="0"/>
              <a:t>3. Методические рекомендации по порядку публикации информации на едином портале, в том числе ТФФ и форматы, размещенные на официальном сайте Министерства финансов Российской Федерации:</a:t>
            </a:r>
          </a:p>
          <a:p>
            <a:pPr indent="177800">
              <a:defRPr/>
            </a:pPr>
            <a:r>
              <a:rPr lang="ru-RU" altLang="ru-RU" sz="700" dirty="0"/>
              <a:t>https://www.minfin.ru/ru/perfomance/ebudget/epbs_test/method_pub/ </a:t>
            </a:r>
          </a:p>
          <a:p>
            <a:pPr indent="177800">
              <a:defRPr/>
            </a:pPr>
            <a:r>
              <a:rPr lang="ru-RU" altLang="ru-RU" sz="700" dirty="0"/>
              <a:t>4. Порядок предоставления доступа размещен на официальном сайте Министерства финансов Российской Федерации:</a:t>
            </a:r>
          </a:p>
          <a:p>
            <a:pPr indent="177800">
              <a:defRPr/>
            </a:pPr>
            <a:r>
              <a:rPr lang="ru-RU" altLang="ru-RU" sz="700" dirty="0"/>
              <a:t>https://www.minfin.ru/ru/perfomance/ebudget/connect/regional/ </a:t>
            </a:r>
          </a:p>
          <a:p>
            <a:pPr indent="177800">
              <a:defRPr/>
            </a:pPr>
            <a:r>
              <a:rPr lang="ru-RU" altLang="ru-RU" sz="700" dirty="0"/>
              <a:t>5. Памятка Пользователя ГИИС ЭБ при обращении в Единый контактный центр по вопросам оказания технической поддержки: http://www.roskazna.ru/dokumenty/gis/elektronnyy-byudzhet/1134041/?sphrase_id=352045 </a:t>
            </a:r>
          </a:p>
          <a:p>
            <a:pPr indent="177800">
              <a:defRPr/>
            </a:pPr>
            <a:r>
              <a:rPr lang="ru-RU" altLang="ru-RU" sz="700" dirty="0"/>
              <a:t>6. Адрес электронной почты службы поддержки ГИИС ЭБ: ФК. 777@roskazna.ru</a:t>
            </a:r>
          </a:p>
          <a:p>
            <a:pPr indent="177800">
              <a:defRPr/>
            </a:pPr>
            <a:r>
              <a:rPr lang="ru-RU" altLang="ru-RU" sz="700" dirty="0"/>
              <a:t>7. «Горячая линия» для обращения пользователей при размещении информации с использованием единого портала: </a:t>
            </a:r>
          </a:p>
          <a:p>
            <a:pPr indent="177800">
              <a:defRPr/>
            </a:pPr>
            <a:r>
              <a:rPr lang="ru-RU" altLang="ru-RU" sz="700" dirty="0"/>
              <a:t>8 (800) 2222 – 777</a:t>
            </a:r>
          </a:p>
          <a:p>
            <a:pPr indent="177800">
              <a:defRPr/>
            </a:pPr>
            <a:r>
              <a:rPr lang="ru-RU" altLang="ru-RU" sz="700" dirty="0"/>
              <a:t>8. «Горячая линия» для обращения пользователей при размещении информации в структурированном виде с использованием системы «Электронный бюджет»:</a:t>
            </a:r>
          </a:p>
          <a:p>
            <a:pPr indent="177800">
              <a:defRPr/>
            </a:pPr>
            <a:r>
              <a:rPr lang="ru-RU" altLang="ru-RU" sz="700" dirty="0"/>
              <a:t>8 (800) 350 – 0218</a:t>
            </a:r>
          </a:p>
          <a:p>
            <a:pPr indent="177800">
              <a:defRPr/>
            </a:pPr>
            <a:endParaRPr lang="ru-RU" altLang="ru-RU" sz="700" dirty="0"/>
          </a:p>
          <a:p>
            <a:pPr indent="177800">
              <a:defRPr/>
            </a:pPr>
            <a:r>
              <a:rPr lang="ru-RU" altLang="ru-RU" sz="700" dirty="0"/>
              <a:t>9. Обучающие материалы:</a:t>
            </a:r>
          </a:p>
          <a:p>
            <a:pPr indent="177800">
              <a:defRPr/>
            </a:pPr>
            <a:r>
              <a:rPr lang="ru-RU" altLang="ru-RU" sz="700" dirty="0"/>
              <a:t>http://peo.roskazna.ru/course/view.php?id=188 </a:t>
            </a:r>
          </a:p>
        </p:txBody>
      </p:sp>
      <p:pic>
        <p:nvPicPr>
          <p:cNvPr id="7170" name="Picture 2" descr="C:\Users\3712\Desktop\Документы\Презентации\Шаблоны\Картинки для презентаций\идея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2700" y="2536825"/>
            <a:ext cx="536575" cy="536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24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16128"/>
            <a:ext cx="4416425" cy="0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8477" y="60906"/>
            <a:ext cx="299169" cy="3016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88785" y="191620"/>
            <a:ext cx="91579" cy="9158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14909" y="86385"/>
            <a:ext cx="239864" cy="2667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51421" y="175907"/>
            <a:ext cx="1367701" cy="9883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0" y="1005547"/>
            <a:ext cx="4416425" cy="944880"/>
          </a:xfrm>
          <a:custGeom>
            <a:avLst/>
            <a:gdLst/>
            <a:ahLst/>
            <a:cxnLst/>
            <a:rect l="l" t="t" r="r" b="b"/>
            <a:pathLst>
              <a:path w="4416425" h="944880">
                <a:moveTo>
                  <a:pt x="4247391" y="0"/>
                </a:moveTo>
                <a:lnTo>
                  <a:pt x="66475" y="0"/>
                </a:lnTo>
                <a:lnTo>
                  <a:pt x="33856" y="128"/>
                </a:lnTo>
                <a:lnTo>
                  <a:pt x="7998" y="1031"/>
                </a:lnTo>
                <a:lnTo>
                  <a:pt x="0" y="1941"/>
                </a:lnTo>
                <a:lnTo>
                  <a:pt x="0" y="942688"/>
                </a:lnTo>
                <a:lnTo>
                  <a:pt x="7904" y="943592"/>
                </a:lnTo>
                <a:lnTo>
                  <a:pt x="33540" y="944496"/>
                </a:lnTo>
                <a:lnTo>
                  <a:pt x="65726" y="944626"/>
                </a:lnTo>
                <a:lnTo>
                  <a:pt x="4246642" y="944626"/>
                </a:lnTo>
                <a:lnTo>
                  <a:pt x="4305126" y="943592"/>
                </a:lnTo>
                <a:lnTo>
                  <a:pt x="4346350" y="936358"/>
                </a:lnTo>
                <a:lnTo>
                  <a:pt x="4383840" y="912479"/>
                </a:lnTo>
                <a:lnTo>
                  <a:pt x="4407729" y="874979"/>
                </a:lnTo>
                <a:lnTo>
                  <a:pt x="4414963" y="833855"/>
                </a:lnTo>
                <a:lnTo>
                  <a:pt x="4415997" y="776033"/>
                </a:lnTo>
                <a:lnTo>
                  <a:pt x="4415997" y="169341"/>
                </a:lnTo>
                <a:lnTo>
                  <a:pt x="4414963" y="110864"/>
                </a:lnTo>
                <a:lnTo>
                  <a:pt x="4407729" y="69646"/>
                </a:lnTo>
                <a:lnTo>
                  <a:pt x="4383840" y="32150"/>
                </a:lnTo>
                <a:lnTo>
                  <a:pt x="4346350" y="8255"/>
                </a:lnTo>
                <a:lnTo>
                  <a:pt x="4305219" y="1031"/>
                </a:lnTo>
                <a:lnTo>
                  <a:pt x="4247391" y="0"/>
                </a:lnTo>
                <a:close/>
              </a:path>
            </a:pathLst>
          </a:custGeom>
          <a:solidFill>
            <a:srgbClr val="003B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19472" y="207610"/>
            <a:ext cx="1240523" cy="275256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92100" y="1277932"/>
            <a:ext cx="37850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Спасибо за внимание!</a:t>
            </a:r>
            <a:endParaRPr lang="ru-RU" sz="2000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6599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626</TotalTime>
  <Words>1336</Words>
  <Application>Microsoft Office PowerPoint</Application>
  <PresentationFormat>Произвольный</PresentationFormat>
  <Paragraphs>204</Paragraphs>
  <Slides>13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евоывлд</dc:title>
  <dc:creator>Елизавета Арбатова</dc:creator>
  <cp:lastModifiedBy>Сатырь Татьяна Сергеевна</cp:lastModifiedBy>
  <cp:revision>68</cp:revision>
  <cp:lastPrinted>2020-01-17T10:44:55Z</cp:lastPrinted>
  <dcterms:created xsi:type="dcterms:W3CDTF">2019-07-31T16:47:50Z</dcterms:created>
  <dcterms:modified xsi:type="dcterms:W3CDTF">2020-01-22T15:43:41Z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2019-07-31T00:00:00Z</vt:filetime>
  </property>
</Properties>
</file>