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663" r:id="rId2"/>
    <p:sldId id="661" r:id="rId3"/>
    <p:sldId id="659" r:id="rId4"/>
    <p:sldId id="660" r:id="rId5"/>
  </p:sldIdLst>
  <p:sldSz cx="12192000" cy="6858000"/>
  <p:notesSz cx="6819900" cy="99187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772B3B1-A49F-4BC4-A342-B9CC57AB85F7}">
          <p14:sldIdLst>
            <p14:sldId id="663"/>
            <p14:sldId id="661"/>
            <p14:sldId id="659"/>
            <p14:sldId id="660"/>
          </p14:sldIdLst>
        </p14:section>
        <p14:section name="Раздел без заголовка" id="{4FB49B65-3596-45DF-9005-72740699900D}">
          <p14:sldIdLst/>
        </p14:section>
        <p14:section name="Раздел без заголовка" id="{FB385595-8FC8-468C-AB96-CD640DBE4B64}">
          <p14:sldIdLst/>
        </p14:section>
      </p14:sectionLst>
    </p:ext>
    <p:ext uri="{EFAFB233-063F-42B5-8137-9DF3F51BA10A}">
      <p15:sldGuideLst xmlns:p15="http://schemas.microsoft.com/office/powerpoint/2012/main" xmlns="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Расулов Расул Морисович" initials="РРМ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EAEFF7"/>
    <a:srgbClr val="D2DEEF"/>
    <a:srgbClr val="BDD7EE"/>
    <a:srgbClr val="9ABCE2"/>
    <a:srgbClr val="66A2D8"/>
    <a:srgbClr val="F8CBAD"/>
    <a:srgbClr val="999DA2"/>
    <a:srgbClr val="5B9BD5"/>
    <a:srgbClr val="606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E25E649-3F16-4E02-A733-19D2CDBF48F0}" styleName="Средний стиль 3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1FECB4D8-DB02-4DC6-A0A2-4F2EBAE1DC90}" styleName="Средний стиль 1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793D81CF-94F2-401A-BA57-92F5A7B2D0C5}" styleName="Средний стиль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263" autoAdjust="0"/>
    <p:restoredTop sz="86076" autoAdjust="0"/>
  </p:normalViewPr>
  <p:slideViewPr>
    <p:cSldViewPr snapToGrid="0" showGuides="1">
      <p:cViewPr>
        <p:scale>
          <a:sx n="71" d="100"/>
          <a:sy n="71" d="100"/>
        </p:scale>
        <p:origin x="-672" y="-78"/>
      </p:cViewPr>
      <p:guideLst>
        <p:guide orient="horz" pos="2183"/>
        <p:guide pos="3840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79" d="100"/>
          <a:sy n="79" d="100"/>
        </p:scale>
        <p:origin x="3954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59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62388" y="0"/>
            <a:ext cx="29559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ECCE7B-2B55-459D-8182-D0557B1BD792}" type="datetimeFigureOut">
              <a:rPr lang="ru-RU" smtClean="0"/>
              <a:t>25.03.2024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1813"/>
            <a:ext cx="29559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62388" y="9421813"/>
            <a:ext cx="29559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0AC1E7-E411-4D4E-B275-787F7D6A6A5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337567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5290" cy="4976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63032" y="0"/>
            <a:ext cx="2955290" cy="4976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620CFA-C76D-41D5-AC3C-DFC6FDF4C7C3}" type="datetimeFigureOut">
              <a:rPr lang="ru-RU" smtClean="0"/>
              <a:t>25.03.2024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39838"/>
            <a:ext cx="5949950" cy="33480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1990" y="4773374"/>
            <a:ext cx="5455920" cy="39054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1044"/>
            <a:ext cx="2955290" cy="49765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63032" y="9421044"/>
            <a:ext cx="2955290" cy="49765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696552-920F-4B31-9AF9-C3E3BD6AAE5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378481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96552-920F-4B31-9AF9-C3E3BD6AAE55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53168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03157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383546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70355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D1311-C342-449F-8719-7B9CD4DF7028}" type="datetime1">
              <a:rPr lang="en-US" smtClean="0"/>
              <a:t>3/25/2024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08306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F8624-A353-4CCE-A96F-CFD00D8C1AD4}" type="datetime1">
              <a:rPr lang="en-US" smtClean="0"/>
              <a:t>3/25/2024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1879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4D0D8-DDC3-415D-AFB4-9836CAADE717}" type="datetime1">
              <a:rPr lang="en-US" smtClean="0"/>
              <a:t>3/25/2024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4850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60723-DEA8-41F0-B956-5E9E65C26BA2}" type="datetime1">
              <a:rPr lang="en-US" smtClean="0"/>
              <a:t>3/25/2024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141391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E94BE-2A33-46D9-B44B-1DA6EC2318BF}" type="datetime1">
              <a:rPr lang="en-US" smtClean="0"/>
              <a:t>3/25/2024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26327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A4775-C4E7-4641-8011-B76361CC31A4}" type="datetime1">
              <a:rPr lang="en-US" smtClean="0"/>
              <a:t>3/25/2024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177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A0753-80D8-4465-BE3F-599DB496C4EB}" type="datetime1">
              <a:rPr lang="en-US" smtClean="0"/>
              <a:t>3/25/2024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03666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91F9D-C3D5-4D7B-856A-A4D9F4778B21}" type="datetime1">
              <a:rPr lang="en-US" smtClean="0"/>
              <a:t>3/25/2024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307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C25A6-A83F-414F-981D-F2E3CEF6C15C}" type="datetime1">
              <a:rPr lang="en-US" smtClean="0"/>
              <a:t>3/25/2024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64330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E4B19-5A42-439B-BC4E-92E6DFACC912}" type="datetime1">
              <a:rPr lang="en-US" smtClean="0"/>
              <a:t>3/25/2024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65272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34903-EA5C-4235-845E-057482457C1E}" type="datetime1">
              <a:rPr lang="en-US" smtClean="0"/>
              <a:t>3/25/2024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510835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243154" y="1818512"/>
            <a:ext cx="8534401" cy="32188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324"/>
            </a:lvl1pPr>
          </a:lstStyle>
          <a:p>
            <a:endParaRPr dirty="0"/>
          </a:p>
        </p:txBody>
      </p:sp>
      <p:sp>
        <p:nvSpPr>
          <p:cNvPr id="7" name="Holder 2">
            <a:extLst>
              <a:ext uri="{FF2B5EF4-FFF2-40B4-BE49-F238E27FC236}">
                <a16:creationId xmlns:a16="http://schemas.microsoft.com/office/drawing/2014/main" xmlns="" id="{7B23EBB8-90AE-42AD-89F1-AAACFA842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7763" y="46977"/>
            <a:ext cx="5789968" cy="358445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2329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xmlns="" id="{AC4B3DDE-8657-4CD7-8D3E-CD345DD21E94}"/>
              </a:ext>
            </a:extLst>
          </p:cNvPr>
          <p:cNvSpPr/>
          <p:nvPr userDrawn="1"/>
        </p:nvSpPr>
        <p:spPr>
          <a:xfrm flipV="1">
            <a:off x="1" y="530119"/>
            <a:ext cx="12192000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8" dirty="0"/>
          </a:p>
        </p:txBody>
      </p:sp>
      <p:sp>
        <p:nvSpPr>
          <p:cNvPr id="10" name="Дата 9">
            <a:extLst>
              <a:ext uri="{FF2B5EF4-FFF2-40B4-BE49-F238E27FC236}">
                <a16:creationId xmlns:a16="http://schemas.microsoft.com/office/drawing/2014/main" xmlns="" id="{20278EF6-AF14-48C2-AE7F-BB201C546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4F694-E1C4-4716-8C03-B76FD6043CF6}" type="datetime1">
              <a:rPr lang="en-US" smtClean="0"/>
              <a:t>3/25/2024</a:t>
            </a:fld>
            <a:endParaRPr lang="en-US" dirty="0"/>
          </a:p>
        </p:txBody>
      </p:sp>
      <p:sp>
        <p:nvSpPr>
          <p:cNvPr id="11" name="Нижний колонтитул 10">
            <a:extLst>
              <a:ext uri="{FF2B5EF4-FFF2-40B4-BE49-F238E27FC236}">
                <a16:creationId xmlns:a16="http://schemas.microsoft.com/office/drawing/2014/main" xmlns="" id="{673C5D05-5317-4410-986D-0EB45742A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xmlns="" id="{9B8336B5-74EC-4EED-88A6-FF7D2C8A8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52842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609625" y="6377969"/>
            <a:ext cx="2804161" cy="574516"/>
          </a:xfrm>
          <a:prstGeom prst="rect">
            <a:avLst/>
          </a:prstGeom>
        </p:spPr>
        <p:txBody>
          <a:bodyPr/>
          <a:lstStyle/>
          <a:p>
            <a:fld id="{F610515F-1E8C-4EDF-B9D4-579670099B2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3/25/2024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145281" y="6377971"/>
            <a:ext cx="3901440" cy="574516"/>
          </a:xfrm>
          <a:prstGeom prst="rect">
            <a:avLst/>
          </a:prstGeom>
        </p:spPr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xmlns="" id="{2C64C0D2-3B01-4D89-AC3D-D015BF578CA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9253594" y="6394481"/>
            <a:ext cx="2804161" cy="348813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‹#›</a:t>
            </a:fld>
            <a:endParaRPr lang="ru-RU" dirty="0">
              <a:solidFill>
                <a:srgbClr val="44546A"/>
              </a:solidFill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xmlns="" id="{ACA70A9C-BB1B-495B-A91D-4FFE807FD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7763" y="46981"/>
            <a:ext cx="5789968" cy="348813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2267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xmlns="" id="{D1FFA894-E666-4AAB-90B4-A00984BD322C}"/>
              </a:ext>
            </a:extLst>
          </p:cNvPr>
          <p:cNvSpPr/>
          <p:nvPr userDrawn="1"/>
        </p:nvSpPr>
        <p:spPr>
          <a:xfrm flipV="1">
            <a:off x="1" y="530121"/>
            <a:ext cx="12192000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 algn="l" defTabSz="914400" hangingPunct="1"/>
            <a:endParaRPr sz="3867" b="0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9801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D780EA-BA06-41B2-A69A-BB270A83C3D9}" type="datetime1">
              <a:rPr lang="en-US" smtClean="0"/>
              <a:t>3/25/2024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7887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81" r:id="rId12"/>
    <p:sldLayoutId id="2147483682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27"/>
          <p:cNvSpPr/>
          <p:nvPr/>
        </p:nvSpPr>
        <p:spPr>
          <a:xfrm>
            <a:off x="0" y="-63388"/>
            <a:ext cx="12192000" cy="37719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333" dirty="0"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9947" y="114300"/>
            <a:ext cx="5906705" cy="662940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" t="54217" r="794"/>
          <a:stretch/>
        </p:blipFill>
        <p:spPr>
          <a:xfrm>
            <a:off x="6179947" y="3708512"/>
            <a:ext cx="5906705" cy="3035188"/>
          </a:xfrm>
          <a:prstGeom prst="rect">
            <a:avLst/>
          </a:prstGeom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517236" y="2295338"/>
            <a:ext cx="5748482" cy="1133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b">
            <a:noAutofit/>
          </a:bodyPr>
          <a:lstStyle>
            <a:lvl1pPr marL="0" marR="0" indent="0" algn="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34" b="1" i="0" u="none" strike="noStrike" cap="none" spc="0" baseline="0">
                <a:solidFill>
                  <a:schemeClr val="tx2"/>
                </a:solidFill>
                <a:uFillTx/>
                <a:latin typeface="Arial"/>
                <a:ea typeface="+mn-ea"/>
                <a:cs typeface="Arial"/>
                <a:sym typeface="Helvetica Neue Medium"/>
              </a:defRPr>
            </a:lvl1pPr>
            <a:lvl2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pPr algn="l" hangingPunct="1"/>
            <a:endParaRPr lang="ru-RU" sz="2800" dirty="0">
              <a:solidFill>
                <a:schemeClr val="bg1"/>
              </a:solidFill>
              <a:latin typeface="Segoe UI Light" panose="020B0502040204020203" pitchFamily="34" charset="0"/>
              <a:ea typeface="Segoe UI Historic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67109" y="315686"/>
            <a:ext cx="6362965" cy="3189514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0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Особенности </a:t>
            </a:r>
            <a:r>
              <a:rPr lang="ru-RU" sz="3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размещения </a:t>
            </a:r>
          </a:p>
          <a:p>
            <a:r>
              <a:rPr lang="ru-RU" sz="3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Информации об операциях </a:t>
            </a:r>
            <a:r>
              <a:rPr lang="ru-RU" sz="30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/>
            </a:r>
            <a:br>
              <a:rPr lang="ru-RU" sz="30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ru-RU" sz="30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с </a:t>
            </a:r>
            <a:r>
              <a:rPr lang="ru-RU" sz="3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целевыми средствами </a:t>
            </a:r>
            <a:endParaRPr lang="ru-RU" sz="3000" b="1" dirty="0" smtClean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ru-RU" sz="30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на </a:t>
            </a:r>
            <a:r>
              <a:rPr lang="ru-RU" sz="3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официальном сайте bus.gov.ru </a:t>
            </a:r>
          </a:p>
          <a:p>
            <a:endParaRPr lang="ru-RU" sz="2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350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6" name="Заголовок 2"/>
          <p:cNvSpPr txBox="1">
            <a:spLocks/>
          </p:cNvSpPr>
          <p:nvPr/>
        </p:nvSpPr>
        <p:spPr>
          <a:xfrm>
            <a:off x="1426029" y="222173"/>
            <a:ext cx="10475382" cy="584775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900" dirty="0">
                <a:solidFill>
                  <a:schemeClr val="accent5">
                    <a:lumMod val="75000"/>
                  </a:schemeClr>
                </a:solidFill>
                <a:cs typeface="Segoe UI Light" panose="020B0502040204020203" pitchFamily="34" charset="0"/>
              </a:rPr>
              <a:t>Особенности размещения </a:t>
            </a:r>
          </a:p>
          <a:p>
            <a:r>
              <a:rPr lang="ru-RU" sz="1800" dirty="0">
                <a:solidFill>
                  <a:schemeClr val="accent5">
                    <a:lumMod val="75000"/>
                  </a:schemeClr>
                </a:solidFill>
                <a:cs typeface="Segoe UI Light" panose="020B0502040204020203" pitchFamily="34" charset="0"/>
              </a:rPr>
              <a:t>Информации об операциях с целевыми средствами на официальном сайте bus.gov.ru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448800" y="6510679"/>
            <a:ext cx="2743200" cy="365125"/>
          </a:xfrm>
        </p:spPr>
        <p:txBody>
          <a:bodyPr/>
          <a:lstStyle/>
          <a:p>
            <a:fld id="{B6F15528-21DE-4FAA-801E-634DDDAF4B2B}" type="slidenum">
              <a:rPr lang="ru-RU" smtClean="0"/>
              <a:pPr/>
              <a:t>2</a:t>
            </a:fld>
            <a:endParaRPr lang="ru-RU" dirty="0"/>
          </a:p>
        </p:txBody>
      </p:sp>
      <p:grpSp>
        <p:nvGrpSpPr>
          <p:cNvPr id="3" name="Группа 2"/>
          <p:cNvGrpSpPr/>
          <p:nvPr/>
        </p:nvGrpSpPr>
        <p:grpSpPr>
          <a:xfrm>
            <a:off x="228600" y="1088571"/>
            <a:ext cx="11727240" cy="5627915"/>
            <a:chOff x="228600" y="1948542"/>
            <a:chExt cx="11727240" cy="4757059"/>
          </a:xfrm>
        </p:grpSpPr>
        <p:sp>
          <p:nvSpPr>
            <p:cNvPr id="23" name="Скругленный прямоугольник 56">
              <a:extLst>
                <a:ext uri="{FF2B5EF4-FFF2-40B4-BE49-F238E27FC236}">
                  <a16:creationId xmlns:a16="http://schemas.microsoft.com/office/drawing/2014/main" xmlns="" id="{7D5109DB-5C3B-4D44-9353-4D26A24E9001}"/>
                </a:ext>
              </a:extLst>
            </p:cNvPr>
            <p:cNvSpPr/>
            <p:nvPr/>
          </p:nvSpPr>
          <p:spPr>
            <a:xfrm>
              <a:off x="405815" y="1948542"/>
              <a:ext cx="11550025" cy="4757059"/>
            </a:xfrm>
            <a:prstGeom prst="roundRect">
              <a:avLst>
                <a:gd name="adj" fmla="val 3010"/>
              </a:avLst>
            </a:prstGeom>
            <a:noFill/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 anchorCtr="1"/>
            <a:lstStyle/>
            <a:p>
              <a:pPr algn="just"/>
              <a:r>
                <a:rPr lang="ru-RU" b="1" dirty="0">
                  <a:solidFill>
                    <a:schemeClr val="accent1">
                      <a:lumMod val="50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«Информация об операциях с целевыми средствами из бюджета» </a:t>
              </a:r>
              <a:r>
                <a:rPr lang="ru-RU" b="1" dirty="0">
                  <a:solidFill>
                    <a:srgbClr val="C00000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включает в себя два вида Информации</a:t>
              </a:r>
              <a:r>
                <a:rPr lang="ru-RU" b="1" dirty="0" smtClean="0">
                  <a:solidFill>
                    <a:schemeClr val="accent1">
                      <a:lumMod val="50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:</a:t>
              </a:r>
            </a:p>
            <a:p>
              <a:pPr marL="285750" indent="-285750" algn="just">
                <a:spcBef>
                  <a:spcPts val="600"/>
                </a:spcBef>
                <a:buFont typeface="Wingdings" panose="05000000000000000000" pitchFamily="2" charset="2"/>
                <a:buChar char="q"/>
              </a:pPr>
              <a:r>
                <a:rPr lang="ru-RU" sz="1500" dirty="0" smtClean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 </a:t>
              </a:r>
              <a:r>
                <a:rPr lang="ru-RU" sz="1500" b="1" dirty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об операциях с бюджетными инвестициями </a:t>
              </a:r>
              <a:r>
                <a:rPr lang="ru-RU" sz="1500" dirty="0" smtClean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(по объектам капитального строительства и недвижимого имущества) (КФО 6);</a:t>
              </a:r>
              <a:endParaRPr lang="ru-RU" sz="15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  <a:p>
              <a:pPr marL="285750" indent="-285750" algn="just">
                <a:buFont typeface="Wingdings" panose="05000000000000000000" pitchFamily="2" charset="2"/>
                <a:buChar char="q"/>
              </a:pPr>
              <a:r>
                <a:rPr lang="ru-RU" sz="1500" b="1" dirty="0" smtClean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 </a:t>
              </a:r>
              <a:r>
                <a:rPr lang="ru-RU" sz="1500" b="1" dirty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об операциях с субсидиями на иные цели </a:t>
              </a:r>
              <a:r>
                <a:rPr lang="ru-RU" sz="1500" dirty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(КФО </a:t>
              </a:r>
              <a:r>
                <a:rPr lang="ru-RU" sz="1500" dirty="0" smtClean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5).</a:t>
              </a:r>
              <a:endParaRPr lang="ru-RU" sz="15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  <a:p>
              <a:pPr algn="just">
                <a:spcBef>
                  <a:spcPts val="600"/>
                </a:spcBef>
              </a:pPr>
              <a:r>
                <a:rPr lang="ru-RU" sz="1500" b="1" dirty="0">
                  <a:solidFill>
                    <a:schemeClr val="accent1">
                      <a:lumMod val="50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По строке «Сумма планируемых поступлений </a:t>
              </a:r>
              <a:r>
                <a:rPr lang="ru-RU" sz="1500" dirty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на осуществление бюджетных инвестиций, ВСЕГО» отражаются данные только в части </a:t>
              </a:r>
              <a:r>
                <a:rPr lang="ru-RU" sz="1500" dirty="0" smtClean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отражения наименований и суммы объектов </a:t>
              </a:r>
              <a:r>
                <a:rPr lang="ru-RU" sz="1500" dirty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капитального строительства и приобретаемого недвижимого имущества.</a:t>
              </a:r>
            </a:p>
            <a:p>
              <a:pPr algn="just"/>
              <a:r>
                <a:rPr lang="ru-RU" sz="1500" dirty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При этом следует соблюдать </a:t>
              </a:r>
              <a:r>
                <a:rPr lang="ru-RU" sz="1500" b="1" u="sng" dirty="0">
                  <a:solidFill>
                    <a:schemeClr val="accent1">
                      <a:lumMod val="50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следующие контрольные соотношения</a:t>
              </a:r>
              <a:r>
                <a:rPr lang="ru-RU" sz="1500" dirty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:</a:t>
              </a:r>
            </a:p>
            <a:p>
              <a:pPr marL="285750" indent="-285750" algn="just">
                <a:buFont typeface="Wingdings" panose="05000000000000000000" pitchFamily="2" charset="2"/>
                <a:buChar char="ü"/>
              </a:pPr>
              <a:r>
                <a:rPr lang="ru-RU" sz="1500" dirty="0" smtClean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 </a:t>
              </a:r>
              <a:r>
                <a:rPr lang="ru-RU" sz="1500" dirty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Показатель строки «Сумма планируемых поступлений на осуществление бюджетных инвестиций, ВСЕГО» = показателю строки </a:t>
              </a:r>
              <a:r>
                <a:rPr lang="ru-RU" sz="1500" dirty="0" smtClean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/>
              </a:r>
              <a:br>
                <a:rPr lang="ru-RU" sz="1500" dirty="0" smtClean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</a:br>
              <a:r>
                <a:rPr lang="ru-RU" sz="1500" dirty="0" smtClean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«</a:t>
              </a:r>
              <a:r>
                <a:rPr lang="ru-RU" sz="1500" dirty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В объекты капитального строительства и приобретаемого недвижимого имущества»;</a:t>
              </a:r>
            </a:p>
            <a:p>
              <a:pPr marL="285750" indent="-285750" algn="just">
                <a:buFont typeface="Wingdings" panose="05000000000000000000" pitchFamily="2" charset="2"/>
                <a:buChar char="ü"/>
              </a:pPr>
              <a:r>
                <a:rPr lang="ru-RU" sz="1500" dirty="0" smtClean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 </a:t>
              </a:r>
              <a:r>
                <a:rPr lang="ru-RU" sz="1500" dirty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Показатель строки «В объекты капитального строительства и приобретаемого недвижимого имущества» = показатель строки </a:t>
              </a:r>
              <a:r>
                <a:rPr lang="ru-RU" sz="1500" dirty="0" smtClean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/>
              </a:r>
              <a:br>
                <a:rPr lang="ru-RU" sz="1500" dirty="0" smtClean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</a:br>
              <a:r>
                <a:rPr lang="ru-RU" sz="1500" dirty="0" smtClean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«</a:t>
              </a:r>
              <a:r>
                <a:rPr lang="ru-RU" sz="1500" dirty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Из них в объекты капитального строительства» + показатель строки «Из них объекты приобретаемого недвижимого имущества»;</a:t>
              </a:r>
            </a:p>
            <a:p>
              <a:pPr marL="285750" indent="-285750" algn="just">
                <a:buFont typeface="Wingdings" panose="05000000000000000000" pitchFamily="2" charset="2"/>
                <a:buChar char="ü"/>
              </a:pPr>
              <a:r>
                <a:rPr lang="ru-RU" sz="1500" dirty="0" smtClean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 </a:t>
              </a:r>
              <a:r>
                <a:rPr lang="ru-RU" sz="1500" dirty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Показатель строки «Из них в объекты капитального строительства и приобретаемого недвижимого имущества» = сумме показателей итоговых строк по наименованию объекта;</a:t>
              </a:r>
            </a:p>
            <a:p>
              <a:pPr marL="285750" indent="-285750" algn="just">
                <a:buFont typeface="Wingdings" panose="05000000000000000000" pitchFamily="2" charset="2"/>
                <a:buChar char="ü"/>
              </a:pPr>
              <a:r>
                <a:rPr lang="ru-RU" sz="1500" dirty="0" smtClean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 </a:t>
              </a:r>
              <a:r>
                <a:rPr lang="ru-RU" sz="1500" dirty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Показатель строки «Из них в объекты приобретаемого недвижимого имущества» = сумме показателей итоговых строк по наименованию </a:t>
              </a:r>
              <a:r>
                <a:rPr lang="ru-RU" sz="1500" dirty="0" smtClean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объекта.</a:t>
              </a:r>
              <a:endParaRPr lang="ru-RU" sz="15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  <a:p>
              <a:pPr algn="just">
                <a:spcBef>
                  <a:spcPts val="600"/>
                </a:spcBef>
              </a:pPr>
              <a:r>
                <a:rPr lang="ru-RU" sz="1500" b="1" dirty="0">
                  <a:solidFill>
                    <a:schemeClr val="accent1">
                      <a:lumMod val="50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Информация об операциях с субсидиями на иные цели </a:t>
              </a:r>
              <a:r>
                <a:rPr lang="ru-RU" sz="1500" b="1" dirty="0" smtClean="0">
                  <a:solidFill>
                    <a:srgbClr val="C00000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заполняется по показателям </a:t>
              </a:r>
              <a:r>
                <a:rPr lang="ru-RU" sz="1500" b="1" u="sng" dirty="0" smtClean="0">
                  <a:solidFill>
                    <a:srgbClr val="C00000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плановых поступлений </a:t>
              </a:r>
            </a:p>
            <a:p>
              <a:pPr marL="285750" indent="-285750" algn="just">
                <a:spcBef>
                  <a:spcPts val="600"/>
                </a:spcBef>
                <a:buFont typeface="Wingdings" panose="05000000000000000000" pitchFamily="2" charset="2"/>
                <a:buChar char="ü"/>
              </a:pPr>
              <a:r>
                <a:rPr lang="ru-RU" sz="1500" dirty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кодов целей субсидий</a:t>
              </a:r>
            </a:p>
            <a:p>
              <a:pPr marL="285750" indent="-285750" algn="just">
                <a:spcBef>
                  <a:spcPts val="600"/>
                </a:spcBef>
                <a:buFont typeface="Wingdings" panose="05000000000000000000" pitchFamily="2" charset="2"/>
                <a:buChar char="ü"/>
              </a:pPr>
              <a:r>
                <a:rPr lang="ru-RU" sz="1500" dirty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указывается код КОСГУ (152, 162) к аналитическому подвиду доходов 150 </a:t>
              </a:r>
            </a:p>
            <a:p>
              <a:pPr marL="285750" indent="-285750" algn="just">
                <a:spcBef>
                  <a:spcPts val="600"/>
                </a:spcBef>
                <a:buFont typeface="Wingdings" panose="05000000000000000000" pitchFamily="2" charset="2"/>
                <a:buChar char="ü"/>
              </a:pPr>
              <a:r>
                <a:rPr lang="ru-RU" sz="1500" dirty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наименований целевой субсидии</a:t>
              </a:r>
            </a:p>
            <a:p>
              <a:pPr marL="285750" indent="-285750" algn="just">
                <a:spcBef>
                  <a:spcPts val="600"/>
                </a:spcBef>
                <a:buFont typeface="Wingdings" panose="05000000000000000000" pitchFamily="2" charset="2"/>
                <a:buChar char="ü"/>
              </a:pPr>
              <a:r>
                <a:rPr lang="ru-RU" sz="1500" dirty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сумма с подведением итоговой суммы операций с субсидиями на иные цели </a:t>
              </a:r>
            </a:p>
            <a:p>
              <a:pPr algn="just">
                <a:spcBef>
                  <a:spcPts val="600"/>
                </a:spcBef>
              </a:pPr>
              <a:r>
                <a:rPr lang="ru-RU" sz="1500" b="1" dirty="0">
                  <a:solidFill>
                    <a:srgbClr val="C00000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Итоги по каждому виду Информации подводятся отдельно и между собой </a:t>
              </a:r>
              <a:r>
                <a:rPr lang="ru-RU" sz="1500" b="1" u="sng" dirty="0">
                  <a:solidFill>
                    <a:srgbClr val="C00000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не</a:t>
              </a:r>
              <a:r>
                <a:rPr lang="ru-RU" sz="1500" b="1" dirty="0">
                  <a:solidFill>
                    <a:srgbClr val="C00000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 суммируются</a:t>
              </a:r>
              <a:r>
                <a:rPr lang="ru-RU" sz="1500" b="1" dirty="0" smtClean="0">
                  <a:solidFill>
                    <a:srgbClr val="C00000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.</a:t>
              </a:r>
              <a:endParaRPr lang="ru-RU" sz="1500" b="1" dirty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grpSp>
          <p:nvGrpSpPr>
            <p:cNvPr id="21" name="Группа 20">
              <a:extLst>
                <a:ext uri="{FF2B5EF4-FFF2-40B4-BE49-F238E27FC236}">
                  <a16:creationId xmlns:a16="http://schemas.microsoft.com/office/drawing/2014/main" xmlns="" id="{82FF1EAB-60BE-4921-9DB0-6EAF6DA317ED}"/>
                </a:ext>
              </a:extLst>
            </p:cNvPr>
            <p:cNvGrpSpPr/>
            <p:nvPr/>
          </p:nvGrpSpPr>
          <p:grpSpPr>
            <a:xfrm>
              <a:off x="228600" y="5916738"/>
              <a:ext cx="0" cy="474197"/>
              <a:chOff x="7770202" y="5683762"/>
              <a:chExt cx="0" cy="616123"/>
            </a:xfrm>
          </p:grpSpPr>
          <p:cxnSp>
            <p:nvCxnSpPr>
              <p:cNvPr id="22" name="Прямая соединительная линия 21">
                <a:extLst>
                  <a:ext uri="{FF2B5EF4-FFF2-40B4-BE49-F238E27FC236}">
                    <a16:creationId xmlns:a16="http://schemas.microsoft.com/office/drawing/2014/main" xmlns="" id="{E2AFAE5E-B134-437C-BDF9-2ED47215A7D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770202" y="5683762"/>
                <a:ext cx="0" cy="405284"/>
              </a:xfrm>
              <a:prstGeom prst="line">
                <a:avLst/>
              </a:prstGeom>
              <a:ln w="111125" cap="rnd">
                <a:solidFill>
                  <a:srgbClr val="C00000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Прямая соединительная линия 23">
                <a:extLst>
                  <a:ext uri="{FF2B5EF4-FFF2-40B4-BE49-F238E27FC236}">
                    <a16:creationId xmlns:a16="http://schemas.microsoft.com/office/drawing/2014/main" xmlns="" id="{A16B6B03-5EC9-44AC-8A10-A314EA71006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770202" y="6293700"/>
                <a:ext cx="0" cy="6185"/>
              </a:xfrm>
              <a:prstGeom prst="line">
                <a:avLst/>
              </a:prstGeom>
              <a:ln w="101600" cap="rnd">
                <a:solidFill>
                  <a:srgbClr val="C00000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574023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6" name="Заголовок 2"/>
          <p:cNvSpPr txBox="1">
            <a:spLocks/>
          </p:cNvSpPr>
          <p:nvPr/>
        </p:nvSpPr>
        <p:spPr>
          <a:xfrm>
            <a:off x="1507707" y="229867"/>
            <a:ext cx="10393704" cy="569387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900" dirty="0">
                <a:solidFill>
                  <a:schemeClr val="accent5">
                    <a:lumMod val="75000"/>
                  </a:schemeClr>
                </a:solidFill>
                <a:cs typeface="Segoe UI Light" panose="020B0502040204020203" pitchFamily="34" charset="0"/>
              </a:rPr>
              <a:t>Особенности </a:t>
            </a:r>
            <a:r>
              <a:rPr lang="ru-RU" sz="1900" dirty="0" smtClean="0">
                <a:solidFill>
                  <a:schemeClr val="accent5">
                    <a:lumMod val="75000"/>
                  </a:schemeClr>
                </a:solidFill>
                <a:cs typeface="Segoe UI Light" panose="020B0502040204020203" pitchFamily="34" charset="0"/>
              </a:rPr>
              <a:t>размещения </a:t>
            </a:r>
          </a:p>
          <a:p>
            <a:r>
              <a:rPr lang="ru-RU" sz="1800" dirty="0">
                <a:solidFill>
                  <a:schemeClr val="accent5">
                    <a:lumMod val="75000"/>
                  </a:schemeClr>
                </a:solidFill>
                <a:cs typeface="Segoe UI Light" panose="020B0502040204020203" pitchFamily="34" charset="0"/>
              </a:rPr>
              <a:t>И</a:t>
            </a:r>
            <a:r>
              <a:rPr lang="ru-RU" sz="1800" dirty="0" smtClean="0">
                <a:solidFill>
                  <a:schemeClr val="accent5">
                    <a:lumMod val="75000"/>
                  </a:schemeClr>
                </a:solidFill>
                <a:cs typeface="Segoe UI Light" panose="020B0502040204020203" pitchFamily="34" charset="0"/>
              </a:rPr>
              <a:t>нформации </a:t>
            </a:r>
            <a:r>
              <a:rPr lang="ru-RU" sz="1800" dirty="0">
                <a:solidFill>
                  <a:schemeClr val="accent5">
                    <a:lumMod val="75000"/>
                  </a:schemeClr>
                </a:solidFill>
                <a:cs typeface="Segoe UI Light" panose="020B0502040204020203" pitchFamily="34" charset="0"/>
              </a:rPr>
              <a:t>об операциях с целевыми </a:t>
            </a:r>
            <a:r>
              <a:rPr lang="ru-RU" sz="1800" dirty="0" smtClean="0">
                <a:solidFill>
                  <a:schemeClr val="accent5">
                    <a:lumMod val="75000"/>
                  </a:schemeClr>
                </a:solidFill>
                <a:cs typeface="Segoe UI Light" panose="020B0502040204020203" pitchFamily="34" charset="0"/>
              </a:rPr>
              <a:t>средствами на официальном </a:t>
            </a:r>
            <a:r>
              <a:rPr lang="ru-RU" sz="1800" dirty="0">
                <a:solidFill>
                  <a:schemeClr val="accent5">
                    <a:lumMod val="75000"/>
                  </a:schemeClr>
                </a:solidFill>
                <a:cs typeface="Segoe UI Light" panose="020B0502040204020203" pitchFamily="34" charset="0"/>
              </a:rPr>
              <a:t>сайте </a:t>
            </a:r>
            <a:r>
              <a:rPr lang="ru-RU" sz="1800" dirty="0" smtClean="0">
                <a:solidFill>
                  <a:schemeClr val="accent5">
                    <a:lumMod val="75000"/>
                  </a:schemeClr>
                </a:solidFill>
                <a:cs typeface="Segoe UI Light" panose="020B0502040204020203" pitchFamily="34" charset="0"/>
              </a:rPr>
              <a:t>bus.gov.ru </a:t>
            </a:r>
            <a:endParaRPr lang="ru-RU" sz="1800" dirty="0">
              <a:solidFill>
                <a:schemeClr val="accent5">
                  <a:lumMod val="75000"/>
                </a:schemeClr>
              </a:solidFill>
              <a:cs typeface="Segoe UI Light" panose="020B0502040204020203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448800" y="6510679"/>
            <a:ext cx="2743200" cy="365125"/>
          </a:xfrm>
        </p:spPr>
        <p:txBody>
          <a:bodyPr/>
          <a:lstStyle/>
          <a:p>
            <a:fld id="{B6F15528-21DE-4FAA-801E-634DDDAF4B2B}" type="slidenum">
              <a:rPr lang="ru-RU" smtClean="0"/>
              <a:pPr/>
              <a:t>3</a:t>
            </a:fld>
            <a:endParaRPr lang="ru-RU" dirty="0"/>
          </a:p>
        </p:txBody>
      </p:sp>
      <p:sp>
        <p:nvSpPr>
          <p:cNvPr id="23" name="Скругленный прямоугольник 56">
            <a:extLst>
              <a:ext uri="{FF2B5EF4-FFF2-40B4-BE49-F238E27FC236}">
                <a16:creationId xmlns:a16="http://schemas.microsoft.com/office/drawing/2014/main" xmlns="" id="{7D5109DB-5C3B-4D44-9353-4D26A24E9001}"/>
              </a:ext>
            </a:extLst>
          </p:cNvPr>
          <p:cNvSpPr/>
          <p:nvPr/>
        </p:nvSpPr>
        <p:spPr>
          <a:xfrm>
            <a:off x="426435" y="1045780"/>
            <a:ext cx="11474976" cy="5638802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 anchorCtr="1"/>
          <a:lstStyle/>
          <a:p>
            <a:pPr marL="285750" indent="-285750">
              <a:buFontTx/>
              <a:buChar char="-"/>
            </a:pPr>
            <a:endParaRPr lang="en-US" sz="1650" dirty="0">
              <a:solidFill>
                <a:schemeClr val="tx1"/>
              </a:solidFill>
              <a:latin typeface="+mj-lt"/>
              <a:cs typeface="Segoe UI Light" panose="020B0502040204020203" pitchFamily="34" charset="0"/>
            </a:endParaRPr>
          </a:p>
          <a:p>
            <a:pPr marL="285750" indent="-285750">
              <a:buFontTx/>
              <a:buChar char="-"/>
            </a:pPr>
            <a:endParaRPr lang="en-US" sz="1650" dirty="0" smtClean="0">
              <a:solidFill>
                <a:schemeClr val="tx1"/>
              </a:solidFill>
              <a:latin typeface="+mj-lt"/>
              <a:cs typeface="Segoe UI Light" panose="020B0502040204020203" pitchFamily="34" charset="0"/>
            </a:endParaRPr>
          </a:p>
          <a:p>
            <a:pPr marL="285750" indent="-285750">
              <a:buFontTx/>
              <a:buChar char="-"/>
            </a:pPr>
            <a:endParaRPr lang="en-US" sz="1650" dirty="0">
              <a:solidFill>
                <a:schemeClr val="tx1"/>
              </a:solidFill>
              <a:latin typeface="+mj-lt"/>
              <a:cs typeface="Segoe UI Light" panose="020B0502040204020203" pitchFamily="34" charset="0"/>
            </a:endParaRPr>
          </a:p>
          <a:p>
            <a:pPr marL="285750" indent="-285750">
              <a:buFontTx/>
              <a:buChar char="-"/>
            </a:pPr>
            <a:endParaRPr lang="en-US" sz="1650" dirty="0" smtClean="0">
              <a:solidFill>
                <a:schemeClr val="tx1"/>
              </a:solidFill>
              <a:latin typeface="+mj-lt"/>
              <a:cs typeface="Segoe UI Light" panose="020B0502040204020203" pitchFamily="34" charset="0"/>
            </a:endParaRPr>
          </a:p>
          <a:p>
            <a:pPr marL="285750" indent="-285750">
              <a:buFontTx/>
              <a:buChar char="-"/>
            </a:pPr>
            <a:endParaRPr lang="en-US" sz="1650" dirty="0">
              <a:solidFill>
                <a:schemeClr val="tx1"/>
              </a:solidFill>
              <a:latin typeface="+mj-lt"/>
              <a:cs typeface="Segoe UI Light" panose="020B0502040204020203" pitchFamily="34" charset="0"/>
            </a:endParaRPr>
          </a:p>
          <a:p>
            <a:pPr marL="285750" indent="-285750">
              <a:buFontTx/>
              <a:buChar char="-"/>
            </a:pPr>
            <a:endParaRPr lang="en-US" sz="1650" dirty="0" smtClean="0">
              <a:solidFill>
                <a:schemeClr val="tx1"/>
              </a:solidFill>
              <a:latin typeface="+mj-lt"/>
              <a:cs typeface="Segoe UI Light" panose="020B0502040204020203" pitchFamily="34" charset="0"/>
            </a:endParaRPr>
          </a:p>
          <a:p>
            <a:pPr marL="285750" indent="-285750">
              <a:buFontTx/>
              <a:buChar char="-"/>
            </a:pPr>
            <a:endParaRPr lang="en-US" sz="1650" dirty="0">
              <a:solidFill>
                <a:schemeClr val="tx1"/>
              </a:solidFill>
              <a:latin typeface="+mj-lt"/>
              <a:cs typeface="Segoe UI Light" panose="020B0502040204020203" pitchFamily="34" charset="0"/>
            </a:endParaRPr>
          </a:p>
          <a:p>
            <a:pPr marL="285750" indent="-285750">
              <a:buFontTx/>
              <a:buChar char="-"/>
            </a:pPr>
            <a:endParaRPr lang="en-US" sz="1650" dirty="0" smtClean="0">
              <a:solidFill>
                <a:schemeClr val="tx1"/>
              </a:solidFill>
              <a:latin typeface="+mj-lt"/>
              <a:cs typeface="Segoe UI Light" panose="020B0502040204020203" pitchFamily="34" charset="0"/>
            </a:endParaRPr>
          </a:p>
          <a:p>
            <a:pPr marL="285750" indent="-285750">
              <a:buFontTx/>
              <a:buChar char="-"/>
            </a:pPr>
            <a:endParaRPr lang="en-US" sz="1650" dirty="0">
              <a:solidFill>
                <a:schemeClr val="tx1"/>
              </a:solidFill>
              <a:latin typeface="+mj-lt"/>
              <a:cs typeface="Segoe UI Light" panose="020B0502040204020203" pitchFamily="34" charset="0"/>
            </a:endParaRPr>
          </a:p>
          <a:p>
            <a:pPr marL="285750" indent="-285750">
              <a:buFontTx/>
              <a:buChar char="-"/>
            </a:pPr>
            <a:endParaRPr lang="en-US" sz="1650" dirty="0" smtClean="0">
              <a:solidFill>
                <a:schemeClr val="tx1"/>
              </a:solidFill>
              <a:latin typeface="+mj-lt"/>
              <a:cs typeface="Segoe UI Light" panose="020B0502040204020203" pitchFamily="34" charset="0"/>
            </a:endParaRPr>
          </a:p>
          <a:p>
            <a:pPr marL="285750" indent="-285750">
              <a:buFontTx/>
              <a:buChar char="-"/>
            </a:pPr>
            <a:endParaRPr lang="en-US" sz="1650" dirty="0">
              <a:solidFill>
                <a:schemeClr val="tx1"/>
              </a:solidFill>
              <a:latin typeface="+mj-lt"/>
              <a:cs typeface="Segoe UI Light" panose="020B0502040204020203" pitchFamily="34" charset="0"/>
            </a:endParaRPr>
          </a:p>
          <a:p>
            <a:pPr marL="285750" indent="-285750">
              <a:buFontTx/>
              <a:buChar char="-"/>
            </a:pPr>
            <a:endParaRPr lang="en-US" sz="1650" dirty="0" smtClean="0">
              <a:solidFill>
                <a:schemeClr val="tx1"/>
              </a:solidFill>
              <a:latin typeface="+mj-lt"/>
              <a:cs typeface="Segoe UI Light" panose="020B0502040204020203" pitchFamily="34" charset="0"/>
            </a:endParaRPr>
          </a:p>
          <a:p>
            <a:pPr marL="285750" indent="-285750">
              <a:buFontTx/>
              <a:buChar char="-"/>
            </a:pPr>
            <a:endParaRPr lang="en-US" sz="1650" dirty="0">
              <a:solidFill>
                <a:schemeClr val="tx1"/>
              </a:solidFill>
              <a:latin typeface="+mj-lt"/>
              <a:cs typeface="Segoe UI Light" panose="020B0502040204020203" pitchFamily="34" charset="0"/>
            </a:endParaRPr>
          </a:p>
          <a:p>
            <a:pPr marL="285750" indent="-285750">
              <a:buFontTx/>
              <a:buChar char="-"/>
            </a:pPr>
            <a:endParaRPr lang="en-US" sz="1650" dirty="0" smtClean="0">
              <a:solidFill>
                <a:schemeClr val="tx1"/>
              </a:solidFill>
              <a:latin typeface="+mj-lt"/>
              <a:cs typeface="Segoe UI Light" panose="020B0502040204020203" pitchFamily="34" charset="0"/>
            </a:endParaRPr>
          </a:p>
          <a:p>
            <a:pPr marL="285750" indent="-285750">
              <a:buFontTx/>
              <a:buChar char="-"/>
            </a:pPr>
            <a:endParaRPr lang="en-US" sz="1650" dirty="0">
              <a:solidFill>
                <a:schemeClr val="tx1"/>
              </a:solidFill>
              <a:latin typeface="+mj-lt"/>
              <a:cs typeface="Segoe UI Light" panose="020B0502040204020203" pitchFamily="34" charset="0"/>
            </a:endParaRPr>
          </a:p>
          <a:p>
            <a:pPr marL="285750" indent="-285750">
              <a:buFontTx/>
              <a:buChar char="-"/>
            </a:pPr>
            <a:endParaRPr lang="en-US" sz="1650" dirty="0" smtClean="0">
              <a:solidFill>
                <a:schemeClr val="tx1"/>
              </a:solidFill>
              <a:latin typeface="+mj-lt"/>
              <a:cs typeface="Segoe UI Light" panose="020B0502040204020203" pitchFamily="34" charset="0"/>
            </a:endParaRPr>
          </a:p>
          <a:p>
            <a:pPr marL="285750" indent="-285750">
              <a:buFontTx/>
              <a:buChar char="-"/>
            </a:pPr>
            <a:endParaRPr lang="en-US" sz="1650" dirty="0">
              <a:solidFill>
                <a:schemeClr val="tx1"/>
              </a:solidFill>
              <a:latin typeface="+mj-lt"/>
              <a:cs typeface="Segoe UI Light" panose="020B0502040204020203" pitchFamily="34" charset="0"/>
            </a:endParaRPr>
          </a:p>
          <a:p>
            <a:pPr marL="285750" indent="-285750">
              <a:buFontTx/>
              <a:buChar char="-"/>
            </a:pPr>
            <a:endParaRPr lang="ru-RU" sz="1650" dirty="0" smtClean="0">
              <a:solidFill>
                <a:schemeClr val="tx1"/>
              </a:solidFill>
              <a:latin typeface="+mj-lt"/>
              <a:cs typeface="Segoe UI Light" panose="020B0502040204020203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08558" y="1218385"/>
            <a:ext cx="11212465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ru-RU" sz="2200" b="1" dirty="0" smtClean="0">
                <a:solidFill>
                  <a:schemeClr val="accent1">
                    <a:lumMod val="50000"/>
                  </a:schemeClr>
                </a:solidFill>
                <a:latin typeface="+mj-lt"/>
                <a:cs typeface="Segoe UI Light" panose="020B0502040204020203" pitchFamily="34" charset="0"/>
              </a:rPr>
              <a:t>Информация </a:t>
            </a:r>
            <a:r>
              <a:rPr lang="ru-RU" sz="2200" b="1" dirty="0" smtClean="0">
                <a:solidFill>
                  <a:srgbClr val="C00000"/>
                </a:solidFill>
                <a:latin typeface="+mj-lt"/>
                <a:cs typeface="Segoe UI Light" panose="020B0502040204020203" pitchFamily="34" charset="0"/>
              </a:rPr>
              <a:t>об операциях с бюджетными инвестициями (КФО 6)</a:t>
            </a:r>
          </a:p>
          <a:p>
            <a:pPr algn="ctr">
              <a:spcBef>
                <a:spcPts val="600"/>
              </a:spcBef>
            </a:pPr>
            <a:r>
              <a:rPr lang="ru-RU" sz="2200" b="1" dirty="0" smtClean="0">
                <a:solidFill>
                  <a:schemeClr val="accent1">
                    <a:lumMod val="50000"/>
                  </a:schemeClr>
                </a:solidFill>
                <a:latin typeface="+mj-lt"/>
                <a:cs typeface="Segoe UI Light" panose="020B0502040204020203" pitchFamily="34" charset="0"/>
              </a:rPr>
              <a:t>(по объектам капитального строительства и недвижимого имущества)</a:t>
            </a:r>
            <a:endParaRPr lang="ru-RU" sz="2200" b="1" dirty="0">
              <a:solidFill>
                <a:schemeClr val="accent1">
                  <a:lumMod val="50000"/>
                </a:schemeClr>
              </a:solidFill>
              <a:latin typeface="+mj-lt"/>
              <a:cs typeface="Segoe UI Light" panose="020B0502040204020203" pitchFamily="34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9026751"/>
              </p:ext>
            </p:extLst>
          </p:nvPr>
        </p:nvGraphicFramePr>
        <p:xfrm>
          <a:off x="712075" y="2211269"/>
          <a:ext cx="11108948" cy="4403321"/>
        </p:xfrm>
        <a:graphic>
          <a:graphicData uri="http://schemas.openxmlformats.org/drawingml/2006/table">
            <a:tbl>
              <a:tblPr/>
              <a:tblGrid>
                <a:gridCol w="2777237"/>
                <a:gridCol w="2777237"/>
                <a:gridCol w="3686748"/>
                <a:gridCol w="1867726"/>
              </a:tblGrid>
              <a:tr h="284876">
                <a:tc gridSpan="3">
                  <a:txBody>
                    <a:bodyPr/>
                    <a:lstStyle/>
                    <a:p>
                      <a:pPr fontAlgn="t"/>
                      <a:r>
                        <a:rPr lang="ru-RU" sz="1600" b="1" dirty="0">
                          <a:effectLst/>
                          <a:latin typeface="inherit"/>
                        </a:rPr>
                        <a:t>Сумма планируемых поступлений на осуществление бюджетных инвестиций, ВСЕГО</a:t>
                      </a:r>
                      <a:endParaRPr lang="ru-RU" sz="1600" b="0" dirty="0">
                        <a:effectLst/>
                        <a:latin typeface="inherit"/>
                      </a:endParaRPr>
                    </a:p>
                  </a:txBody>
                  <a:tcPr marL="39154" marR="39154" marT="33560" marB="3356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6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inherit"/>
                        </a:rPr>
                        <a:t>388 500 000,00</a:t>
                      </a:r>
                      <a:endParaRPr lang="ru-RU" sz="1600" b="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inherit"/>
                      </a:endParaRPr>
                    </a:p>
                  </a:txBody>
                  <a:tcPr marL="39154" marR="39154" marT="33560" marB="3356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84876">
                <a:tc gridSpan="3">
                  <a:txBody>
                    <a:bodyPr/>
                    <a:lstStyle/>
                    <a:p>
                      <a:pPr fontAlgn="t"/>
                      <a:r>
                        <a:rPr lang="ru-RU" sz="1600" b="1" dirty="0">
                          <a:effectLst/>
                          <a:latin typeface="inherit"/>
                        </a:rPr>
                        <a:t>В объекты капитального строительства и приобретаемого недвижимого </a:t>
                      </a:r>
                      <a:r>
                        <a:rPr lang="ru-RU" sz="1600" b="1" dirty="0" smtClean="0">
                          <a:effectLst/>
                          <a:latin typeface="inherit"/>
                        </a:rPr>
                        <a:t>имущества</a:t>
                      </a:r>
                    </a:p>
                    <a:p>
                      <a:pPr fontAlgn="t"/>
                      <a:endParaRPr lang="ru-RU" sz="1600" b="0" dirty="0">
                        <a:effectLst/>
                        <a:latin typeface="inherit"/>
                      </a:endParaRPr>
                    </a:p>
                  </a:txBody>
                  <a:tcPr marL="39154" marR="39154" marT="33560" marB="3356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6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inherit"/>
                        </a:rPr>
                        <a:t>388 500 000,00</a:t>
                      </a:r>
                      <a:endParaRPr lang="ru-RU" sz="1600" b="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inherit"/>
                      </a:endParaRPr>
                    </a:p>
                  </a:txBody>
                  <a:tcPr marL="39154" marR="39154" marT="33560" marB="3356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84876">
                <a:tc gridSpan="3">
                  <a:txBody>
                    <a:bodyPr/>
                    <a:lstStyle/>
                    <a:p>
                      <a:pPr fontAlgn="t"/>
                      <a:r>
                        <a:rPr lang="ru-RU" sz="1600" b="1" dirty="0">
                          <a:effectLst/>
                          <a:latin typeface="inherit"/>
                        </a:rPr>
                        <a:t>Плановые поступления по объектам капитального </a:t>
                      </a:r>
                      <a:r>
                        <a:rPr lang="ru-RU" sz="1600" b="1" dirty="0" smtClean="0">
                          <a:effectLst/>
                          <a:latin typeface="inherit"/>
                        </a:rPr>
                        <a:t>строительства</a:t>
                      </a:r>
                    </a:p>
                    <a:p>
                      <a:pPr fontAlgn="t"/>
                      <a:endParaRPr lang="ru-RU" sz="1600" b="1" dirty="0" smtClean="0">
                        <a:effectLst/>
                        <a:latin typeface="inherit"/>
                      </a:endParaRPr>
                    </a:p>
                    <a:p>
                      <a:pPr fontAlgn="t"/>
                      <a:r>
                        <a:rPr lang="ru-RU" sz="1600" b="0" i="1" dirty="0" smtClean="0">
                          <a:effectLst/>
                          <a:latin typeface="inherit"/>
                        </a:rPr>
                        <a:t>Наименование объектов</a:t>
                      </a:r>
                      <a:r>
                        <a:rPr lang="ru-RU" sz="1600" b="0" i="1" baseline="0" dirty="0" smtClean="0">
                          <a:effectLst/>
                          <a:latin typeface="inherit"/>
                        </a:rPr>
                        <a:t> капитального строительства</a:t>
                      </a:r>
                      <a:r>
                        <a:rPr lang="ru-RU" sz="1600" b="0" i="1" dirty="0" smtClean="0">
                          <a:effectLst/>
                          <a:latin typeface="inherit"/>
                        </a:rPr>
                        <a:t> отсутствуют</a:t>
                      </a:r>
                      <a:endParaRPr lang="ru-RU" sz="1600" b="0" i="1" dirty="0">
                        <a:effectLst/>
                        <a:latin typeface="inherit"/>
                      </a:endParaRPr>
                    </a:p>
                  </a:txBody>
                  <a:tcPr marL="39154" marR="39154" marT="33560" marB="3356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inherit"/>
                        </a:rPr>
                        <a:t>0,00</a:t>
                      </a:r>
                    </a:p>
                    <a:p>
                      <a:pPr fontAlgn="t"/>
                      <a:endParaRPr lang="ru-RU" sz="1600" b="0" dirty="0">
                        <a:effectLst/>
                        <a:latin typeface="inherit"/>
                      </a:endParaRPr>
                    </a:p>
                  </a:txBody>
                  <a:tcPr marL="39154" marR="39154" marT="33560" marB="3356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84876">
                <a:tc gridSpan="3">
                  <a:txBody>
                    <a:bodyPr/>
                    <a:lstStyle/>
                    <a:p>
                      <a:pPr fontAlgn="t"/>
                      <a:endParaRPr lang="ru-RU" sz="1600" b="1" dirty="0" smtClean="0">
                        <a:effectLst/>
                        <a:latin typeface="inherit"/>
                      </a:endParaRPr>
                    </a:p>
                    <a:p>
                      <a:pPr fontAlgn="t"/>
                      <a:r>
                        <a:rPr lang="ru-RU" sz="1600" b="1" dirty="0" smtClean="0">
                          <a:effectLst/>
                          <a:latin typeface="inherit"/>
                        </a:rPr>
                        <a:t>Наименование </a:t>
                      </a:r>
                      <a:r>
                        <a:rPr lang="ru-RU" sz="1600" b="1" dirty="0">
                          <a:effectLst/>
                          <a:latin typeface="inherit"/>
                        </a:rPr>
                        <a:t>объекта приобретаемого недвижимого </a:t>
                      </a:r>
                      <a:r>
                        <a:rPr lang="ru-RU" sz="1600" b="1" dirty="0" smtClean="0">
                          <a:effectLst/>
                          <a:latin typeface="inherit"/>
                        </a:rPr>
                        <a:t>имущества</a:t>
                      </a:r>
                    </a:p>
                    <a:p>
                      <a:pPr fontAlgn="t"/>
                      <a:endParaRPr lang="ru-RU" sz="1600" b="0" dirty="0">
                        <a:effectLst/>
                        <a:latin typeface="inherit"/>
                      </a:endParaRPr>
                    </a:p>
                  </a:txBody>
                  <a:tcPr marL="39154" marR="39154" marT="33560" marB="3356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endParaRPr lang="ru-RU" sz="1600" b="1" dirty="0" smtClean="0">
                        <a:effectLst/>
                        <a:latin typeface="inherit"/>
                      </a:endParaRPr>
                    </a:p>
                    <a:p>
                      <a:pPr fontAlgn="t"/>
                      <a:r>
                        <a:rPr lang="ru-RU" sz="1600" b="1" dirty="0" smtClean="0">
                          <a:effectLst/>
                          <a:latin typeface="inherit"/>
                        </a:rPr>
                        <a:t>Сумма</a:t>
                      </a:r>
                      <a:endParaRPr lang="ru-RU" sz="1600" b="0" dirty="0">
                        <a:effectLst/>
                        <a:latin typeface="inherit"/>
                      </a:endParaRPr>
                    </a:p>
                  </a:txBody>
                  <a:tcPr marL="39154" marR="39154" marT="33560" marB="3356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31142">
                <a:tc gridSpan="3">
                  <a:txBody>
                    <a:bodyPr/>
                    <a:lstStyle/>
                    <a:p>
                      <a:pPr fontAlgn="t"/>
                      <a:r>
                        <a:rPr lang="ru-RU" sz="1600" b="0" dirty="0">
                          <a:effectLst/>
                          <a:latin typeface="inherit"/>
                        </a:rPr>
                        <a:t>Приобретение пристройки корпусов </a:t>
                      </a:r>
                      <a:r>
                        <a:rPr lang="ru-RU" sz="1600" b="0" dirty="0" smtClean="0">
                          <a:effectLst/>
                          <a:latin typeface="inherit"/>
                        </a:rPr>
                        <a:t>общежития….</a:t>
                      </a:r>
                      <a:endParaRPr lang="ru-RU" sz="1600" b="0" dirty="0">
                        <a:effectLst/>
                        <a:latin typeface="inherit"/>
                      </a:endParaRPr>
                    </a:p>
                  </a:txBody>
                  <a:tcPr marL="39154" marR="39154" marT="33560" marB="3356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600" b="0" dirty="0">
                          <a:effectLst/>
                          <a:latin typeface="inherit"/>
                        </a:rPr>
                        <a:t>184 </a:t>
                      </a:r>
                      <a:r>
                        <a:rPr lang="ru-RU" sz="1600" b="0" dirty="0" smtClean="0">
                          <a:effectLst/>
                          <a:latin typeface="inherit"/>
                        </a:rPr>
                        <a:t>000 000,00</a:t>
                      </a:r>
                      <a:endParaRPr lang="ru-RU" sz="1600" b="0" dirty="0">
                        <a:effectLst/>
                        <a:latin typeface="inherit"/>
                      </a:endParaRPr>
                    </a:p>
                  </a:txBody>
                  <a:tcPr marL="39154" marR="39154" marT="33560" marB="3356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67862">
                <a:tc gridSpan="3">
                  <a:txBody>
                    <a:bodyPr/>
                    <a:lstStyle/>
                    <a:p>
                      <a:pPr fontAlgn="t"/>
                      <a:r>
                        <a:rPr lang="ru-RU" sz="1600" b="0" dirty="0">
                          <a:effectLst/>
                          <a:latin typeface="inherit"/>
                        </a:rPr>
                        <a:t>Приобретение пристройки корпуса бассейна к </a:t>
                      </a:r>
                      <a:r>
                        <a:rPr lang="ru-RU" sz="1600" b="0" dirty="0" smtClean="0">
                          <a:effectLst/>
                          <a:latin typeface="inherit"/>
                        </a:rPr>
                        <a:t>зданию</a:t>
                      </a:r>
                      <a:endParaRPr lang="ru-RU" sz="1600" b="0" dirty="0">
                        <a:effectLst/>
                        <a:latin typeface="inherit"/>
                      </a:endParaRPr>
                    </a:p>
                  </a:txBody>
                  <a:tcPr marL="39154" marR="39154" marT="33560" marB="3356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600" b="0" dirty="0">
                          <a:effectLst/>
                          <a:latin typeface="inherit"/>
                        </a:rPr>
                        <a:t>36 </a:t>
                      </a:r>
                      <a:r>
                        <a:rPr lang="ru-RU" sz="1600" b="0" dirty="0" smtClean="0">
                          <a:effectLst/>
                          <a:latin typeface="inherit"/>
                        </a:rPr>
                        <a:t>000 000,00</a:t>
                      </a:r>
                      <a:endParaRPr lang="ru-RU" sz="1600" b="0" dirty="0">
                        <a:effectLst/>
                        <a:latin typeface="inherit"/>
                      </a:endParaRPr>
                    </a:p>
                  </a:txBody>
                  <a:tcPr marL="39154" marR="39154" marT="33560" marB="3356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09904">
                <a:tc gridSpan="3">
                  <a:txBody>
                    <a:bodyPr/>
                    <a:lstStyle/>
                    <a:p>
                      <a:pPr fontAlgn="t"/>
                      <a:r>
                        <a:rPr lang="ru-RU" sz="1600" b="0" dirty="0">
                          <a:effectLst/>
                          <a:latin typeface="inherit"/>
                        </a:rPr>
                        <a:t>Приобретение двух зданий для размещения </a:t>
                      </a:r>
                      <a:r>
                        <a:rPr lang="ru-RU" sz="1600" b="0" dirty="0" smtClean="0">
                          <a:effectLst/>
                          <a:latin typeface="inherit"/>
                        </a:rPr>
                        <a:t>сотрудников</a:t>
                      </a:r>
                      <a:endParaRPr lang="ru-RU" sz="1600" b="0" dirty="0">
                        <a:effectLst/>
                        <a:latin typeface="inherit"/>
                      </a:endParaRPr>
                    </a:p>
                  </a:txBody>
                  <a:tcPr marL="39154" marR="39154" marT="33560" marB="3356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600" b="0" dirty="0">
                          <a:effectLst/>
                          <a:latin typeface="inherit"/>
                        </a:rPr>
                        <a:t>160 000 000,00</a:t>
                      </a:r>
                    </a:p>
                  </a:txBody>
                  <a:tcPr marL="39154" marR="39154" marT="33560" marB="3356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20413">
                <a:tc gridSpan="3">
                  <a:txBody>
                    <a:bodyPr/>
                    <a:lstStyle/>
                    <a:p>
                      <a:pPr fontAlgn="t"/>
                      <a:r>
                        <a:rPr lang="ru-RU" sz="1600" b="0" dirty="0">
                          <a:effectLst/>
                          <a:latin typeface="inherit"/>
                        </a:rPr>
                        <a:t>Приобретение двух зданий для размещения </a:t>
                      </a:r>
                      <a:r>
                        <a:rPr lang="ru-RU" sz="1600" b="0" dirty="0" smtClean="0">
                          <a:effectLst/>
                          <a:latin typeface="inherit"/>
                        </a:rPr>
                        <a:t>сотрудников</a:t>
                      </a:r>
                      <a:endParaRPr lang="ru-RU" sz="1600" b="0" dirty="0">
                        <a:effectLst/>
                        <a:latin typeface="inherit"/>
                      </a:endParaRPr>
                    </a:p>
                  </a:txBody>
                  <a:tcPr marL="39154" marR="39154" marT="33560" marB="3356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600" b="0" dirty="0">
                          <a:effectLst/>
                          <a:latin typeface="inherit"/>
                        </a:rPr>
                        <a:t>8 500 000,00</a:t>
                      </a:r>
                    </a:p>
                  </a:txBody>
                  <a:tcPr marL="39154" marR="39154" marT="33560" marB="3356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84876">
                <a:tc>
                  <a:txBody>
                    <a:bodyPr/>
                    <a:lstStyle/>
                    <a:p>
                      <a:pPr fontAlgn="t"/>
                      <a:endParaRPr lang="ru-RU" sz="1600" b="0" dirty="0">
                        <a:effectLst/>
                        <a:latin typeface="inherit"/>
                      </a:endParaRPr>
                    </a:p>
                  </a:txBody>
                  <a:tcPr marL="39154" marR="39154" marT="33560" marB="3356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endParaRPr lang="ru-RU" sz="1600" b="0">
                        <a:effectLst/>
                        <a:latin typeface="inherit"/>
                      </a:endParaRPr>
                    </a:p>
                  </a:txBody>
                  <a:tcPr marL="39154" marR="39154" marT="33560" marB="3356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dirty="0">
                          <a:effectLst/>
                          <a:latin typeface="inherit"/>
                        </a:rPr>
                        <a:t>ИТОГО</a:t>
                      </a:r>
                      <a:endParaRPr lang="ru-RU" sz="1600" b="0" dirty="0">
                        <a:effectLst/>
                        <a:latin typeface="inherit"/>
                      </a:endParaRPr>
                    </a:p>
                  </a:txBody>
                  <a:tcPr marL="39154" marR="39154" marT="33560" marB="3356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inherit"/>
                        </a:rPr>
                        <a:t>388 500 000,00</a:t>
                      </a:r>
                      <a:endParaRPr lang="ru-RU" sz="1600" b="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inherit"/>
                      </a:endParaRPr>
                    </a:p>
                  </a:txBody>
                  <a:tcPr marL="39154" marR="39154" marT="33560" marB="3356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5" name="Выноска 1 14"/>
          <p:cNvSpPr/>
          <p:nvPr/>
        </p:nvSpPr>
        <p:spPr>
          <a:xfrm>
            <a:off x="8363272" y="3419264"/>
            <a:ext cx="1618287" cy="721812"/>
          </a:xfrm>
          <a:prstGeom prst="borderCallout1">
            <a:avLst>
              <a:gd name="adj1" fmla="val -25450"/>
              <a:gd name="adj2" fmla="val 9203"/>
              <a:gd name="adj3" fmla="val -136329"/>
              <a:gd name="adj4" fmla="val 94651"/>
            </a:avLst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fontAlgn="t"/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inherit"/>
              </a:rPr>
              <a:t>0,00 </a:t>
            </a:r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inherit"/>
              </a:rPr>
              <a:t>+</a:t>
            </a:r>
          </a:p>
          <a:p>
            <a:pPr fontAlgn="t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inherit"/>
              </a:rPr>
              <a:t>388 </a:t>
            </a: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inherit"/>
              </a:rPr>
              <a:t>500 </a:t>
            </a:r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inherit"/>
              </a:rPr>
              <a:t>000,00 = </a:t>
            </a:r>
          </a:p>
          <a:p>
            <a:pPr fontAlgn="t"/>
            <a:r>
              <a:rPr lang="ru-RU" sz="1400" b="1" dirty="0">
                <a:solidFill>
                  <a:srgbClr val="C00000"/>
                </a:solidFill>
                <a:latin typeface="inherit"/>
              </a:rPr>
              <a:t>с</a:t>
            </a:r>
            <a:r>
              <a:rPr lang="ru-RU" sz="1400" b="1" dirty="0" smtClean="0">
                <a:solidFill>
                  <a:srgbClr val="C00000"/>
                </a:solidFill>
                <a:latin typeface="inherit"/>
              </a:rPr>
              <a:t>тр. 1420 ПФХД</a:t>
            </a:r>
            <a:endParaRPr lang="ru-RU" sz="1400" dirty="0">
              <a:solidFill>
                <a:srgbClr val="C00000"/>
              </a:solidFill>
              <a:latin typeface="inheri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8558" y="1218385"/>
            <a:ext cx="14304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u="sng" dirty="0" smtClean="0"/>
              <a:t>ПРИМЕР</a:t>
            </a:r>
            <a:endParaRPr lang="ru-RU" u="sng" dirty="0"/>
          </a:p>
        </p:txBody>
      </p:sp>
    </p:spTree>
    <p:extLst>
      <p:ext uri="{BB962C8B-B14F-4D97-AF65-F5344CB8AC3E}">
        <p14:creationId xmlns:p14="http://schemas.microsoft.com/office/powerpoint/2010/main" val="3292026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6" name="Заголовок 2"/>
          <p:cNvSpPr txBox="1">
            <a:spLocks/>
          </p:cNvSpPr>
          <p:nvPr/>
        </p:nvSpPr>
        <p:spPr>
          <a:xfrm>
            <a:off x="1507707" y="229867"/>
            <a:ext cx="10393704" cy="569387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900" dirty="0">
                <a:solidFill>
                  <a:schemeClr val="accent5">
                    <a:lumMod val="75000"/>
                  </a:schemeClr>
                </a:solidFill>
                <a:cs typeface="Segoe UI Light" panose="020B0502040204020203" pitchFamily="34" charset="0"/>
              </a:rPr>
              <a:t>Особенности </a:t>
            </a:r>
            <a:r>
              <a:rPr lang="ru-RU" sz="1900" dirty="0" smtClean="0">
                <a:solidFill>
                  <a:schemeClr val="accent5">
                    <a:lumMod val="75000"/>
                  </a:schemeClr>
                </a:solidFill>
                <a:cs typeface="Segoe UI Light" panose="020B0502040204020203" pitchFamily="34" charset="0"/>
              </a:rPr>
              <a:t>размещения </a:t>
            </a:r>
          </a:p>
          <a:p>
            <a:r>
              <a:rPr lang="ru-RU" sz="1800" dirty="0">
                <a:solidFill>
                  <a:schemeClr val="accent5">
                    <a:lumMod val="75000"/>
                  </a:schemeClr>
                </a:solidFill>
                <a:cs typeface="Segoe UI Light" panose="020B0502040204020203" pitchFamily="34" charset="0"/>
              </a:rPr>
              <a:t>И</a:t>
            </a:r>
            <a:r>
              <a:rPr lang="ru-RU" sz="1800" dirty="0" smtClean="0">
                <a:solidFill>
                  <a:schemeClr val="accent5">
                    <a:lumMod val="75000"/>
                  </a:schemeClr>
                </a:solidFill>
                <a:cs typeface="Segoe UI Light" panose="020B0502040204020203" pitchFamily="34" charset="0"/>
              </a:rPr>
              <a:t>нформации </a:t>
            </a:r>
            <a:r>
              <a:rPr lang="ru-RU" sz="1800" dirty="0">
                <a:solidFill>
                  <a:schemeClr val="accent5">
                    <a:lumMod val="75000"/>
                  </a:schemeClr>
                </a:solidFill>
                <a:cs typeface="Segoe UI Light" panose="020B0502040204020203" pitchFamily="34" charset="0"/>
              </a:rPr>
              <a:t>об операциях с целевыми </a:t>
            </a:r>
            <a:r>
              <a:rPr lang="ru-RU" sz="1800" dirty="0" smtClean="0">
                <a:solidFill>
                  <a:schemeClr val="accent5">
                    <a:lumMod val="75000"/>
                  </a:schemeClr>
                </a:solidFill>
                <a:cs typeface="Segoe UI Light" panose="020B0502040204020203" pitchFamily="34" charset="0"/>
              </a:rPr>
              <a:t>средствами на официальном </a:t>
            </a:r>
            <a:r>
              <a:rPr lang="ru-RU" sz="1800" dirty="0">
                <a:solidFill>
                  <a:schemeClr val="accent5">
                    <a:lumMod val="75000"/>
                  </a:schemeClr>
                </a:solidFill>
                <a:cs typeface="Segoe UI Light" panose="020B0502040204020203" pitchFamily="34" charset="0"/>
              </a:rPr>
              <a:t>сайте </a:t>
            </a:r>
            <a:r>
              <a:rPr lang="ru-RU" sz="1800" dirty="0" smtClean="0">
                <a:solidFill>
                  <a:schemeClr val="accent5">
                    <a:lumMod val="75000"/>
                  </a:schemeClr>
                </a:solidFill>
                <a:cs typeface="Segoe UI Light" panose="020B0502040204020203" pitchFamily="34" charset="0"/>
              </a:rPr>
              <a:t>bus.gov.ru </a:t>
            </a:r>
            <a:endParaRPr lang="ru-RU" sz="1800" dirty="0">
              <a:solidFill>
                <a:schemeClr val="accent5">
                  <a:lumMod val="75000"/>
                </a:schemeClr>
              </a:solidFill>
              <a:cs typeface="Segoe UI Light" panose="020B0502040204020203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448800" y="6510679"/>
            <a:ext cx="2743200" cy="365125"/>
          </a:xfrm>
        </p:spPr>
        <p:txBody>
          <a:bodyPr/>
          <a:lstStyle/>
          <a:p>
            <a:fld id="{B6F15528-21DE-4FAA-801E-634DDDAF4B2B}" type="slidenum">
              <a:rPr lang="ru-RU" smtClean="0"/>
              <a:pPr/>
              <a:t>4</a:t>
            </a:fld>
            <a:endParaRPr lang="ru-RU" dirty="0"/>
          </a:p>
        </p:txBody>
      </p:sp>
      <p:sp>
        <p:nvSpPr>
          <p:cNvPr id="23" name="Скругленный прямоугольник 56">
            <a:extLst>
              <a:ext uri="{FF2B5EF4-FFF2-40B4-BE49-F238E27FC236}">
                <a16:creationId xmlns:a16="http://schemas.microsoft.com/office/drawing/2014/main" xmlns="" id="{7D5109DB-5C3B-4D44-9353-4D26A24E9001}"/>
              </a:ext>
            </a:extLst>
          </p:cNvPr>
          <p:cNvSpPr/>
          <p:nvPr/>
        </p:nvSpPr>
        <p:spPr>
          <a:xfrm>
            <a:off x="426435" y="1045780"/>
            <a:ext cx="11474976" cy="5638802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 anchorCtr="1"/>
          <a:lstStyle/>
          <a:p>
            <a:pPr marL="285750" indent="-285750">
              <a:buFontTx/>
              <a:buChar char="-"/>
            </a:pPr>
            <a:endParaRPr lang="en-US" sz="1650" dirty="0">
              <a:solidFill>
                <a:schemeClr val="tx1"/>
              </a:solidFill>
              <a:latin typeface="+mj-lt"/>
              <a:cs typeface="Segoe UI Light" panose="020B0502040204020203" pitchFamily="34" charset="0"/>
            </a:endParaRPr>
          </a:p>
          <a:p>
            <a:pPr marL="285750" indent="-285750">
              <a:buFontTx/>
              <a:buChar char="-"/>
            </a:pPr>
            <a:endParaRPr lang="en-US" sz="1650" dirty="0" smtClean="0">
              <a:solidFill>
                <a:schemeClr val="tx1"/>
              </a:solidFill>
              <a:latin typeface="+mj-lt"/>
              <a:cs typeface="Segoe UI Light" panose="020B0502040204020203" pitchFamily="34" charset="0"/>
            </a:endParaRPr>
          </a:p>
          <a:p>
            <a:pPr marL="285750" indent="-285750">
              <a:buFontTx/>
              <a:buChar char="-"/>
            </a:pPr>
            <a:endParaRPr lang="en-US" sz="1650" dirty="0">
              <a:solidFill>
                <a:schemeClr val="tx1"/>
              </a:solidFill>
              <a:latin typeface="+mj-lt"/>
              <a:cs typeface="Segoe UI Light" panose="020B0502040204020203" pitchFamily="34" charset="0"/>
            </a:endParaRPr>
          </a:p>
          <a:p>
            <a:pPr marL="285750" indent="-285750">
              <a:buFontTx/>
              <a:buChar char="-"/>
            </a:pPr>
            <a:endParaRPr lang="en-US" sz="1650" dirty="0" smtClean="0">
              <a:solidFill>
                <a:schemeClr val="tx1"/>
              </a:solidFill>
              <a:latin typeface="+mj-lt"/>
              <a:cs typeface="Segoe UI Light" panose="020B0502040204020203" pitchFamily="34" charset="0"/>
            </a:endParaRPr>
          </a:p>
          <a:p>
            <a:pPr marL="285750" indent="-285750">
              <a:buFontTx/>
              <a:buChar char="-"/>
            </a:pPr>
            <a:endParaRPr lang="en-US" sz="1650" dirty="0">
              <a:solidFill>
                <a:schemeClr val="tx1"/>
              </a:solidFill>
              <a:latin typeface="+mj-lt"/>
              <a:cs typeface="Segoe UI Light" panose="020B0502040204020203" pitchFamily="34" charset="0"/>
            </a:endParaRPr>
          </a:p>
          <a:p>
            <a:pPr marL="285750" indent="-285750">
              <a:buFontTx/>
              <a:buChar char="-"/>
            </a:pPr>
            <a:endParaRPr lang="en-US" sz="1650" dirty="0" smtClean="0">
              <a:solidFill>
                <a:schemeClr val="tx1"/>
              </a:solidFill>
              <a:latin typeface="+mj-lt"/>
              <a:cs typeface="Segoe UI Light" panose="020B0502040204020203" pitchFamily="34" charset="0"/>
            </a:endParaRPr>
          </a:p>
          <a:p>
            <a:pPr marL="285750" indent="-285750">
              <a:buFontTx/>
              <a:buChar char="-"/>
            </a:pPr>
            <a:endParaRPr lang="en-US" sz="1650" dirty="0">
              <a:solidFill>
                <a:schemeClr val="tx1"/>
              </a:solidFill>
              <a:latin typeface="+mj-lt"/>
              <a:cs typeface="Segoe UI Light" panose="020B0502040204020203" pitchFamily="34" charset="0"/>
            </a:endParaRPr>
          </a:p>
          <a:p>
            <a:pPr marL="285750" indent="-285750">
              <a:buFontTx/>
              <a:buChar char="-"/>
            </a:pPr>
            <a:endParaRPr lang="en-US" sz="1650" dirty="0" smtClean="0">
              <a:solidFill>
                <a:schemeClr val="tx1"/>
              </a:solidFill>
              <a:latin typeface="+mj-lt"/>
              <a:cs typeface="Segoe UI Light" panose="020B0502040204020203" pitchFamily="34" charset="0"/>
            </a:endParaRPr>
          </a:p>
          <a:p>
            <a:pPr marL="285750" indent="-285750">
              <a:buFontTx/>
              <a:buChar char="-"/>
            </a:pPr>
            <a:endParaRPr lang="en-US" sz="1650" dirty="0">
              <a:solidFill>
                <a:schemeClr val="tx1"/>
              </a:solidFill>
              <a:latin typeface="+mj-lt"/>
              <a:cs typeface="Segoe UI Light" panose="020B0502040204020203" pitchFamily="34" charset="0"/>
            </a:endParaRPr>
          </a:p>
          <a:p>
            <a:pPr marL="285750" indent="-285750">
              <a:buFontTx/>
              <a:buChar char="-"/>
            </a:pPr>
            <a:endParaRPr lang="en-US" sz="1650" dirty="0" smtClean="0">
              <a:solidFill>
                <a:schemeClr val="tx1"/>
              </a:solidFill>
              <a:latin typeface="+mj-lt"/>
              <a:cs typeface="Segoe UI Light" panose="020B0502040204020203" pitchFamily="34" charset="0"/>
            </a:endParaRPr>
          </a:p>
          <a:p>
            <a:pPr marL="285750" indent="-285750">
              <a:buFontTx/>
              <a:buChar char="-"/>
            </a:pPr>
            <a:endParaRPr lang="en-US" sz="1650" dirty="0">
              <a:solidFill>
                <a:schemeClr val="tx1"/>
              </a:solidFill>
              <a:latin typeface="+mj-lt"/>
              <a:cs typeface="Segoe UI Light" panose="020B0502040204020203" pitchFamily="34" charset="0"/>
            </a:endParaRPr>
          </a:p>
          <a:p>
            <a:pPr marL="285750" indent="-285750">
              <a:buFontTx/>
              <a:buChar char="-"/>
            </a:pPr>
            <a:endParaRPr lang="en-US" sz="1650" dirty="0" smtClean="0">
              <a:solidFill>
                <a:schemeClr val="tx1"/>
              </a:solidFill>
              <a:latin typeface="+mj-lt"/>
              <a:cs typeface="Segoe UI Light" panose="020B0502040204020203" pitchFamily="34" charset="0"/>
            </a:endParaRPr>
          </a:p>
          <a:p>
            <a:pPr marL="285750" indent="-285750">
              <a:buFontTx/>
              <a:buChar char="-"/>
            </a:pPr>
            <a:endParaRPr lang="en-US" sz="1650" dirty="0">
              <a:solidFill>
                <a:schemeClr val="tx1"/>
              </a:solidFill>
              <a:latin typeface="+mj-lt"/>
              <a:cs typeface="Segoe UI Light" panose="020B0502040204020203" pitchFamily="34" charset="0"/>
            </a:endParaRPr>
          </a:p>
          <a:p>
            <a:pPr marL="285750" indent="-285750">
              <a:buFontTx/>
              <a:buChar char="-"/>
            </a:pPr>
            <a:endParaRPr lang="en-US" sz="1650" dirty="0" smtClean="0">
              <a:solidFill>
                <a:schemeClr val="tx1"/>
              </a:solidFill>
              <a:latin typeface="+mj-lt"/>
              <a:cs typeface="Segoe UI Light" panose="020B0502040204020203" pitchFamily="34" charset="0"/>
            </a:endParaRPr>
          </a:p>
          <a:p>
            <a:pPr marL="285750" indent="-285750">
              <a:buFontTx/>
              <a:buChar char="-"/>
            </a:pPr>
            <a:endParaRPr lang="en-US" sz="1650" dirty="0">
              <a:solidFill>
                <a:schemeClr val="tx1"/>
              </a:solidFill>
              <a:latin typeface="+mj-lt"/>
              <a:cs typeface="Segoe UI Light" panose="020B0502040204020203" pitchFamily="34" charset="0"/>
            </a:endParaRPr>
          </a:p>
          <a:p>
            <a:pPr marL="285750" indent="-285750">
              <a:buFontTx/>
              <a:buChar char="-"/>
            </a:pPr>
            <a:endParaRPr lang="en-US" sz="1650" dirty="0" smtClean="0">
              <a:solidFill>
                <a:schemeClr val="tx1"/>
              </a:solidFill>
              <a:latin typeface="+mj-lt"/>
              <a:cs typeface="Segoe UI Light" panose="020B0502040204020203" pitchFamily="34" charset="0"/>
            </a:endParaRPr>
          </a:p>
          <a:p>
            <a:pPr marL="285750" indent="-285750">
              <a:buFontTx/>
              <a:buChar char="-"/>
            </a:pPr>
            <a:endParaRPr lang="en-US" sz="1650" dirty="0">
              <a:solidFill>
                <a:schemeClr val="tx1"/>
              </a:solidFill>
              <a:latin typeface="+mj-lt"/>
              <a:cs typeface="Segoe UI Light" panose="020B0502040204020203" pitchFamily="34" charset="0"/>
            </a:endParaRPr>
          </a:p>
          <a:p>
            <a:pPr marL="285750" indent="-285750">
              <a:buFontTx/>
              <a:buChar char="-"/>
            </a:pPr>
            <a:endParaRPr lang="ru-RU" sz="1650" dirty="0" smtClean="0">
              <a:solidFill>
                <a:schemeClr val="tx1"/>
              </a:solidFill>
              <a:latin typeface="+mj-lt"/>
              <a:cs typeface="Segoe UI Light" panose="020B0502040204020203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08558" y="1165835"/>
            <a:ext cx="1121246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ru-RU" sz="2200" b="1" dirty="0">
                <a:solidFill>
                  <a:schemeClr val="accent1">
                    <a:lumMod val="50000"/>
                  </a:schemeClr>
                </a:solidFill>
                <a:latin typeface="+mj-lt"/>
                <a:cs typeface="Segoe UI Light" panose="020B0502040204020203" pitchFamily="34" charset="0"/>
              </a:rPr>
              <a:t>Информация </a:t>
            </a:r>
            <a:r>
              <a:rPr lang="ru-RU" sz="2200" b="1" dirty="0">
                <a:solidFill>
                  <a:srgbClr val="C00000"/>
                </a:solidFill>
                <a:latin typeface="+mj-lt"/>
                <a:cs typeface="Segoe UI Light" panose="020B0502040204020203" pitchFamily="34" charset="0"/>
              </a:rPr>
              <a:t>об операциях с субсидиями на иные цели (КФО 5</a:t>
            </a:r>
            <a:r>
              <a:rPr lang="ru-RU" sz="2200" b="1" dirty="0" smtClean="0">
                <a:solidFill>
                  <a:srgbClr val="C00000"/>
                </a:solidFill>
                <a:latin typeface="+mj-lt"/>
                <a:cs typeface="Segoe UI Light" panose="020B0502040204020203" pitchFamily="34" charset="0"/>
              </a:rPr>
              <a:t>)</a:t>
            </a:r>
            <a:endParaRPr lang="ru-RU" sz="2200" b="1" dirty="0">
              <a:solidFill>
                <a:srgbClr val="C00000"/>
              </a:solidFill>
              <a:latin typeface="+mj-lt"/>
              <a:cs typeface="Segoe UI Light" panose="020B0502040204020203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858958"/>
              </p:ext>
            </p:extLst>
          </p:nvPr>
        </p:nvGraphicFramePr>
        <p:xfrm>
          <a:off x="746234" y="2404420"/>
          <a:ext cx="10941269" cy="4089020"/>
        </p:xfrm>
        <a:graphic>
          <a:graphicData uri="http://schemas.openxmlformats.org/drawingml/2006/table">
            <a:tbl>
              <a:tblPr/>
              <a:tblGrid>
                <a:gridCol w="1307527"/>
                <a:gridCol w="1876300"/>
                <a:gridCol w="6320879"/>
                <a:gridCol w="1436563"/>
              </a:tblGrid>
              <a:tr h="380821">
                <a:tc>
                  <a:txBody>
                    <a:bodyPr/>
                    <a:lstStyle/>
                    <a:p>
                      <a:pPr fontAlgn="t"/>
                      <a:r>
                        <a:rPr lang="ru-RU" sz="1600" b="1" dirty="0" smtClean="0">
                          <a:effectLst/>
                          <a:latin typeface="inherit"/>
                        </a:rPr>
                        <a:t>Код</a:t>
                      </a:r>
                    </a:p>
                    <a:p>
                      <a:pPr fontAlgn="t"/>
                      <a:endParaRPr lang="ru-RU" sz="1600" b="0" dirty="0">
                        <a:effectLst/>
                        <a:latin typeface="inherit"/>
                      </a:endParaRPr>
                    </a:p>
                  </a:txBody>
                  <a:tcPr marL="18131" marR="18131" marT="15540" marB="1554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dirty="0">
                          <a:effectLst/>
                          <a:latin typeface="inherit"/>
                        </a:rPr>
                        <a:t>Код КОСГУ</a:t>
                      </a:r>
                      <a:endParaRPr lang="ru-RU" sz="1600" b="0" dirty="0">
                        <a:effectLst/>
                        <a:latin typeface="inherit"/>
                      </a:endParaRPr>
                    </a:p>
                  </a:txBody>
                  <a:tcPr marL="18131" marR="18131" marT="15540" marB="1554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600" b="1" dirty="0">
                          <a:effectLst/>
                          <a:latin typeface="inherit"/>
                        </a:rPr>
                        <a:t>Наименование целевой субсидии</a:t>
                      </a:r>
                      <a:endParaRPr lang="ru-RU" sz="1600" b="0" dirty="0">
                        <a:effectLst/>
                        <a:latin typeface="inherit"/>
                      </a:endParaRPr>
                    </a:p>
                  </a:txBody>
                  <a:tcPr marL="18131" marR="18131" marT="15540" marB="1554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600" b="1" dirty="0">
                          <a:effectLst/>
                          <a:latin typeface="inherit"/>
                        </a:rPr>
                        <a:t>Сумма</a:t>
                      </a:r>
                      <a:endParaRPr lang="ru-RU" sz="1600" b="0" dirty="0">
                        <a:effectLst/>
                        <a:latin typeface="inherit"/>
                      </a:endParaRPr>
                    </a:p>
                  </a:txBody>
                  <a:tcPr marL="18131" marR="18131" marT="15540" marB="1554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46588">
                <a:tc>
                  <a:txBody>
                    <a:bodyPr/>
                    <a:lstStyle/>
                    <a:p>
                      <a:pPr fontAlgn="t"/>
                      <a:r>
                        <a:rPr lang="ru-RU" sz="1600" b="0" dirty="0" smtClean="0">
                          <a:effectLst/>
                          <a:latin typeface="inherit"/>
                        </a:rPr>
                        <a:t>ХХ-ХХХХ-…</a:t>
                      </a:r>
                      <a:endParaRPr lang="en-US" sz="1600" b="0" dirty="0">
                        <a:effectLst/>
                        <a:latin typeface="inherit"/>
                      </a:endParaRPr>
                    </a:p>
                  </a:txBody>
                  <a:tcPr marL="18131" marR="18131" marT="15540" marB="1554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dirty="0">
                          <a:effectLst/>
                          <a:latin typeface="inherit"/>
                        </a:rPr>
                        <a:t>152</a:t>
                      </a:r>
                    </a:p>
                  </a:txBody>
                  <a:tcPr marL="18131" marR="18131" marT="15540" marB="1554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600" b="0" dirty="0">
                          <a:effectLst/>
                          <a:latin typeface="inherit"/>
                        </a:rPr>
                        <a:t>Субсидии в целях земельного налога</a:t>
                      </a:r>
                    </a:p>
                  </a:txBody>
                  <a:tcPr marL="18131" marR="18131" marT="15540" marB="1554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600" b="0" dirty="0">
                          <a:effectLst/>
                          <a:latin typeface="inherit"/>
                        </a:rPr>
                        <a:t>38 </a:t>
                      </a:r>
                      <a:r>
                        <a:rPr lang="ru-RU" sz="1600" b="0" dirty="0" smtClean="0">
                          <a:effectLst/>
                          <a:latin typeface="inherit"/>
                        </a:rPr>
                        <a:t>000,00</a:t>
                      </a:r>
                      <a:endParaRPr lang="ru-RU" sz="1600" b="0" dirty="0">
                        <a:effectLst/>
                        <a:latin typeface="inherit"/>
                      </a:endParaRPr>
                    </a:p>
                  </a:txBody>
                  <a:tcPr marL="18131" marR="18131" marT="15540" marB="1554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70688">
                <a:tc>
                  <a:txBody>
                    <a:bodyPr/>
                    <a:lstStyle/>
                    <a:p>
                      <a:pPr fontAlgn="t"/>
                      <a:r>
                        <a:rPr lang="ru-RU" sz="1600" b="0" dirty="0" smtClean="0">
                          <a:effectLst/>
                          <a:latin typeface="inherit"/>
                        </a:rPr>
                        <a:t>ХХ-ХХХХ-…</a:t>
                      </a:r>
                      <a:endParaRPr lang="en-US" sz="1600" b="0" dirty="0">
                        <a:effectLst/>
                        <a:latin typeface="inherit"/>
                      </a:endParaRPr>
                    </a:p>
                  </a:txBody>
                  <a:tcPr marL="18131" marR="18131" marT="15540" marB="1554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dirty="0">
                          <a:effectLst/>
                          <a:latin typeface="inherit"/>
                        </a:rPr>
                        <a:t>152</a:t>
                      </a:r>
                    </a:p>
                  </a:txBody>
                  <a:tcPr marL="18131" marR="18131" marT="15540" marB="1554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600" b="0" dirty="0">
                          <a:effectLst/>
                          <a:latin typeface="inherit"/>
                        </a:rPr>
                        <a:t>Субсидии в целях осуществления выплаты </a:t>
                      </a:r>
                      <a:r>
                        <a:rPr lang="ru-RU" sz="1600" b="0" dirty="0" smtClean="0">
                          <a:effectLst/>
                          <a:latin typeface="inherit"/>
                        </a:rPr>
                        <a:t>вознаграждения</a:t>
                      </a:r>
                      <a:endParaRPr lang="ru-RU" sz="1600" b="0" dirty="0">
                        <a:effectLst/>
                        <a:latin typeface="inherit"/>
                      </a:endParaRPr>
                    </a:p>
                  </a:txBody>
                  <a:tcPr marL="18131" marR="18131" marT="15540" marB="1554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600" b="0" dirty="0" smtClean="0">
                          <a:effectLst/>
                          <a:latin typeface="inherit"/>
                        </a:rPr>
                        <a:t>30 </a:t>
                      </a:r>
                      <a:r>
                        <a:rPr lang="ru-RU" sz="1600" b="0" dirty="0">
                          <a:effectLst/>
                          <a:latin typeface="inherit"/>
                        </a:rPr>
                        <a:t>000,00</a:t>
                      </a:r>
                    </a:p>
                  </a:txBody>
                  <a:tcPr marL="18131" marR="18131" marT="15540" marB="1554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77888">
                <a:tc>
                  <a:txBody>
                    <a:bodyPr/>
                    <a:lstStyle/>
                    <a:p>
                      <a:pPr fontAlgn="t"/>
                      <a:r>
                        <a:rPr lang="ru-RU" sz="1600" b="0" dirty="0" smtClean="0">
                          <a:effectLst/>
                          <a:latin typeface="inherit"/>
                        </a:rPr>
                        <a:t>ХХ-ХХХХ-…</a:t>
                      </a:r>
                      <a:endParaRPr lang="en-US" sz="1600" b="0" dirty="0">
                        <a:effectLst/>
                        <a:latin typeface="inherit"/>
                      </a:endParaRPr>
                    </a:p>
                  </a:txBody>
                  <a:tcPr marL="18131" marR="18131" marT="15540" marB="1554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dirty="0">
                          <a:effectLst/>
                          <a:latin typeface="inherit"/>
                        </a:rPr>
                        <a:t>152</a:t>
                      </a:r>
                    </a:p>
                  </a:txBody>
                  <a:tcPr marL="18131" marR="18131" marT="15540" marB="1554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600" b="0" dirty="0">
                          <a:effectLst/>
                          <a:latin typeface="inherit"/>
                        </a:rPr>
                        <a:t>Субсидии на разработку научно-проектной </a:t>
                      </a:r>
                      <a:r>
                        <a:rPr lang="ru-RU" sz="1600" b="0" dirty="0" smtClean="0">
                          <a:effectLst/>
                          <a:latin typeface="inherit"/>
                        </a:rPr>
                        <a:t>документации</a:t>
                      </a:r>
                      <a:endParaRPr lang="ru-RU" sz="1600" b="0" dirty="0">
                        <a:effectLst/>
                        <a:latin typeface="inherit"/>
                      </a:endParaRPr>
                    </a:p>
                  </a:txBody>
                  <a:tcPr marL="18131" marR="18131" marT="15540" marB="1554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600" b="0" dirty="0">
                          <a:effectLst/>
                          <a:latin typeface="inherit"/>
                        </a:rPr>
                        <a:t>7 </a:t>
                      </a:r>
                      <a:r>
                        <a:rPr lang="ru-RU" sz="1600" b="0" dirty="0" smtClean="0">
                          <a:effectLst/>
                          <a:latin typeface="inherit"/>
                        </a:rPr>
                        <a:t>000 000,00</a:t>
                      </a:r>
                      <a:endParaRPr lang="ru-RU" sz="1600" b="0" dirty="0">
                        <a:effectLst/>
                        <a:latin typeface="inherit"/>
                      </a:endParaRPr>
                    </a:p>
                  </a:txBody>
                  <a:tcPr marL="18131" marR="18131" marT="15540" marB="1554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10810">
                <a:tc>
                  <a:txBody>
                    <a:bodyPr/>
                    <a:lstStyle/>
                    <a:p>
                      <a:pPr fontAlgn="t"/>
                      <a:r>
                        <a:rPr lang="ru-RU" sz="1600" b="0" dirty="0" smtClean="0">
                          <a:effectLst/>
                          <a:latin typeface="inherit"/>
                        </a:rPr>
                        <a:t>ХХ-ХХХХ-…</a:t>
                      </a:r>
                      <a:endParaRPr lang="en-US" sz="1600" b="0" dirty="0">
                        <a:effectLst/>
                        <a:latin typeface="inherit"/>
                      </a:endParaRPr>
                    </a:p>
                  </a:txBody>
                  <a:tcPr marL="18131" marR="18131" marT="15540" marB="1554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dirty="0">
                          <a:effectLst/>
                          <a:latin typeface="inherit"/>
                        </a:rPr>
                        <a:t>152</a:t>
                      </a:r>
                    </a:p>
                  </a:txBody>
                  <a:tcPr marL="18131" marR="18131" marT="15540" marB="1554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600" b="0" dirty="0">
                          <a:effectLst/>
                          <a:latin typeface="inherit"/>
                        </a:rPr>
                        <a:t>Субсидии в целях уплаты налога на имущество организаций</a:t>
                      </a:r>
                    </a:p>
                  </a:txBody>
                  <a:tcPr marL="18131" marR="18131" marT="15540" marB="1554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600" b="0" dirty="0">
                          <a:effectLst/>
                          <a:latin typeface="inherit"/>
                        </a:rPr>
                        <a:t>2 </a:t>
                      </a:r>
                      <a:r>
                        <a:rPr lang="ru-RU" sz="1600" b="0" dirty="0" smtClean="0">
                          <a:effectLst/>
                          <a:latin typeface="inherit"/>
                        </a:rPr>
                        <a:t>000 000,00</a:t>
                      </a:r>
                      <a:endParaRPr lang="ru-RU" sz="1600" b="0" dirty="0">
                        <a:effectLst/>
                        <a:latin typeface="inherit"/>
                      </a:endParaRPr>
                    </a:p>
                  </a:txBody>
                  <a:tcPr marL="18131" marR="18131" marT="15540" marB="1554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601249">
                <a:tc>
                  <a:txBody>
                    <a:bodyPr/>
                    <a:lstStyle/>
                    <a:p>
                      <a:pPr fontAlgn="t"/>
                      <a:r>
                        <a:rPr lang="ru-RU" sz="1600" b="0" dirty="0" smtClean="0">
                          <a:effectLst/>
                          <a:latin typeface="inherit"/>
                        </a:rPr>
                        <a:t>ХХ-ХХХХ-…</a:t>
                      </a:r>
                      <a:endParaRPr lang="en-US" sz="1600" b="0" dirty="0">
                        <a:effectLst/>
                        <a:latin typeface="inherit"/>
                      </a:endParaRPr>
                    </a:p>
                  </a:txBody>
                  <a:tcPr marL="18131" marR="18131" marT="15540" marB="1554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dirty="0">
                          <a:effectLst/>
                          <a:latin typeface="inherit"/>
                        </a:rPr>
                        <a:t>152</a:t>
                      </a:r>
                    </a:p>
                  </a:txBody>
                  <a:tcPr marL="18131" marR="18131" marT="15540" marB="1554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600" b="0" dirty="0">
                          <a:effectLst/>
                          <a:latin typeface="inherit"/>
                        </a:rPr>
                        <a:t>Субсидии в целях обеспечения мер пожарной безопасности </a:t>
                      </a:r>
                      <a:r>
                        <a:rPr lang="ru-RU" sz="1600" b="0" dirty="0" smtClean="0">
                          <a:effectLst/>
                          <a:latin typeface="inherit"/>
                        </a:rPr>
                        <a:t>     гос. учреждений</a:t>
                      </a:r>
                      <a:endParaRPr lang="ru-RU" sz="1600" b="0" dirty="0">
                        <a:effectLst/>
                        <a:latin typeface="inherit"/>
                      </a:endParaRPr>
                    </a:p>
                  </a:txBody>
                  <a:tcPr marL="18131" marR="18131" marT="15540" marB="1554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600" b="0" dirty="0" smtClean="0">
                          <a:effectLst/>
                          <a:latin typeface="inherit"/>
                        </a:rPr>
                        <a:t>150 000,00</a:t>
                      </a:r>
                      <a:endParaRPr lang="ru-RU" sz="1600" b="0" dirty="0">
                        <a:effectLst/>
                        <a:latin typeface="inherit"/>
                      </a:endParaRPr>
                    </a:p>
                  </a:txBody>
                  <a:tcPr marL="18131" marR="18131" marT="15540" marB="1554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25517">
                <a:tc>
                  <a:txBody>
                    <a:bodyPr/>
                    <a:lstStyle/>
                    <a:p>
                      <a:pPr fontAlgn="t"/>
                      <a:r>
                        <a:rPr lang="ru-RU" sz="1600" b="0" dirty="0" smtClean="0">
                          <a:effectLst/>
                          <a:latin typeface="inherit"/>
                        </a:rPr>
                        <a:t>ХХ-ХХХХ-…</a:t>
                      </a:r>
                      <a:endParaRPr lang="en-US" sz="1600" b="0" dirty="0">
                        <a:effectLst/>
                        <a:latin typeface="inherit"/>
                      </a:endParaRPr>
                    </a:p>
                  </a:txBody>
                  <a:tcPr marL="18131" marR="18131" marT="15540" marB="1554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dirty="0">
                          <a:effectLst/>
                          <a:latin typeface="inherit"/>
                        </a:rPr>
                        <a:t>152</a:t>
                      </a:r>
                    </a:p>
                  </a:txBody>
                  <a:tcPr marL="18131" marR="18131" marT="15540" marB="1554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600" b="0" dirty="0">
                          <a:effectLst/>
                          <a:latin typeface="inherit"/>
                        </a:rPr>
                        <a:t>Субсидии в целях оплаты коммунальных расходов и котельно-печного топлива</a:t>
                      </a:r>
                    </a:p>
                  </a:txBody>
                  <a:tcPr marL="18131" marR="18131" marT="15540" marB="1554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600" b="0" dirty="0" smtClean="0">
                          <a:effectLst/>
                          <a:latin typeface="inherit"/>
                        </a:rPr>
                        <a:t>25</a:t>
                      </a:r>
                      <a:r>
                        <a:rPr lang="ru-RU" sz="1600" b="0" baseline="0" dirty="0" smtClean="0">
                          <a:effectLst/>
                          <a:latin typeface="inherit"/>
                        </a:rPr>
                        <a:t> 000 000,00</a:t>
                      </a:r>
                      <a:endParaRPr lang="ru-RU" sz="1600" b="0" dirty="0">
                        <a:effectLst/>
                        <a:latin typeface="inherit"/>
                      </a:endParaRPr>
                    </a:p>
                  </a:txBody>
                  <a:tcPr marL="18131" marR="18131" marT="15540" marB="1554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17567">
                <a:tc>
                  <a:txBody>
                    <a:bodyPr/>
                    <a:lstStyle/>
                    <a:p>
                      <a:pPr fontAlgn="t"/>
                      <a:r>
                        <a:rPr lang="ru-RU" sz="1600" b="0" dirty="0" smtClean="0">
                          <a:effectLst/>
                          <a:latin typeface="inherit"/>
                        </a:rPr>
                        <a:t>ХХ-ХХХХ-…</a:t>
                      </a:r>
                      <a:endParaRPr lang="en-US" sz="1600" b="0" dirty="0" smtClean="0">
                        <a:effectLst/>
                        <a:latin typeface="inherit"/>
                      </a:endParaRPr>
                    </a:p>
                    <a:p>
                      <a:pPr fontAlgn="t"/>
                      <a:r>
                        <a:rPr lang="ru-RU" sz="1600" b="0" dirty="0" smtClean="0">
                          <a:effectLst/>
                          <a:latin typeface="inherit"/>
                        </a:rPr>
                        <a:t>ХХ-ХХХХ-…</a:t>
                      </a:r>
                      <a:endParaRPr lang="en-US" sz="1600" b="0" dirty="0">
                        <a:effectLst/>
                        <a:latin typeface="inherit"/>
                      </a:endParaRPr>
                    </a:p>
                  </a:txBody>
                  <a:tcPr marL="18131" marR="18131" marT="15540" marB="1554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dirty="0" smtClean="0">
                          <a:effectLst/>
                          <a:latin typeface="inherit"/>
                        </a:rPr>
                        <a:t>152</a:t>
                      </a:r>
                    </a:p>
                    <a:p>
                      <a:pPr algn="ctr" fontAlgn="t"/>
                      <a:r>
                        <a:rPr lang="ru-RU" sz="1600" b="0" dirty="0" smtClean="0">
                          <a:effectLst/>
                          <a:latin typeface="inherit"/>
                        </a:rPr>
                        <a:t>162</a:t>
                      </a:r>
                      <a:endParaRPr lang="ru-RU" sz="1600" b="0" dirty="0">
                        <a:effectLst/>
                        <a:latin typeface="inherit"/>
                      </a:endParaRPr>
                    </a:p>
                  </a:txBody>
                  <a:tcPr marL="18131" marR="18131" marT="15540" marB="1554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600" b="0" dirty="0">
                          <a:effectLst/>
                          <a:latin typeface="inherit"/>
                        </a:rPr>
                        <a:t>Субсидии в целях уплаты транспортного </a:t>
                      </a:r>
                      <a:r>
                        <a:rPr lang="ru-RU" sz="1600" b="0" dirty="0" smtClean="0">
                          <a:effectLst/>
                          <a:latin typeface="inherit"/>
                        </a:rPr>
                        <a:t>налога</a:t>
                      </a:r>
                    </a:p>
                    <a:p>
                      <a:pPr fontAlgn="t"/>
                      <a:r>
                        <a:rPr lang="ru-RU" sz="1600" b="0" dirty="0" smtClean="0">
                          <a:effectLst/>
                          <a:latin typeface="inherit"/>
                        </a:rPr>
                        <a:t>Субсидия на приобретение объектов капитального характера (компьютеров)</a:t>
                      </a:r>
                      <a:endParaRPr lang="ru-RU" sz="1600" b="0" dirty="0">
                        <a:effectLst/>
                        <a:latin typeface="inherit"/>
                      </a:endParaRPr>
                    </a:p>
                  </a:txBody>
                  <a:tcPr marL="18131" marR="18131" marT="15540" marB="1554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600" b="0" dirty="0">
                          <a:effectLst/>
                          <a:latin typeface="inherit"/>
                        </a:rPr>
                        <a:t>49 </a:t>
                      </a:r>
                      <a:r>
                        <a:rPr lang="ru-RU" sz="1600" b="0" dirty="0" smtClean="0">
                          <a:effectLst/>
                          <a:latin typeface="inherit"/>
                        </a:rPr>
                        <a:t>000,00</a:t>
                      </a:r>
                    </a:p>
                    <a:p>
                      <a:pPr fontAlgn="t"/>
                      <a:r>
                        <a:rPr lang="ru-RU" sz="1600" b="0" dirty="0" smtClean="0">
                          <a:effectLst/>
                          <a:latin typeface="inherit"/>
                        </a:rPr>
                        <a:t>5</a:t>
                      </a:r>
                      <a:r>
                        <a:rPr lang="ru-RU" sz="1600" b="0" baseline="0" dirty="0" smtClean="0">
                          <a:effectLst/>
                          <a:latin typeface="inherit"/>
                        </a:rPr>
                        <a:t> </a:t>
                      </a:r>
                      <a:r>
                        <a:rPr lang="ru-RU" sz="1600" b="0" dirty="0" smtClean="0">
                          <a:effectLst/>
                          <a:latin typeface="inherit"/>
                        </a:rPr>
                        <a:t>000 000,00</a:t>
                      </a:r>
                      <a:endParaRPr lang="ru-RU" sz="1600" b="0" dirty="0">
                        <a:effectLst/>
                        <a:latin typeface="inherit"/>
                      </a:endParaRPr>
                    </a:p>
                  </a:txBody>
                  <a:tcPr marL="18131" marR="18131" marT="15540" marB="1554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24324">
                <a:tc>
                  <a:txBody>
                    <a:bodyPr/>
                    <a:lstStyle/>
                    <a:p>
                      <a:pPr fontAlgn="t"/>
                      <a:endParaRPr lang="ru-RU" sz="1600" b="0" dirty="0">
                        <a:effectLst/>
                        <a:latin typeface="inherit"/>
                      </a:endParaRPr>
                    </a:p>
                  </a:txBody>
                  <a:tcPr marL="18131" marR="18131" marT="15540" marB="1554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endParaRPr lang="ru-RU" sz="1600" b="0">
                        <a:effectLst/>
                        <a:latin typeface="inherit"/>
                      </a:endParaRPr>
                    </a:p>
                  </a:txBody>
                  <a:tcPr marL="18131" marR="18131" marT="15540" marB="1554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inherit"/>
                        </a:rPr>
                        <a:t>ИТОГО</a:t>
                      </a:r>
                      <a:endParaRPr lang="ru-RU" sz="1600" b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inherit"/>
                      </a:endParaRPr>
                    </a:p>
                  </a:txBody>
                  <a:tcPr marL="18131" marR="18131" marT="15540" marB="1554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inherit"/>
                        </a:rPr>
                        <a:t>39 267 000,00</a:t>
                      </a:r>
                      <a:endParaRPr lang="ru-RU" sz="1600" b="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inherit"/>
                      </a:endParaRPr>
                    </a:p>
                  </a:txBody>
                  <a:tcPr marL="18131" marR="18131" marT="15540" marB="1554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3" name="Выноска 1 12"/>
          <p:cNvSpPr/>
          <p:nvPr/>
        </p:nvSpPr>
        <p:spPr>
          <a:xfrm>
            <a:off x="8363272" y="2214226"/>
            <a:ext cx="1618287" cy="792000"/>
          </a:xfrm>
          <a:prstGeom prst="borderCallout1">
            <a:avLst>
              <a:gd name="adj1" fmla="val 133266"/>
              <a:gd name="adj2" fmla="val 101428"/>
              <a:gd name="adj3" fmla="val 534936"/>
              <a:gd name="adj4" fmla="val 100496"/>
            </a:avLst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fontAlgn="t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inherit"/>
              </a:rPr>
              <a:t>39 267 000 = </a:t>
            </a:r>
          </a:p>
          <a:p>
            <a:pPr fontAlgn="t"/>
            <a:r>
              <a:rPr lang="ru-RU" sz="1400" b="1" dirty="0">
                <a:solidFill>
                  <a:srgbClr val="C00000"/>
                </a:solidFill>
                <a:latin typeface="inherit"/>
              </a:rPr>
              <a:t>с</a:t>
            </a:r>
            <a:r>
              <a:rPr lang="ru-RU" sz="1400" b="1" dirty="0" smtClean="0">
                <a:solidFill>
                  <a:srgbClr val="C00000"/>
                </a:solidFill>
                <a:latin typeface="inherit"/>
              </a:rPr>
              <a:t>тр. 1410 ПФХД</a:t>
            </a:r>
            <a:endParaRPr lang="ru-RU" sz="1400" dirty="0">
              <a:solidFill>
                <a:srgbClr val="C00000"/>
              </a:solidFill>
              <a:latin typeface="inherit"/>
            </a:endParaRPr>
          </a:p>
        </p:txBody>
      </p:sp>
      <p:sp>
        <p:nvSpPr>
          <p:cNvPr id="11" name="Выноска 1 10"/>
          <p:cNvSpPr/>
          <p:nvPr/>
        </p:nvSpPr>
        <p:spPr>
          <a:xfrm>
            <a:off x="543253" y="1695769"/>
            <a:ext cx="1598614" cy="612000"/>
          </a:xfrm>
          <a:prstGeom prst="borderCallout1">
            <a:avLst>
              <a:gd name="adj1" fmla="val 109659"/>
              <a:gd name="adj2" fmla="val 8524"/>
              <a:gd name="adj3" fmla="val 196136"/>
              <a:gd name="adj4" fmla="val 8418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dirty="0" smtClean="0">
                <a:solidFill>
                  <a:schemeClr val="accent1">
                    <a:lumMod val="50000"/>
                  </a:schemeClr>
                </a:solidFill>
              </a:rPr>
              <a:t>Указывается</a:t>
            </a:r>
          </a:p>
          <a:p>
            <a:pPr algn="ctr"/>
            <a:r>
              <a:rPr lang="ru-RU" sz="1300" b="1" dirty="0" smtClean="0">
                <a:solidFill>
                  <a:srgbClr val="C00000"/>
                </a:solidFill>
              </a:rPr>
              <a:t>Код цели субсидии</a:t>
            </a:r>
            <a:endParaRPr lang="ru-RU" sz="1300" b="1" dirty="0">
              <a:solidFill>
                <a:srgbClr val="C00000"/>
              </a:solidFill>
            </a:endParaRPr>
          </a:p>
        </p:txBody>
      </p:sp>
      <p:sp>
        <p:nvSpPr>
          <p:cNvPr id="16" name="Выноска 1 15"/>
          <p:cNvSpPr/>
          <p:nvPr/>
        </p:nvSpPr>
        <p:spPr>
          <a:xfrm>
            <a:off x="2195623" y="1695771"/>
            <a:ext cx="2428929" cy="612000"/>
          </a:xfrm>
          <a:prstGeom prst="borderCallout1">
            <a:avLst>
              <a:gd name="adj1" fmla="val 109659"/>
              <a:gd name="adj2" fmla="val 8524"/>
              <a:gd name="adj3" fmla="val 196136"/>
              <a:gd name="adj4" fmla="val 8418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dirty="0" smtClean="0">
                <a:solidFill>
                  <a:schemeClr val="accent1">
                    <a:lumMod val="50000"/>
                  </a:schemeClr>
                </a:solidFill>
              </a:rPr>
              <a:t>Указывается </a:t>
            </a:r>
          </a:p>
          <a:p>
            <a:pPr algn="ctr"/>
            <a:r>
              <a:rPr lang="ru-RU" sz="1300" b="1" dirty="0" smtClean="0">
                <a:solidFill>
                  <a:srgbClr val="C00000"/>
                </a:solidFill>
              </a:rPr>
              <a:t>Код КОСГУ по доходам!</a:t>
            </a:r>
          </a:p>
          <a:p>
            <a:pPr algn="ctr"/>
            <a:r>
              <a:rPr lang="ru-RU" sz="1300" b="1" u="sng" dirty="0">
                <a:solidFill>
                  <a:srgbClr val="C00000"/>
                </a:solidFill>
              </a:rPr>
              <a:t>п</a:t>
            </a:r>
            <a:r>
              <a:rPr lang="ru-RU" sz="1300" b="1" u="sng" dirty="0" smtClean="0">
                <a:solidFill>
                  <a:srgbClr val="C00000"/>
                </a:solidFill>
              </a:rPr>
              <a:t>о расходам - НЕ ДОПУСТИМО</a:t>
            </a:r>
            <a:endParaRPr lang="ru-RU" sz="1300" b="1" u="sng" dirty="0">
              <a:solidFill>
                <a:srgbClr val="C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08558" y="1165835"/>
            <a:ext cx="14304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u="sng" dirty="0" smtClean="0"/>
              <a:t>ПРИМЕР</a:t>
            </a:r>
            <a:endParaRPr lang="ru-RU" u="sng" dirty="0"/>
          </a:p>
        </p:txBody>
      </p:sp>
    </p:spTree>
    <p:extLst>
      <p:ext uri="{BB962C8B-B14F-4D97-AF65-F5344CB8AC3E}">
        <p14:creationId xmlns:p14="http://schemas.microsoft.com/office/powerpoint/2010/main" val="2678083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53144</TotalTime>
  <Words>410</Words>
  <Application>Microsoft Office PowerPoint</Application>
  <PresentationFormat>Произвольный</PresentationFormat>
  <Paragraphs>138</Paragraphs>
  <Slides>4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Соколова Анастасия Владимировна</dc:creator>
  <cp:lastModifiedBy>user</cp:lastModifiedBy>
  <cp:revision>1881</cp:revision>
  <cp:lastPrinted>2023-06-27T07:57:44Z</cp:lastPrinted>
  <dcterms:created xsi:type="dcterms:W3CDTF">2021-09-09T06:57:17Z</dcterms:created>
  <dcterms:modified xsi:type="dcterms:W3CDTF">2024-03-24T23:28:47Z</dcterms:modified>
</cp:coreProperties>
</file>