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  <p:sldMasterId id="2147483690" r:id="rId2"/>
  </p:sldMasterIdLst>
  <p:notesMasterIdLst>
    <p:notesMasterId r:id="rId9"/>
  </p:notesMasterIdLst>
  <p:sldIdLst>
    <p:sldId id="258" r:id="rId3"/>
    <p:sldId id="259" r:id="rId4"/>
    <p:sldId id="260" r:id="rId5"/>
    <p:sldId id="268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FF7"/>
    <a:srgbClr val="EEF2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21" autoAdjust="0"/>
    <p:restoredTop sz="94660"/>
  </p:normalViewPr>
  <p:slideViewPr>
    <p:cSldViewPr>
      <p:cViewPr>
        <p:scale>
          <a:sx n="96" d="100"/>
          <a:sy n="96" d="100"/>
        </p:scale>
        <p:origin x="-2058" y="-4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FF210F-9A88-49A3-8DB1-51788FE5074A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B7F4F5-382C-46FD-9EBD-CB6C273F3A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826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5776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3584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523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9469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8579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012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D1311-C342-449F-8719-7B9CD4DF702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191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F8624-A353-4CCE-A96F-CFD00D8C1AD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744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6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8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4D0D8-DDC3-415D-AFB4-9836CAADE71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668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60723-DEA8-41F0-B956-5E9E65C26B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678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E94BE-2A33-46D9-B44B-1DA6EC2318B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642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A4775-C4E7-4641-8011-B76361CC31A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555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0753-80D8-4465-BE3F-599DB496C4E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183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4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1F9D-C3D5-4D7B-856A-A4D9F4778B2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644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48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25A6-A83F-414F-981D-F2E3CEF6C15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406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E4B19-5A42-439B-BC4E-92E6DFACC91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351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34903-EA5C-4235-845E-057482457C1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948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67868" y="990600"/>
            <a:ext cx="9009459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2326500" y="90000"/>
            <a:ext cx="6750000" cy="9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22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1871663" y="6408762"/>
            <a:ext cx="5400675" cy="358775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8807053" y="6552070"/>
            <a:ext cx="270272" cy="215444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914417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30" y="6377969"/>
            <a:ext cx="2103121" cy="574516"/>
          </a:xfrm>
          <a:prstGeom prst="rect">
            <a:avLst/>
          </a:prstGeom>
        </p:spPr>
        <p:txBody>
          <a:bodyPr/>
          <a:lstStyle/>
          <a:p>
            <a:fld id="{F610515F-1E8C-4EDF-B9D4-579670099B2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08961" y="6377971"/>
            <a:ext cx="2926080" cy="574516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xmlns="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940207" y="6394504"/>
            <a:ext cx="2103121" cy="348813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822" y="46984"/>
            <a:ext cx="4342476" cy="348813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26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xmlns="" id="{D1FFA894-E666-4AAB-90B4-A00984BD322C}"/>
              </a:ext>
            </a:extLst>
          </p:cNvPr>
          <p:cNvSpPr/>
          <p:nvPr userDrawn="1"/>
        </p:nvSpPr>
        <p:spPr>
          <a:xfrm flipV="1">
            <a:off x="1" y="530144"/>
            <a:ext cx="9144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67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642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932377" y="1818516"/>
            <a:ext cx="6400801" cy="3218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24"/>
            </a:lvl1pPr>
          </a:lstStyle>
          <a:p>
            <a:endParaRPr dirty="0"/>
          </a:p>
        </p:txBody>
      </p:sp>
      <p:sp>
        <p:nvSpPr>
          <p:cNvPr id="7" name="Holder 2">
            <a:extLst>
              <a:ext uri="{FF2B5EF4-FFF2-40B4-BE49-F238E27FC236}">
                <a16:creationId xmlns:a16="http://schemas.microsoft.com/office/drawing/2014/main" xmlns="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822" y="46977"/>
            <a:ext cx="4342476" cy="35844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329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xmlns="" id="{AC4B3DDE-8657-4CD7-8D3E-CD345DD21E94}"/>
              </a:ext>
            </a:extLst>
          </p:cNvPr>
          <p:cNvSpPr/>
          <p:nvPr userDrawn="1"/>
        </p:nvSpPr>
        <p:spPr>
          <a:xfrm flipV="1">
            <a:off x="1" y="530142"/>
            <a:ext cx="9144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8" dirty="0">
              <a:solidFill>
                <a:prstClr val="black"/>
              </a:solidFill>
            </a:endParaRPr>
          </a:p>
        </p:txBody>
      </p:sp>
      <p:sp>
        <p:nvSpPr>
          <p:cNvPr id="10" name="Дата 9">
            <a:extLst>
              <a:ext uri="{FF2B5EF4-FFF2-40B4-BE49-F238E27FC236}">
                <a16:creationId xmlns:a16="http://schemas.microsoft.com/office/drawing/2014/main" xmlns="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4F694-E1C4-4716-8C03-B76FD6043CF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xmlns="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xmlns="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7531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D1311-C342-449F-8719-7B9CD4DF702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7942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F8624-A353-4CCE-A96F-CFD00D8C1AD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5071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55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80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4D0D8-DDC3-415D-AFB4-9836CAADE71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0941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60723-DEA8-41F0-B956-5E9E65C26B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2652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E94BE-2A33-46D9-B44B-1DA6EC2318B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0769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A4775-C4E7-4641-8011-B76361CC31A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2198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0753-80D8-4465-BE3F-599DB496C4E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7331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4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1F9D-C3D5-4D7B-856A-A4D9F4778B2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6951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4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25A6-A83F-414F-981D-F2E3CEF6C15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19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E4B19-5A42-439B-BC4E-92E6DFACC91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6885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34903-EA5C-4235-845E-057482457C1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3693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67868" y="990600"/>
            <a:ext cx="9009459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2326500" y="90000"/>
            <a:ext cx="6750000" cy="9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22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1871663" y="6408756"/>
            <a:ext cx="5400675" cy="358775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8807053" y="6552070"/>
            <a:ext cx="270272" cy="215444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6695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27" y="6377969"/>
            <a:ext cx="2103121" cy="574516"/>
          </a:xfrm>
          <a:prstGeom prst="rect">
            <a:avLst/>
          </a:prstGeom>
        </p:spPr>
        <p:txBody>
          <a:bodyPr/>
          <a:lstStyle/>
          <a:p>
            <a:fld id="{F610515F-1E8C-4EDF-B9D4-579670099B2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08961" y="6377971"/>
            <a:ext cx="2926080" cy="574516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xmlns="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940204" y="6394498"/>
            <a:ext cx="2103121" cy="348813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822" y="46984"/>
            <a:ext cx="4342476" cy="348813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26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xmlns="" id="{D1FFA894-E666-4AAB-90B4-A00984BD322C}"/>
              </a:ext>
            </a:extLst>
          </p:cNvPr>
          <p:cNvSpPr/>
          <p:nvPr userDrawn="1"/>
        </p:nvSpPr>
        <p:spPr>
          <a:xfrm flipV="1">
            <a:off x="1" y="530138"/>
            <a:ext cx="9144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67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879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932374" y="1818516"/>
            <a:ext cx="6400801" cy="3218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24"/>
            </a:lvl1pPr>
          </a:lstStyle>
          <a:p>
            <a:endParaRPr dirty="0"/>
          </a:p>
        </p:txBody>
      </p:sp>
      <p:sp>
        <p:nvSpPr>
          <p:cNvPr id="7" name="Holder 2">
            <a:extLst>
              <a:ext uri="{FF2B5EF4-FFF2-40B4-BE49-F238E27FC236}">
                <a16:creationId xmlns:a16="http://schemas.microsoft.com/office/drawing/2014/main" xmlns="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822" y="46977"/>
            <a:ext cx="4342476" cy="35844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329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xmlns="" id="{AC4B3DDE-8657-4CD7-8D3E-CD345DD21E94}"/>
              </a:ext>
            </a:extLst>
          </p:cNvPr>
          <p:cNvSpPr/>
          <p:nvPr userDrawn="1"/>
        </p:nvSpPr>
        <p:spPr>
          <a:xfrm flipV="1">
            <a:off x="1" y="530136"/>
            <a:ext cx="9144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8" dirty="0">
              <a:solidFill>
                <a:prstClr val="black"/>
              </a:solidFill>
            </a:endParaRPr>
          </a:p>
        </p:txBody>
      </p:sp>
      <p:sp>
        <p:nvSpPr>
          <p:cNvPr id="10" name="Дата 9">
            <a:extLst>
              <a:ext uri="{FF2B5EF4-FFF2-40B4-BE49-F238E27FC236}">
                <a16:creationId xmlns:a16="http://schemas.microsoft.com/office/drawing/2014/main" xmlns="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4F694-E1C4-4716-8C03-B76FD6043CF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xmlns="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xmlns="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114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7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780EA-BA06-41B2-A69A-BB270A83C3D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7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7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471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6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780EA-BA06-41B2-A69A-BB270A83C3D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6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6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57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2987824" y="99064"/>
            <a:ext cx="5938234" cy="83099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b="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Календарь представления и размещения информации государственными (муниципальными) </a:t>
            </a:r>
            <a:r>
              <a:rPr lang="ru-RU" sz="1800" b="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учреждениями на </a:t>
            </a:r>
            <a:r>
              <a:rPr lang="ru-RU" sz="1800" b="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официальном сайте в сети Интернет www.bus.gov.ru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6362763"/>
              </p:ext>
            </p:extLst>
          </p:nvPr>
        </p:nvGraphicFramePr>
        <p:xfrm>
          <a:off x="371489" y="1124744"/>
          <a:ext cx="8304966" cy="53874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49208"/>
                <a:gridCol w="1707735"/>
                <a:gridCol w="2116189"/>
                <a:gridCol w="1731834"/>
              </a:tblGrid>
              <a:tr h="5655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Наименование информации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72" marR="3872" marT="5162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Дата составления, согласно НПА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72" marR="3872" marT="5162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Дата размещения на сайте ГИС ГМУ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72" marR="3872" marT="5162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НПА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72" marR="3872" marT="5162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8791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</a:rPr>
                        <a:t>Общая информация о государственном (муниципальном) учреждении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72" marR="3872" marT="516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72" marR="3872" marT="516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72" marR="3872" marT="5162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72" marR="3872" marT="5162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1520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Решение </a:t>
                      </a:r>
                      <a:r>
                        <a:rPr lang="ru-RU" sz="1200" u="none" strike="noStrike" dirty="0">
                          <a:effectLst/>
                        </a:rPr>
                        <a:t>учредителя о создании учреждения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72" marR="3872" marT="5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72" marR="3872" marT="5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Не позднее 5 рабочих дней, 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следующих за днем принятия документов или внесения изменений в документы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72" marR="3872" marT="5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п. п. 6, 15 Порядка, утвержденного Приказом Минфина России от 21.07.2011 N 86н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72" marR="3872" marT="5162" marB="0" anchor="ctr"/>
                </a:tc>
              </a:tr>
              <a:tr h="11582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Учредительные документы (устав) учреждения, в том числе внесенные в них изменения</a:t>
                      </a:r>
                      <a:br>
                        <a:rPr lang="ru-RU" sz="1200" u="none" strike="noStrike" dirty="0">
                          <a:effectLst/>
                        </a:rPr>
                      </a:b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72" marR="3872" marT="5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72" marR="3872" marT="5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Не позднее 5 рабочих дней, 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следующих за днем принятия документов или внесения изменений в документы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72" marR="3872" marT="5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п. п. 6, 15 Порядка, утвержденного Приказом Минфина России от 21.07.2011 N 86н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72" marR="3872" marT="5162" marB="0" anchor="ctr"/>
                </a:tc>
              </a:tr>
              <a:tr h="11025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Свидетельство о государственной регистрации учреждения</a:t>
                      </a:r>
                      <a:br>
                        <a:rPr lang="ru-RU" sz="1200" u="none" strike="noStrike" dirty="0">
                          <a:effectLst/>
                        </a:rPr>
                      </a:b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72" marR="3872" marT="5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72" marR="3872" marT="5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Не позднее 5 рабочих дней, </a:t>
                      </a:r>
                      <a:br>
                        <a:rPr lang="ru-RU" sz="1000" u="none" strike="noStrike">
                          <a:effectLst/>
                        </a:rPr>
                      </a:br>
                      <a:r>
                        <a:rPr lang="ru-RU" sz="1000" u="none" strike="noStrike">
                          <a:effectLst/>
                        </a:rPr>
                        <a:t>следующих за днем принятия документов или внесения изменений в документы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72" marR="3872" marT="5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п. п. 6, 15 Порядка, утвержденного Приказом Минфина России от 21.07.2011 N 86н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72" marR="3872" marT="5162" marB="0" anchor="ctr"/>
                </a:tc>
              </a:tr>
              <a:tr h="10302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Решение учредителя о назначении руководителя учреждения</a:t>
                      </a:r>
                      <a:br>
                        <a:rPr lang="ru-RU" sz="1200" u="none" strike="noStrike" dirty="0">
                          <a:effectLst/>
                        </a:rPr>
                      </a:b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72" marR="3872" marT="5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72" marR="3872" marT="5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Не позднее 5 рабочих дней, </a:t>
                      </a:r>
                      <a:br>
                        <a:rPr lang="ru-RU" sz="1000" u="none" strike="noStrike">
                          <a:effectLst/>
                        </a:rPr>
                      </a:br>
                      <a:r>
                        <a:rPr lang="ru-RU" sz="1000" u="none" strike="noStrike">
                          <a:effectLst/>
                        </a:rPr>
                        <a:t>следующих за днем принятия документов или внесения изменений в документы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72" marR="3872" marT="51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п. п. 6, 15 Порядка, утвержденного Приказом Минфина России от 21.07.2011 N 86н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72" marR="3872" marT="5162" marB="0" anchor="ctr"/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9924"/>
            <a:ext cx="560387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037" y="239924"/>
            <a:ext cx="2109787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657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2987824" y="99064"/>
            <a:ext cx="5938234" cy="83099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b="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Календарь представления и размещения информации государственными (муниципальными) </a:t>
            </a:r>
            <a:r>
              <a:rPr lang="ru-RU" sz="1800" b="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учреждениями на </a:t>
            </a:r>
            <a:r>
              <a:rPr lang="ru-RU" sz="1800" b="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официальном сайте в сети Интернет www.bus.gov.ru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3404632"/>
              </p:ext>
            </p:extLst>
          </p:nvPr>
        </p:nvGraphicFramePr>
        <p:xfrm>
          <a:off x="323528" y="1196752"/>
          <a:ext cx="8280919" cy="50682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20280"/>
                <a:gridCol w="2016224"/>
                <a:gridCol w="1896608"/>
                <a:gridCol w="1847807"/>
              </a:tblGrid>
              <a:tr h="4222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Наименование информации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72" marR="3872" marT="5162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Дата составления, согласно НПА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72" marR="3872" marT="5162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Дата размещения на сайте ГИС ГМУ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72" marR="3872" marT="5162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НПА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72" marR="3872" marT="5162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7334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Положения о филиалах, представительствах учреждения</a:t>
                      </a:r>
                      <a:br>
                        <a:rPr lang="ru-RU" sz="1200" u="none" strike="noStrike" dirty="0">
                          <a:effectLst/>
                        </a:rPr>
                      </a:b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14" marR="3614" marT="48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14" marR="3614" marT="48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Не позднее 5 рабочих дней, </a:t>
                      </a:r>
                      <a:br>
                        <a:rPr lang="ru-RU" sz="1000" u="none" strike="noStrike">
                          <a:effectLst/>
                        </a:rPr>
                      </a:br>
                      <a:r>
                        <a:rPr lang="ru-RU" sz="1000" u="none" strike="noStrike">
                          <a:effectLst/>
                        </a:rPr>
                        <a:t>следующих за днем принятия документов или внесения изменений в документы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14" marR="3614" marT="48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п. п. 6, 15 Порядка, утвержденного Приказом Минфина России от 21.07.2011 N 86н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14" marR="3614" marT="4819" marB="0" anchor="ctr"/>
                </a:tc>
              </a:tr>
              <a:tr h="20489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Документы, содержащие сведения о составе наблюдательного совета автономного учреждения</a:t>
                      </a:r>
                      <a:br>
                        <a:rPr lang="ru-RU" sz="1200" u="none" strike="noStrike" dirty="0">
                          <a:effectLst/>
                        </a:rPr>
                      </a:b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14" marR="3614" marT="48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14" marR="3614" marT="48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В течение 5 рабочих дней с даты подписания приказа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14" marR="3614" marT="48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Приказ (распоряжение) госорган - учредитель автономного учреждения;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/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ч. 8 ст. 10 Федерального закона от 03.11.2006 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N 174-ФЗ "Об автономных учреждениях" 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/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п. п. 6, 15 Порядка, утвержденного Приказом Минфина России от 21.07.2011 N 86н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14" marR="3614" marT="4819" marB="0" anchor="ctr"/>
                </a:tc>
              </a:tr>
              <a:tr h="395718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itchFamily="34" charset="0"/>
                          <a:cs typeface="Calibri Light" pitchFamily="34" charset="0"/>
                        </a:rPr>
                        <a:t>Плановые показатели финансового состояния</a:t>
                      </a:r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 Light" pitchFamily="34" charset="0"/>
                          <a:cs typeface="Calibri Light" pitchFamily="34" charset="0"/>
                        </a:rPr>
                        <a:t> учреждения 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itchFamily="34" charset="0"/>
                          <a:cs typeface="Calibri Light" pitchFamily="34" charset="0"/>
                        </a:rPr>
                        <a:t>на 2024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 Light" pitchFamily="34" charset="0"/>
                        <a:cs typeface="Calibri Light" pitchFamily="34" charset="0"/>
                      </a:endParaRPr>
                    </a:p>
                  </a:txBody>
                  <a:tcPr marL="3614" marR="3614" marT="481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14" marR="3614" marT="4819" marB="0" anchor="ctr"/>
                </a:tc>
              </a:tr>
              <a:tr h="12118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smtClean="0">
                          <a:effectLst/>
                        </a:rPr>
                        <a:t>Информация</a:t>
                      </a:r>
                      <a:r>
                        <a:rPr lang="ru-RU" sz="1200" b="1" u="none" strike="noStrike" baseline="0" dirty="0" smtClean="0">
                          <a:effectLst/>
                        </a:rPr>
                        <a:t> о г</a:t>
                      </a:r>
                      <a:r>
                        <a:rPr lang="ru-RU" sz="1200" b="1" u="none" strike="noStrike" dirty="0" smtClean="0">
                          <a:effectLst/>
                        </a:rPr>
                        <a:t>осударственном </a:t>
                      </a:r>
                      <a:r>
                        <a:rPr lang="ru-RU" sz="1200" b="1" u="none" strike="noStrike" dirty="0">
                          <a:effectLst/>
                        </a:rPr>
                        <a:t>(</a:t>
                      </a:r>
                      <a:r>
                        <a:rPr lang="ru-RU" sz="1200" b="1" u="none" strike="noStrike" dirty="0" smtClean="0">
                          <a:effectLst/>
                        </a:rPr>
                        <a:t>муниципальном) задании </a:t>
                      </a:r>
                      <a:r>
                        <a:rPr lang="ru-RU" sz="1200" b="1" u="none" strike="noStrike" dirty="0">
                          <a:effectLst/>
                        </a:rPr>
                        <a:t>на </a:t>
                      </a:r>
                      <a:r>
                        <a:rPr lang="ru-RU" sz="1200" b="1" u="none" strike="noStrike" dirty="0" smtClean="0">
                          <a:effectLst/>
                        </a:rPr>
                        <a:t>оказание государственных (муниципальных) </a:t>
                      </a:r>
                      <a:r>
                        <a:rPr lang="ru-RU" sz="1200" b="1" u="none" strike="noStrike" dirty="0">
                          <a:effectLst/>
                        </a:rPr>
                        <a:t>услуг (выполнение работ</a:t>
                      </a:r>
                      <a:r>
                        <a:rPr lang="ru-RU" sz="1200" b="1" u="none" strike="noStrike" dirty="0" smtClean="0">
                          <a:effectLst/>
                        </a:rPr>
                        <a:t>) и его исполнении</a:t>
                      </a:r>
                    </a:p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(бюджетные и автономные учреждения)</a:t>
                      </a:r>
                      <a:r>
                        <a:rPr lang="ru-RU" sz="1200" u="none" strike="noStrike" dirty="0">
                          <a:effectLst/>
                        </a:rPr>
                        <a:t/>
                      </a:r>
                      <a:br>
                        <a:rPr lang="ru-RU" sz="1200" u="none" strike="noStrike" dirty="0">
                          <a:effectLst/>
                        </a:rPr>
                      </a:b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14" marR="3614" marT="48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Утверждается не позднее 15 рабочих дней со дня утверждения ГРБС </a:t>
                      </a:r>
                      <a:r>
                        <a:rPr lang="ru-RU" sz="1000" u="none" strike="noStrike" dirty="0" smtClean="0">
                          <a:effectLst/>
                        </a:rPr>
                        <a:t>ЛБО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14" marR="3614" marT="48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Не позднее 5 рабочих дней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, </a:t>
                      </a:r>
                      <a:br>
                        <a:rPr lang="ru-RU" sz="1000" u="none" strike="noStrike" dirty="0">
                          <a:effectLst/>
                          <a:latin typeface="+mn-lt"/>
                        </a:rPr>
                      </a:b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следующих за днем принятия документов или внесения изменений в 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документы</a:t>
                      </a:r>
                    </a:p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(не позднее января 2024 года)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14" marR="3614" marT="48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 smtClean="0">
                          <a:effectLst/>
                        </a:rPr>
                        <a:t>п.5 Постановления </a:t>
                      </a:r>
                      <a:r>
                        <a:rPr lang="ru-RU" sz="1000" b="0" u="none" strike="noStrike" dirty="0">
                          <a:effectLst/>
                        </a:rPr>
                        <a:t>Правительства РФ </a:t>
                      </a:r>
                      <a:br>
                        <a:rPr lang="ru-RU" sz="1000" b="0" u="none" strike="noStrike" dirty="0">
                          <a:effectLst/>
                        </a:rPr>
                      </a:br>
                      <a:r>
                        <a:rPr lang="ru-RU" sz="1000" b="0" u="none" strike="noStrike" dirty="0">
                          <a:effectLst/>
                        </a:rPr>
                        <a:t>от 26.06.2015 N </a:t>
                      </a:r>
                      <a:r>
                        <a:rPr lang="ru-RU" sz="1000" b="0" u="none" strike="noStrike" dirty="0" smtClean="0">
                          <a:effectLst/>
                        </a:rPr>
                        <a:t>640</a:t>
                      </a:r>
                      <a:r>
                        <a:rPr lang="ru-RU" sz="1000" b="0" u="none" strike="noStrike" dirty="0">
                          <a:effectLst/>
                        </a:rPr>
                        <a:t/>
                      </a:r>
                      <a:br>
                        <a:rPr lang="ru-RU" sz="1000" b="0" u="none" strike="noStrike" dirty="0">
                          <a:effectLst/>
                        </a:rPr>
                      </a:br>
                      <a:r>
                        <a:rPr lang="ru-RU" sz="1000" b="0" u="none" strike="noStrike" dirty="0">
                          <a:effectLst/>
                        </a:rPr>
                        <a:t/>
                      </a:r>
                      <a:br>
                        <a:rPr lang="ru-RU" sz="1000" b="0" u="none" strike="noStrike" dirty="0">
                          <a:effectLst/>
                        </a:rPr>
                      </a:br>
                      <a:r>
                        <a:rPr lang="ru-RU" sz="1000" u="none" strike="noStrike" dirty="0" smtClean="0">
                          <a:effectLst/>
                        </a:rPr>
                        <a:t>п. п. 6, 15 Порядка, утвержденного Приказом Минфина России от 21.07.2011 N 86н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14" marR="3614" marT="4819" marB="0" anchor="ctr"/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037" y="170073"/>
            <a:ext cx="2109787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9924"/>
            <a:ext cx="560387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534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2555776" y="99064"/>
            <a:ext cx="6370282" cy="83099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b="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Календарь представления и размещения информации государственными (муниципальными) </a:t>
            </a:r>
            <a:r>
              <a:rPr lang="ru-RU" sz="1800" b="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учреждениями на </a:t>
            </a:r>
            <a:r>
              <a:rPr lang="ru-RU" sz="1800" b="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официальном сайте в сети Интернет www.bus.gov.ru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2053523"/>
              </p:ext>
            </p:extLst>
          </p:nvPr>
        </p:nvGraphicFramePr>
        <p:xfrm>
          <a:off x="504827" y="1076343"/>
          <a:ext cx="8243637" cy="39148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82997"/>
                <a:gridCol w="2088232"/>
                <a:gridCol w="1872208"/>
                <a:gridCol w="1800200"/>
              </a:tblGrid>
              <a:tr h="5111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Наименование информации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72" marR="3872" marT="5162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Дата составления, согласно НПА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72" marR="3872" marT="5162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Дата размещения на сайте ГИС ГМУ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72" marR="3872" marT="5162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НПА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72" marR="3872" marT="5162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04939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</a:rPr>
                        <a:t>Информация о показателях бюджетной </a:t>
                      </a:r>
                      <a:r>
                        <a:rPr lang="ru-RU" sz="1200" b="1" u="none" strike="noStrike" dirty="0" smtClean="0">
                          <a:effectLst/>
                        </a:rPr>
                        <a:t>сметы</a:t>
                      </a:r>
                    </a:p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(казенные учреждения)</a:t>
                      </a:r>
                      <a:r>
                        <a:rPr lang="ru-RU" sz="1200" u="none" strike="noStrike" dirty="0">
                          <a:effectLst/>
                        </a:rPr>
                        <a:t/>
                      </a:r>
                      <a:br>
                        <a:rPr lang="ru-RU" sz="1200" u="none" strike="noStrike" dirty="0">
                          <a:effectLst/>
                        </a:rPr>
                      </a:b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20" marR="3120" marT="4160" marB="0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Утверждение 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сметы 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осуществляется </a:t>
                      </a:r>
                      <a:r>
                        <a:rPr lang="ru-RU" sz="1000" b="1" u="none" strike="noStrike" dirty="0">
                          <a:effectLst/>
                          <a:latin typeface="+mn-lt"/>
                        </a:rPr>
                        <a:t>не позднее 10 рабочих 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дней со дня доведения учреждению в установленном законодательством Российской Федерации порядке лимитов бюджетных 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обязательств</a:t>
                      </a:r>
                    </a:p>
                  </a:txBody>
                  <a:tcPr marL="3120" marR="3120" marT="4160" marB="0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</a:rPr>
                        <a:t>Не позднее 5 рабочих дней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, </a:t>
                      </a:r>
                      <a:br>
                        <a:rPr lang="ru-RU" sz="1000" u="none" strike="noStrike" dirty="0">
                          <a:effectLst/>
                          <a:latin typeface="+mn-lt"/>
                        </a:rPr>
                      </a:b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следующих за днем принятия документов или внесения изменений в 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документы</a:t>
                      </a:r>
                    </a:p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(не</a:t>
                      </a:r>
                      <a:r>
                        <a:rPr lang="ru-RU" sz="1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позднее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января 2024 года)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120" marR="3120" marT="4160" marB="0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п.</a:t>
                      </a:r>
                      <a:r>
                        <a:rPr lang="ru-RU" sz="1000" u="none" strike="noStrike" baseline="0" dirty="0" smtClean="0">
                          <a:effectLst/>
                          <a:latin typeface="+mn-lt"/>
                        </a:rPr>
                        <a:t> 10 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Приказа 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Минфина России от 14.02.2018 N 26н</a:t>
                      </a:r>
                      <a:br>
                        <a:rPr lang="ru-RU" sz="1000" u="none" strike="noStrike" dirty="0">
                          <a:effectLst/>
                          <a:latin typeface="+mn-lt"/>
                        </a:rPr>
                      </a:b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/>
                      </a:r>
                      <a:br>
                        <a:rPr lang="ru-RU" sz="1000" u="none" strike="noStrike" dirty="0">
                          <a:effectLst/>
                          <a:latin typeface="+mn-lt"/>
                        </a:rPr>
                      </a:b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п. п. 6, 15 Порядка, утвержденного Приказом Минфина России от 21.07.2011 N 86н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3120" marR="3120" marT="4160" marB="0" anchor="ctr"/>
                </a:tc>
              </a:tr>
              <a:tr h="11083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</a:rPr>
                        <a:t>Информация о плане финансово-хозяйственной </a:t>
                      </a:r>
                      <a:r>
                        <a:rPr lang="ru-RU" sz="1200" b="1" u="none" strike="noStrike" dirty="0" smtClean="0">
                          <a:effectLst/>
                        </a:rPr>
                        <a:t>деятельности</a:t>
                      </a:r>
                    </a:p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(бюджетные и</a:t>
                      </a:r>
                      <a:r>
                        <a:rPr lang="ru-RU" sz="1200" u="none" strike="noStrike" baseline="0" dirty="0" smtClean="0">
                          <a:effectLst/>
                        </a:rPr>
                        <a:t> автономные учреждения)</a:t>
                      </a:r>
                      <a:r>
                        <a:rPr lang="ru-RU" sz="1200" u="none" strike="noStrike" dirty="0">
                          <a:effectLst/>
                        </a:rPr>
                        <a:t/>
                      </a:r>
                      <a:br>
                        <a:rPr lang="ru-RU" sz="1200" u="none" strike="noStrike" dirty="0">
                          <a:effectLst/>
                        </a:rPr>
                      </a:b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08" marR="3908" marT="52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План утверждается в порядке и сроки, установленные органом-учредителем, но не позднее начала очередного финансового года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b="1" u="none" strike="noStrike" dirty="0" smtClean="0">
                          <a:effectLst/>
                        </a:rPr>
                        <a:t>(не</a:t>
                      </a:r>
                      <a:r>
                        <a:rPr lang="ru-RU" sz="1000" b="1" u="none" strike="noStrike" baseline="0" dirty="0" smtClean="0">
                          <a:effectLst/>
                        </a:rPr>
                        <a:t> позднее 01 января 2024 года)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08" marR="3908" marT="52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</a:rPr>
                        <a:t>Не позднее 5 рабочих дней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, </a:t>
                      </a:r>
                      <a:br>
                        <a:rPr lang="ru-RU" sz="1000" u="none" strike="noStrike" dirty="0">
                          <a:effectLst/>
                          <a:latin typeface="+mn-lt"/>
                        </a:rPr>
                      </a:b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следующих за днем принятия документов или внесения изменений в 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документы</a:t>
                      </a:r>
                    </a:p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(не позднее 15 января 2024 года)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908" marR="3908" marT="521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п. 46  Приказа 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Минфина России от 31.08.2018 N 186н</a:t>
                      </a:r>
                      <a:br>
                        <a:rPr lang="ru-RU" sz="1000" u="none" strike="noStrike" dirty="0">
                          <a:effectLst/>
                          <a:latin typeface="+mn-lt"/>
                        </a:rPr>
                      </a:b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/>
                      </a:r>
                      <a:br>
                        <a:rPr lang="ru-RU" sz="1000" u="none" strike="noStrike" dirty="0">
                          <a:effectLst/>
                          <a:latin typeface="+mn-lt"/>
                        </a:rPr>
                      </a:b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п. п. 6, 15 Порядка, утвержденного Приказом Минфина России от 21.07.2011 N 86н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3908" marR="3908" marT="5211" marB="0" anchor="ctr"/>
                </a:tc>
              </a:tr>
              <a:tr h="11083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</a:rPr>
                        <a:t>Информация об операциях с целевыми средствами из бюджета</a:t>
                      </a:r>
                      <a:br>
                        <a:rPr lang="ru-RU" sz="1200" b="1" u="none" strike="noStrike" dirty="0">
                          <a:effectLst/>
                        </a:rPr>
                      </a:br>
                      <a:r>
                        <a:rPr lang="ru-RU" sz="1200" u="none" strike="noStrike" dirty="0" smtClean="0">
                          <a:effectLst/>
                        </a:rPr>
                        <a:t>(бюджетные и автономные учреждения)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08" marR="3908" marT="52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Со </a:t>
                      </a:r>
                      <a:r>
                        <a:rPr lang="ru-RU" sz="1000" u="none" strike="noStrike" dirty="0">
                          <a:effectLst/>
                        </a:rPr>
                        <a:t>дня заключения соглашения о предоставлении </a:t>
                      </a:r>
                      <a:r>
                        <a:rPr lang="ru-RU" sz="1000" u="none" strike="noStrike" dirty="0" smtClean="0">
                          <a:effectLst/>
                        </a:rPr>
                        <a:t> учреждению </a:t>
                      </a:r>
                      <a:r>
                        <a:rPr lang="ru-RU" sz="1000" u="none" strike="noStrike" dirty="0">
                          <a:effectLst/>
                        </a:rPr>
                        <a:t>целевой </a:t>
                      </a:r>
                      <a:r>
                        <a:rPr lang="ru-RU" sz="1000" u="none" strike="noStrike" dirty="0" smtClean="0">
                          <a:effectLst/>
                        </a:rPr>
                        <a:t>субсидии</a:t>
                      </a:r>
                    </a:p>
                    <a:p>
                      <a:pPr algn="ctr" fontAlgn="ctr"/>
                      <a:r>
                        <a:rPr kumimoji="0" lang="ru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(в срок не позднее 10 рабочих дней) </a:t>
                      </a:r>
                      <a:r>
                        <a:rPr lang="ru-RU" sz="1000" u="none" strike="noStrike" dirty="0">
                          <a:effectLst/>
                        </a:rPr>
                        <a:t/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08" marR="3908" marT="52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Не позднее 5 рабочих дней</a:t>
                      </a:r>
                      <a:r>
                        <a:rPr lang="ru-RU" sz="1000" u="none" strike="noStrike" dirty="0">
                          <a:effectLst/>
                        </a:rPr>
                        <a:t>, 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следующих за днем принятия документов или внесения изменений в документы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08" marR="3908" marT="521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п. 3 Приказа 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Минфина России от 13.12.2017 N 226н </a:t>
                      </a:r>
                      <a:br>
                        <a:rPr lang="ru-RU" sz="1000" u="none" strike="noStrike" dirty="0">
                          <a:effectLst/>
                          <a:latin typeface="+mn-lt"/>
                        </a:rPr>
                      </a:b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(п. 3 Порядка)</a:t>
                      </a:r>
                      <a:br>
                        <a:rPr lang="ru-RU" sz="1000" u="none" strike="noStrike" dirty="0">
                          <a:effectLst/>
                          <a:latin typeface="+mn-lt"/>
                        </a:rPr>
                      </a:b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/>
                      </a:r>
                      <a:br>
                        <a:rPr lang="ru-RU" sz="1000" u="none" strike="noStrike" dirty="0">
                          <a:effectLst/>
                          <a:latin typeface="+mn-lt"/>
                        </a:rPr>
                      </a:b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п. п. 6, 15 Порядка, утвержденного Приказом Минфина России от 21.07.2011 N 86н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3908" marR="3908" marT="5211" marB="0" anchor="ctr"/>
                </a:tc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86" y="201367"/>
            <a:ext cx="2109787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1218"/>
            <a:ext cx="560387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243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2843808" y="99064"/>
            <a:ext cx="6082250" cy="83099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b="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Календарь представления и размещения информации государственными (муниципальными) </a:t>
            </a:r>
            <a:r>
              <a:rPr lang="ru-RU" sz="1800" b="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учреждениями на </a:t>
            </a:r>
            <a:r>
              <a:rPr lang="ru-RU" sz="1800" b="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официальном сайте в сети Интернет www.bus.gov.ru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2129106"/>
              </p:ext>
            </p:extLst>
          </p:nvPr>
        </p:nvGraphicFramePr>
        <p:xfrm>
          <a:off x="395536" y="1052736"/>
          <a:ext cx="8424936" cy="56215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84530"/>
                <a:gridCol w="2104299"/>
                <a:gridCol w="1756162"/>
                <a:gridCol w="1879945"/>
              </a:tblGrid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Наименование информации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72" marR="3872" marT="5162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Дата составления, согласно НПА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72" marR="3872" marT="5162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Дата размещения на сайте ГИС ГМУ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72" marR="3872" marT="5162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НПА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72" marR="3872" marT="5162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0040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 smtClean="0">
                          <a:effectLst/>
                        </a:rPr>
                        <a:t>Фактические показатели деятельности учреждения за 2023 год</a:t>
                      </a:r>
                    </a:p>
                  </a:txBody>
                  <a:tcPr marL="3450" marR="3450" marT="460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139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</a:rPr>
                        <a:t>Информация о результатах деятельности и об использовании </a:t>
                      </a:r>
                      <a:r>
                        <a:rPr lang="ru-RU" sz="1200" b="1" u="none" strike="noStrike" dirty="0" smtClean="0">
                          <a:effectLst/>
                        </a:rPr>
                        <a:t>имущества</a:t>
                      </a:r>
                    </a:p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(казенные, бюджетные и автономные учреждения)</a:t>
                      </a:r>
                      <a:r>
                        <a:rPr lang="ru-RU" sz="1200" u="none" strike="noStrike" dirty="0">
                          <a:effectLst/>
                        </a:rPr>
                        <a:t/>
                      </a:r>
                      <a:br>
                        <a:rPr lang="ru-RU" sz="1200" u="none" strike="noStrike" dirty="0">
                          <a:effectLst/>
                        </a:rPr>
                      </a:b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20" marR="3120" marT="4160" marB="0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Отчеты 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учреждений 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утверждаются и представляются в сроки, установленные органом 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– учредителем</a:t>
                      </a:r>
                    </a:p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(</a:t>
                      </a:r>
                      <a:r>
                        <a:rPr lang="ru-RU" sz="1000" b="1" u="none" strike="noStrike" dirty="0" smtClean="0">
                          <a:effectLst/>
                          <a:latin typeface="+mn-lt"/>
                        </a:rPr>
                        <a:t>не </a:t>
                      </a:r>
                      <a:r>
                        <a:rPr lang="ru-RU" sz="1000" b="1" u="none" strike="noStrike" dirty="0">
                          <a:effectLst/>
                          <a:latin typeface="+mn-lt"/>
                        </a:rPr>
                        <a:t>позднее </a:t>
                      </a:r>
                      <a:br>
                        <a:rPr lang="ru-RU" sz="1000" b="1" u="none" strike="noStrike" dirty="0">
                          <a:effectLst/>
                          <a:latin typeface="+mn-lt"/>
                        </a:rPr>
                      </a:br>
                      <a:r>
                        <a:rPr lang="ru-RU" sz="1000" b="1" u="none" strike="noStrike" dirty="0">
                          <a:effectLst/>
                          <a:latin typeface="+mn-lt"/>
                        </a:rPr>
                        <a:t>1 </a:t>
                      </a:r>
                      <a:r>
                        <a:rPr lang="ru-RU" sz="1000" b="1" u="none" strike="noStrike" dirty="0" smtClean="0">
                          <a:effectLst/>
                          <a:latin typeface="+mn-lt"/>
                        </a:rPr>
                        <a:t>марта 2024 года, или </a:t>
                      </a:r>
                      <a:r>
                        <a:rPr lang="ru-RU" sz="1000" b="1" u="none" strike="noStrike" dirty="0">
                          <a:effectLst/>
                          <a:latin typeface="+mn-lt"/>
                        </a:rPr>
                        <a:t>первого рабочего дня, следующего за указанной </a:t>
                      </a:r>
                      <a:r>
                        <a:rPr lang="ru-RU" sz="1000" b="1" u="none" strike="noStrike" dirty="0" smtClean="0">
                          <a:effectLst/>
                          <a:latin typeface="+mn-lt"/>
                        </a:rPr>
                        <a:t>датой)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120" marR="3120" marT="4160" marB="0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 smtClean="0">
                          <a:effectLst/>
                          <a:latin typeface="+mn-lt"/>
                        </a:rPr>
                        <a:t> Не позднее 5 рабочих дней, </a:t>
                      </a:r>
                      <a:br>
                        <a:rPr lang="ru-RU" sz="1000" b="0" u="none" strike="noStrike" dirty="0" smtClean="0">
                          <a:effectLst/>
                          <a:latin typeface="+mn-lt"/>
                        </a:rPr>
                      </a:br>
                      <a:r>
                        <a:rPr lang="ru-RU" sz="1000" b="0" u="none" strike="noStrike" dirty="0" smtClean="0">
                          <a:effectLst/>
                          <a:latin typeface="+mn-lt"/>
                        </a:rPr>
                        <a:t>следующих за днем принятия документов или внесения изменений в документы</a:t>
                      </a:r>
                    </a:p>
                    <a:p>
                      <a:pPr algn="ctr" fontAlgn="ctr"/>
                      <a:endParaRPr lang="ru-RU" sz="1000" b="1" u="none" strike="noStrike" dirty="0" smtClean="0">
                        <a:effectLst/>
                        <a:latin typeface="+mn-lt"/>
                      </a:endParaRPr>
                    </a:p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+mn-lt"/>
                        </a:rPr>
                        <a:t>(Не </a:t>
                      </a:r>
                      <a:r>
                        <a:rPr lang="ru-RU" sz="1000" b="1" u="none" strike="noStrike" dirty="0" smtClean="0">
                          <a:effectLst/>
                          <a:latin typeface="+mn-lt"/>
                        </a:rPr>
                        <a:t>позднее 1 апреля 2024 </a:t>
                      </a:r>
                      <a:r>
                        <a:rPr lang="ru-RU" sz="1000" b="1" u="none" strike="noStrike" dirty="0" smtClean="0">
                          <a:effectLst/>
                          <a:latin typeface="+mn-lt"/>
                        </a:rPr>
                        <a:t>года)</a:t>
                      </a:r>
                      <a:endParaRPr lang="ru-RU" sz="1000" b="1" u="none" strike="noStrike" dirty="0" smtClean="0">
                        <a:effectLst/>
                        <a:latin typeface="+mn-lt"/>
                      </a:endParaRPr>
                    </a:p>
                  </a:txBody>
                  <a:tcPr marL="3120" marR="3120" marT="4160" marB="0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п. 30 Приказа 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Минфина России от 02.11.2021 N 171н</a:t>
                      </a:r>
                      <a:br>
                        <a:rPr lang="ru-RU" sz="1000" u="none" strike="noStrike" dirty="0">
                          <a:effectLst/>
                          <a:latin typeface="+mn-lt"/>
                        </a:rPr>
                      </a:b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/>
                      </a:r>
                      <a:br>
                        <a:rPr lang="ru-RU" sz="1000" u="none" strike="noStrike" dirty="0">
                          <a:effectLst/>
                          <a:latin typeface="+mn-lt"/>
                        </a:rPr>
                      </a:b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п. п. 6, 15 Порядка, утвержденного Приказом Минфина России от 21.07.2011 N 86н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3120" marR="3120" marT="4160" marB="0" anchor="ctr">
                    <a:solidFill>
                      <a:srgbClr val="EAEFF7"/>
                    </a:solidFill>
                  </a:tcPr>
                </a:tc>
              </a:tr>
              <a:tr h="7139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itchFamily="34" charset="0"/>
                          <a:cs typeface="Calibri Light" pitchFamily="34" charset="0"/>
                        </a:rPr>
                        <a:t>Отчет о выполнении государственного (муниципального) задания на оказание государственных (муниципальных)</a:t>
                      </a:r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 Light" pitchFamily="34" charset="0"/>
                          <a:cs typeface="Calibri Light" pitchFamily="34" charset="0"/>
                        </a:rPr>
                        <a:t> услуг</a:t>
                      </a:r>
                    </a:p>
                    <a:p>
                      <a:pPr algn="l" fontAlgn="ctr"/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 Light" pitchFamily="34" charset="0"/>
                          <a:cs typeface="Calibri Light" pitchFamily="34" charset="0"/>
                        </a:rPr>
                        <a:t>(бюджетные и автономные учреждения)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itchFamily="34" charset="0"/>
                        <a:cs typeface="Calibri Light" pitchFamily="34" charset="0"/>
                      </a:endParaRPr>
                    </a:p>
                  </a:txBody>
                  <a:tcPr marL="3120" marR="3120" marT="4160" marB="0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strike="noStrike" baseline="0" dirty="0" smtClean="0">
                          <a:latin typeface="+mn-lt"/>
                        </a:rPr>
                        <a:t>Представляется в сроки, установленные государственным заданием</a:t>
                      </a:r>
                    </a:p>
                    <a:p>
                      <a:pPr algn="ctr"/>
                      <a:r>
                        <a:rPr lang="ru-RU" sz="1000" b="1" i="0" u="none" strike="noStrike" baseline="0" dirty="0" smtClean="0">
                          <a:latin typeface="+mn-lt"/>
                        </a:rPr>
                        <a:t>не позднее 1 марта 2024 года</a:t>
                      </a:r>
                    </a:p>
                  </a:txBody>
                  <a:tcPr marL="3120" marR="3120" marT="4160" marB="0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u="none" strike="noStrike" dirty="0" smtClean="0">
                          <a:effectLst/>
                          <a:latin typeface="+mn-lt"/>
                        </a:rPr>
                        <a:t> Не позднее 5 рабочих дней, </a:t>
                      </a:r>
                      <a:br>
                        <a:rPr lang="ru-RU" sz="1000" b="0" u="none" strike="noStrike" dirty="0" smtClean="0">
                          <a:effectLst/>
                          <a:latin typeface="+mn-lt"/>
                        </a:rPr>
                      </a:br>
                      <a:r>
                        <a:rPr lang="ru-RU" sz="1000" b="0" u="none" strike="noStrike" dirty="0" smtClean="0">
                          <a:effectLst/>
                          <a:latin typeface="+mn-lt"/>
                        </a:rPr>
                        <a:t>следующих за днем принятия документов или внесения изменений в документы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u="none" strike="noStrike" dirty="0" smtClean="0">
                        <a:effectLst/>
                        <a:latin typeface="+mn-lt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none" strike="noStrike" dirty="0" smtClean="0">
                          <a:effectLst/>
                          <a:latin typeface="+mn-lt"/>
                        </a:rPr>
                        <a:t>(Не </a:t>
                      </a:r>
                      <a:r>
                        <a:rPr lang="ru-RU" sz="1000" b="1" u="none" strike="noStrike" dirty="0" smtClean="0">
                          <a:effectLst/>
                          <a:latin typeface="+mn-lt"/>
                        </a:rPr>
                        <a:t>позднее 1 апреля 2024 </a:t>
                      </a:r>
                      <a:r>
                        <a:rPr lang="ru-RU" sz="1000" b="1" u="none" strike="noStrike" dirty="0" smtClean="0">
                          <a:effectLst/>
                          <a:latin typeface="+mn-lt"/>
                        </a:rPr>
                        <a:t>года)</a:t>
                      </a:r>
                      <a:endParaRPr lang="ru-RU" sz="1000" b="1" u="none" strike="noStrike" dirty="0" smtClean="0">
                        <a:effectLst/>
                        <a:latin typeface="+mn-lt"/>
                      </a:endParaRPr>
                    </a:p>
                  </a:txBody>
                  <a:tcPr marL="3120" marR="3120" marT="4160" marB="0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п. 47 </a:t>
                      </a: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Постановления Правительства РФ </a:t>
                      </a:r>
                      <a:b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от 26.06.2015 N 640 </a:t>
                      </a:r>
                    </a:p>
                    <a:p>
                      <a:pPr algn="ctr" fontAlgn="ctr"/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(Приложение 2)</a:t>
                      </a:r>
                    </a:p>
                    <a:p>
                      <a:pPr algn="ctr" fontAlgn="ctr"/>
                      <a:endParaRPr kumimoji="0" lang="ru-RU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п. п. 6, 15 Порядка, утвержденного Приказом Минфина России от 21.07.2011 N 86н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3120" marR="3120" marT="4160" marB="0" anchor="ctr">
                    <a:solidFill>
                      <a:srgbClr val="EAEFF7"/>
                    </a:solidFill>
                  </a:tcPr>
                </a:tc>
              </a:tr>
              <a:tr h="10902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Calibri Light" pitchFamily="34" charset="0"/>
                          <a:cs typeface="Calibri Light" pitchFamily="34" charset="0"/>
                        </a:rPr>
                        <a:t>Отчет о финансовых результатах деятельности (ф. 0503121</a:t>
                      </a:r>
                      <a:r>
                        <a:rPr lang="ru-RU" sz="1200" b="1" u="none" strike="noStrike" dirty="0" smtClean="0">
                          <a:effectLst/>
                          <a:latin typeface="Calibri Light" pitchFamily="34" charset="0"/>
                          <a:cs typeface="Calibri Light" pitchFamily="34" charset="0"/>
                        </a:rPr>
                        <a:t>)</a:t>
                      </a:r>
                    </a:p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itchFamily="34" charset="0"/>
                          <a:cs typeface="Calibri Light" pitchFamily="34" charset="0"/>
                        </a:rPr>
                        <a:t>(казенные учреждения)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itchFamily="34" charset="0"/>
                        <a:cs typeface="Calibri Light" pitchFamily="34" charset="0"/>
                      </a:endParaRPr>
                    </a:p>
                  </a:txBody>
                  <a:tcPr marL="3450" marR="345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Федеральный уровень</a:t>
                      </a:r>
                      <a:r>
                        <a:rPr lang="ru-RU" sz="1000" b="1" u="none" strike="noStrike" dirty="0">
                          <a:effectLst/>
                          <a:latin typeface="+mn-lt"/>
                        </a:rPr>
                        <a:t>: </a:t>
                      </a:r>
                      <a:r>
                        <a:rPr lang="ru-RU" sz="1000" b="1" u="none" strike="noStrike" dirty="0" smtClean="0">
                          <a:effectLst/>
                          <a:latin typeface="+mn-lt"/>
                        </a:rPr>
                        <a:t>07.03.2024</a:t>
                      </a: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/>
                      </a:r>
                      <a:br>
                        <a:rPr lang="ru-RU" sz="1000" u="none" strike="noStrike" dirty="0">
                          <a:effectLst/>
                          <a:latin typeface="+mn-lt"/>
                        </a:rPr>
                      </a:b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/>
                      </a:r>
                      <a:br>
                        <a:rPr lang="ru-RU" sz="1000" u="none" strike="noStrike" dirty="0">
                          <a:effectLst/>
                          <a:latin typeface="+mn-lt"/>
                        </a:rPr>
                      </a:br>
                      <a:r>
                        <a:rPr lang="ru-RU" sz="1000" u="none" strike="noStrike" dirty="0" err="1" smtClean="0">
                          <a:effectLst/>
                          <a:latin typeface="+mn-lt"/>
                        </a:rPr>
                        <a:t>Субъектовый</a:t>
                      </a:r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 уровень: </a:t>
                      </a:r>
                    </a:p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+mn-lt"/>
                        </a:rPr>
                        <a:t>не </a:t>
                      </a:r>
                      <a:r>
                        <a:rPr lang="ru-RU" sz="1000" b="1" u="none" strike="noStrike" dirty="0">
                          <a:effectLst/>
                          <a:latin typeface="+mn-lt"/>
                        </a:rPr>
                        <a:t>позднее </a:t>
                      </a:r>
                      <a:r>
                        <a:rPr lang="ru-RU" sz="1000" b="1" u="none" strike="noStrike" dirty="0" smtClean="0">
                          <a:effectLst/>
                          <a:latin typeface="+mn-lt"/>
                        </a:rPr>
                        <a:t>28.03.24 </a:t>
                      </a:r>
                      <a:r>
                        <a:rPr lang="ru-RU" sz="1000" b="1" u="none" strike="noStrike" dirty="0">
                          <a:effectLst/>
                          <a:latin typeface="+mn-lt"/>
                        </a:rPr>
                        <a:t/>
                      </a:r>
                      <a:br>
                        <a:rPr lang="ru-RU" sz="1000" b="1" u="none" strike="noStrike" dirty="0">
                          <a:effectLst/>
                          <a:latin typeface="+mn-lt"/>
                        </a:rPr>
                      </a:b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(88 день крайний)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450" marR="3450" marT="46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 позднее 5 рабочих дней, </a:t>
                      </a:r>
                      <a:b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следующих за днем принятия документов или внесения изменений в </a:t>
                      </a: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документы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000" b="1" u="none" strike="noStrike" dirty="0" smtClean="0">
                          <a:effectLst/>
                          <a:latin typeface="+mn-lt"/>
                        </a:rPr>
                        <a:t>Не позднее 1 апреля 2024 года)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450" marR="3450" marT="46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+mn-lt"/>
                        </a:rPr>
                        <a:t>Приказ Минфина России от 28.12.2010 № 191н </a:t>
                      </a:r>
                      <a:br>
                        <a:rPr lang="ru-RU" sz="1000" u="none" strike="noStrike" dirty="0" smtClean="0">
                          <a:effectLst/>
                          <a:latin typeface="+mn-lt"/>
                        </a:rPr>
                      </a:br>
                      <a:endParaRPr lang="ru-RU" sz="1000" u="none" strike="noStrike" dirty="0" smtClean="0"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п. п. 6, 15 Порядка, утвержденного Приказом Минфина России от 21.07.2011 N 86н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3450" marR="3450" marT="4600" marB="0" anchor="ctr"/>
                </a:tc>
              </a:tr>
              <a:tr h="114009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Calibri Light" pitchFamily="34" charset="0"/>
                          <a:cs typeface="Calibri Light" pitchFamily="34" charset="0"/>
                        </a:rPr>
                        <a:t>Отчет об исполнении бюджета </a:t>
                      </a:r>
                      <a:endParaRPr lang="ru-RU" sz="1200" b="1" u="none" strike="noStrike" dirty="0" smtClean="0">
                        <a:effectLst/>
                        <a:latin typeface="Calibri Light" pitchFamily="34" charset="0"/>
                        <a:cs typeface="Calibri Light" pitchFamily="34" charset="0"/>
                      </a:endParaRPr>
                    </a:p>
                    <a:p>
                      <a:pPr algn="l" fontAlgn="ctr"/>
                      <a:r>
                        <a:rPr lang="ru-RU" sz="1200" b="1" u="none" strike="noStrike" dirty="0" smtClean="0">
                          <a:effectLst/>
                          <a:latin typeface="Calibri Light" pitchFamily="34" charset="0"/>
                          <a:cs typeface="Calibri Light" pitchFamily="34" charset="0"/>
                        </a:rPr>
                        <a:t>(</a:t>
                      </a:r>
                      <a:r>
                        <a:rPr lang="ru-RU" sz="1200" b="1" u="none" strike="noStrike" dirty="0">
                          <a:effectLst/>
                          <a:latin typeface="Calibri Light" pitchFamily="34" charset="0"/>
                          <a:cs typeface="Calibri Light" pitchFamily="34" charset="0"/>
                        </a:rPr>
                        <a:t>ф. 0503127</a:t>
                      </a:r>
                      <a:r>
                        <a:rPr lang="ru-RU" sz="1200" b="1" u="none" strike="noStrike" dirty="0" smtClean="0">
                          <a:effectLst/>
                          <a:latin typeface="Calibri Light" pitchFamily="34" charset="0"/>
                          <a:cs typeface="Calibri Light" pitchFamily="34" charset="0"/>
                        </a:rPr>
                        <a:t>)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itchFamily="34" charset="0"/>
                          <a:cs typeface="Calibri Light" pitchFamily="34" charset="0"/>
                        </a:rPr>
                        <a:t>(казенные учреждения)</a:t>
                      </a:r>
                    </a:p>
                    <a:p>
                      <a:pPr algn="l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50" marR="3450" marT="46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Федеральный уровень</a:t>
                      </a:r>
                      <a:r>
                        <a:rPr kumimoji="0" lang="ru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07.03.2024</a:t>
                      </a: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0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Субъектовый</a:t>
                      </a: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уровень: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 позднее 28.03.24 </a:t>
                      </a:r>
                      <a:br>
                        <a:rPr kumimoji="0" lang="ru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(88 день крайний)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50" marR="3450" marT="46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 Не позднее 5 рабочих дней, </a:t>
                      </a:r>
                      <a:b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следующих за днем принятия документов или внесения изменений в документы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ru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 позднее 1 апреля 2024 года)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50" marR="3450" marT="46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Приказ Минфина России от 28.12.2010 № 191н </a:t>
                      </a:r>
                      <a:b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endParaRPr kumimoji="0" lang="ru-RU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п. п. 6, 15 Порядка, утвержденного Приказом Минфина России от 21.07.2011 N 86н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3450" marR="3450" marT="4600" marB="0" anchor="ctr"/>
                </a:tc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39924"/>
            <a:ext cx="560387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021" y="206400"/>
            <a:ext cx="2109787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497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2915816" y="99064"/>
            <a:ext cx="6010242" cy="83099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b="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Календарь представления и размещения информации государственными (муниципальными) </a:t>
            </a:r>
            <a:r>
              <a:rPr lang="ru-RU" sz="1800" b="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учреждениями на </a:t>
            </a:r>
            <a:r>
              <a:rPr lang="ru-RU" sz="1800" b="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официальном сайте в сети Интернет www.bus.gov.ru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2962225"/>
              </p:ext>
            </p:extLst>
          </p:nvPr>
        </p:nvGraphicFramePr>
        <p:xfrm>
          <a:off x="542924" y="1058863"/>
          <a:ext cx="8133532" cy="48677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79704"/>
                <a:gridCol w="1884418"/>
                <a:gridCol w="1710429"/>
                <a:gridCol w="1758981"/>
              </a:tblGrid>
              <a:tr h="5377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Наименование информации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72" marR="3872" marT="5162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Дата составления, согласно НПА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72" marR="3872" marT="5162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Дата размещения на сайте ГИС ГМУ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72" marR="3872" marT="5162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НПА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72" marR="3872" marT="5162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987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</a:rPr>
                        <a:t>Баланс главного распорядителя, распорядителя, получателя бюджетных средств, главного администратора, администратора источников финансирования дефицита бюджета, главного администратора, администратора доходов бюджета (ф. 0503130) </a:t>
                      </a:r>
                      <a:endParaRPr lang="ru-RU" sz="1200" b="1" u="none" strike="noStrike" dirty="0" smtClean="0">
                        <a:effectLst/>
                      </a:endParaRPr>
                    </a:p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(казенные учреждения)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50" marR="3450" marT="46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Федеральный уровень</a:t>
                      </a:r>
                      <a:r>
                        <a:rPr kumimoji="0" lang="ru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07.03.2024</a:t>
                      </a: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0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Субъектовый</a:t>
                      </a: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уровень: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 позднее 28.03.24 </a:t>
                      </a:r>
                      <a:br>
                        <a:rPr kumimoji="0" lang="ru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(88 день крайний)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50" marR="3450" marT="46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 Не позднее 5 рабочих дней, </a:t>
                      </a:r>
                      <a:b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следующих за днем принятия документов или внесения изменений в документы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ru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 позднее 1 апреля 2024 года)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50" marR="3450" marT="460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Приказ Минфина России от 28.12.2010 № 191н </a:t>
                      </a:r>
                      <a:b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endParaRPr kumimoji="0" lang="ru-RU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п. п. 6, 15 Порядка, утвержденного Приказом Минфина России от 21.07.2011 N 86н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3450" marR="3450" marT="4600" marB="0" anchor="ctr"/>
                </a:tc>
              </a:tr>
              <a:tr h="14139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Calibri Light" pitchFamily="34" charset="0"/>
                          <a:cs typeface="Calibri Light" pitchFamily="34" charset="0"/>
                        </a:rPr>
                        <a:t>Отчет о финансовых результатах деятельности учреждения </a:t>
                      </a:r>
                      <a:endParaRPr lang="ru-RU" sz="1200" b="1" u="none" strike="noStrike" dirty="0" smtClean="0">
                        <a:effectLst/>
                        <a:latin typeface="Calibri Light" pitchFamily="34" charset="0"/>
                        <a:cs typeface="Calibri Light" pitchFamily="34" charset="0"/>
                      </a:endParaRPr>
                    </a:p>
                    <a:p>
                      <a:pPr algn="l" fontAlgn="ctr"/>
                      <a:r>
                        <a:rPr lang="ru-RU" sz="1200" b="1" u="none" strike="noStrike" dirty="0" smtClean="0">
                          <a:effectLst/>
                          <a:latin typeface="Calibri Light" pitchFamily="34" charset="0"/>
                          <a:cs typeface="Calibri Light" pitchFamily="34" charset="0"/>
                        </a:rPr>
                        <a:t>(</a:t>
                      </a:r>
                      <a:r>
                        <a:rPr lang="ru-RU" sz="1200" b="1" u="none" strike="noStrike" dirty="0">
                          <a:effectLst/>
                          <a:latin typeface="Calibri Light" pitchFamily="34" charset="0"/>
                          <a:cs typeface="Calibri Light" pitchFamily="34" charset="0"/>
                        </a:rPr>
                        <a:t>ф. 0503721</a:t>
                      </a:r>
                      <a:r>
                        <a:rPr lang="ru-RU" sz="1200" b="1" u="none" strike="noStrike" dirty="0" smtClean="0">
                          <a:effectLst/>
                          <a:latin typeface="Calibri Light" pitchFamily="34" charset="0"/>
                          <a:cs typeface="Calibri Light" pitchFamily="34" charset="0"/>
                        </a:rPr>
                        <a:t>)</a:t>
                      </a:r>
                    </a:p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itchFamily="34" charset="0"/>
                          <a:cs typeface="Calibri Light" pitchFamily="34" charset="0"/>
                        </a:rPr>
                        <a:t>(бюджетные и автономные учреждения)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itchFamily="34" charset="0"/>
                        <a:cs typeface="Calibri Light" pitchFamily="34" charset="0"/>
                      </a:endParaRPr>
                    </a:p>
                  </a:txBody>
                  <a:tcPr marL="4702" marR="4702" marT="626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Федеральный уровень</a:t>
                      </a:r>
                      <a:r>
                        <a:rPr kumimoji="0" lang="ru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07.03.2024</a:t>
                      </a: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0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Субъектовый</a:t>
                      </a: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уровень: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 позднее 28.03.24 </a:t>
                      </a:r>
                      <a:br>
                        <a:rPr kumimoji="0" lang="ru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(88 день крайний)</a:t>
                      </a:r>
                      <a:endParaRPr kumimoji="0" lang="ru-RU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02" marR="4702" marT="626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 Не позднее 5 рабочих дней, </a:t>
                      </a:r>
                      <a:b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следующих за днем принятия документов или внесения изменений в документы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ru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 позднее 1 апреля 2024 года)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02" marR="4702" marT="626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Приказ Минфина России от 25.03.2011 № 33н </a:t>
                      </a:r>
                      <a:br>
                        <a:rPr lang="ru-RU" sz="10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</a:br>
                      <a:endParaRPr lang="ru-RU" sz="1000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п. п. 6, 15 Порядка, утвержденного Приказом Минфина России от 21.07.2011 N 86н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4702" marR="4702" marT="6269" marB="0" anchor="ctr"/>
                </a:tc>
              </a:tr>
              <a:tr h="12655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Calibri Light" pitchFamily="34" charset="0"/>
                          <a:cs typeface="Calibri Light" pitchFamily="34" charset="0"/>
                        </a:rPr>
                        <a:t>Баланс государственного (муниципального) учреждения </a:t>
                      </a:r>
                      <a:endParaRPr lang="ru-RU" sz="1200" b="1" u="none" strike="noStrike" dirty="0" smtClean="0">
                        <a:effectLst/>
                        <a:latin typeface="Calibri Light" pitchFamily="34" charset="0"/>
                        <a:cs typeface="Calibri Light" pitchFamily="34" charset="0"/>
                      </a:endParaRPr>
                    </a:p>
                    <a:p>
                      <a:pPr algn="l" fontAlgn="ctr"/>
                      <a:r>
                        <a:rPr lang="ru-RU" sz="1200" b="1" u="none" strike="noStrike" dirty="0" smtClean="0">
                          <a:effectLst/>
                          <a:latin typeface="Calibri Light" pitchFamily="34" charset="0"/>
                          <a:cs typeface="Calibri Light" pitchFamily="34" charset="0"/>
                        </a:rPr>
                        <a:t>(</a:t>
                      </a:r>
                      <a:r>
                        <a:rPr lang="ru-RU" sz="1200" b="1" u="none" strike="noStrike" dirty="0">
                          <a:effectLst/>
                          <a:latin typeface="Calibri Light" pitchFamily="34" charset="0"/>
                          <a:cs typeface="Calibri Light" pitchFamily="34" charset="0"/>
                        </a:rPr>
                        <a:t>ф. 0503730</a:t>
                      </a:r>
                      <a:r>
                        <a:rPr lang="ru-RU" sz="1200" b="1" u="none" strike="noStrike" dirty="0" smtClean="0">
                          <a:effectLst/>
                          <a:latin typeface="Calibri Light" pitchFamily="34" charset="0"/>
                          <a:cs typeface="Calibri Light" pitchFamily="34" charset="0"/>
                        </a:rPr>
                        <a:t>)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itchFamily="34" charset="0"/>
                          <a:cs typeface="Calibri Light" pitchFamily="34" charset="0"/>
                        </a:rPr>
                        <a:t>(бюджетные и автономные учреждения)</a:t>
                      </a:r>
                    </a:p>
                    <a:p>
                      <a:pPr algn="l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02" marR="4702" marT="626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Федеральный уровень</a:t>
                      </a:r>
                      <a:r>
                        <a:rPr kumimoji="0" lang="ru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07.03.2024</a:t>
                      </a: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0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Субъектовый</a:t>
                      </a: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уровень: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 позднее 28.03.24 </a:t>
                      </a:r>
                      <a:br>
                        <a:rPr kumimoji="0" lang="ru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(88 день крайний)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02" marR="4702" marT="626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 Не позднее 5 рабочих дней, </a:t>
                      </a:r>
                      <a:b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следующих за днем принятия документов или внесения изменений в документы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ru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 позднее 1 апреля 2024 года)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02" marR="4702" marT="626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Приказ Минфина России от 25.03.2011 № 33н </a:t>
                      </a:r>
                      <a:b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endParaRPr kumimoji="0" lang="ru-RU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п. п. 6, 15 Порядка, утвержденного Приказом Минфина России от 21.07.2011 N 86н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4702" marR="4702" marT="6269" marB="0" anchor="ctr"/>
                </a:tc>
              </a:tr>
            </a:tbl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8699"/>
            <a:ext cx="560387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81" y="183242"/>
            <a:ext cx="2109787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8714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2843808" y="99064"/>
            <a:ext cx="6082250" cy="83099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b="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Календарь представления и размещения информации государственными (муниципальными) </a:t>
            </a:r>
            <a:r>
              <a:rPr lang="ru-RU" sz="1800" b="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учреждениями на </a:t>
            </a:r>
            <a:r>
              <a:rPr lang="ru-RU" sz="1800" b="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официальном сайте в сети Интернет www.bus.gov.ru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8094187"/>
              </p:ext>
            </p:extLst>
          </p:nvPr>
        </p:nvGraphicFramePr>
        <p:xfrm>
          <a:off x="504825" y="1185882"/>
          <a:ext cx="8243639" cy="49904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35153"/>
                <a:gridCol w="2405840"/>
                <a:gridCol w="1534871"/>
                <a:gridCol w="1667775"/>
              </a:tblGrid>
              <a:tr h="5308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Наименование информации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72" marR="3872" marT="5162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Дата составления, согласно НПА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72" marR="3872" marT="5162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Дата размещения на сайте ГИС ГМУ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72" marR="3872" marT="5162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НПА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72" marR="3872" marT="5162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0605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Calibri Light" pitchFamily="34" charset="0"/>
                          <a:cs typeface="Calibri Light" pitchFamily="34" charset="0"/>
                        </a:rPr>
                        <a:t>Отчет об исполнении учреждением плана его финансово-хозяйственной деятельности (ф. 0503737</a:t>
                      </a:r>
                      <a:r>
                        <a:rPr lang="ru-RU" sz="1200" b="1" u="none" strike="noStrike" dirty="0" smtClean="0">
                          <a:effectLst/>
                          <a:latin typeface="Calibri Light" pitchFamily="34" charset="0"/>
                          <a:cs typeface="Calibri Light" pitchFamily="34" charset="0"/>
                        </a:rPr>
                        <a:t>)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itchFamily="34" charset="0"/>
                          <a:cs typeface="Calibri Light" pitchFamily="34" charset="0"/>
                        </a:rPr>
                        <a:t>(бюджетные и автономные учреждения)</a:t>
                      </a:r>
                    </a:p>
                    <a:p>
                      <a:pPr algn="l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02" marR="4702" marT="626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Федеральный уровень</a:t>
                      </a:r>
                      <a:r>
                        <a:rPr kumimoji="0" lang="ru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07.03.2024</a:t>
                      </a: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0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Субъектовый</a:t>
                      </a: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уровень: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 позднее 28.03.24 </a:t>
                      </a:r>
                      <a:br>
                        <a:rPr kumimoji="0" lang="ru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(88 день крайний)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02" marR="4702" marT="626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 Не позднее 5 рабочих дней, </a:t>
                      </a:r>
                      <a:b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следующих за днем принятия документов или внесения изменений в документы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ru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 позднее 1 апреля 2024 года)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02" marR="4702" marT="626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Приказ Минфина России от 25.03.2011 № 33н </a:t>
                      </a:r>
                      <a:b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endParaRPr kumimoji="0" lang="ru-RU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п. п. 6, 15 Порядка, утвержденного Приказом Минфина России от 21.07.2011 N 86н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4702" marR="4702" marT="6269" marB="0" anchor="ctr"/>
                </a:tc>
              </a:tr>
              <a:tr h="334354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Иные сведения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02" marR="4702" marT="626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02" marR="4702" marT="6269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02" marR="4702" marT="6269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02" marR="4702" marT="6269" marB="0" anchor="ctr"/>
                </a:tc>
              </a:tr>
              <a:tr h="15000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</a:rPr>
                        <a:t>Сведения о проведенных в отношении учреждения контрольных мероприятиях и их </a:t>
                      </a:r>
                      <a:r>
                        <a:rPr lang="ru-RU" sz="1200" b="1" u="none" strike="noStrike" dirty="0" smtClean="0">
                          <a:effectLst/>
                        </a:rPr>
                        <a:t>результатах</a:t>
                      </a:r>
                    </a:p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(казенные, бюджетные и автономные учреждения)</a:t>
                      </a:r>
                      <a:r>
                        <a:rPr lang="ru-RU" sz="1200" u="none" strike="noStrike" dirty="0">
                          <a:effectLst/>
                        </a:rPr>
                        <a:t/>
                      </a:r>
                      <a:br>
                        <a:rPr lang="ru-RU" sz="1200" u="none" strike="noStrike" dirty="0">
                          <a:effectLst/>
                        </a:rPr>
                      </a:b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20" marR="3120" marT="416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Информацию в данном разделе рекомендуется размещать в каждом отчетном периоде, независимо от того, были ли в учреждении в этот период </a:t>
                      </a:r>
                      <a:r>
                        <a:rPr lang="ru-RU" sz="1000" u="none" strike="noStrike" dirty="0" smtClean="0">
                          <a:effectLst/>
                        </a:rPr>
                        <a:t>проверки.</a:t>
                      </a:r>
                    </a:p>
                    <a:p>
                      <a:pPr algn="ctr" fontAlgn="ctr"/>
                      <a:endParaRPr lang="ru-RU" sz="10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Документы </a:t>
                      </a:r>
                      <a:r>
                        <a:rPr lang="ru-RU" sz="1000" u="none" strike="noStrike" dirty="0" smtClean="0">
                          <a:effectLst/>
                        </a:rPr>
                        <a:t>о проведенных в отношении учреждений контрольных мероприятиях и их результатах, осуществляемых в рамках государственного контроля (надзора), муниципального контроля (например, о государственном контроле (надзоре) в сфере образования, государственном санитарно-эпидемиологическом контроле (надзоре) государственном пожарном надзоре и т.д</a:t>
                      </a:r>
                      <a:r>
                        <a:rPr lang="ru-RU" sz="1000" u="none" strike="noStrike" dirty="0" smtClean="0">
                          <a:effectLst/>
                        </a:rPr>
                        <a:t>.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(Не позднее 5 рабочих дней,  следующих за днем представления документов проведенных мероприятиях)</a:t>
                      </a:r>
                    </a:p>
                    <a:p>
                      <a:pPr algn="ctr" fontAlgn="ctr"/>
                      <a:endParaRPr lang="ru-RU" sz="1000" u="none" strike="noStrike" dirty="0" smtClean="0">
                        <a:effectLst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 случае если за отчетный период проверки не проводились, в подразделе возможно размещение текстового документа, в котором указывается, что за период с 01.01.2023 по 31.12.2023 </a:t>
                      </a:r>
                      <a:r>
                        <a:rPr kumimoji="0" lang="ru-RU" sz="10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г.г</a:t>
                      </a:r>
                      <a:r>
                        <a:rPr kumimoji="0" lang="ru-RU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в </a:t>
                      </a: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учреждении не проводилось никаких проверок.</a:t>
                      </a:r>
                      <a:endParaRPr kumimoji="0" lang="en-US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ru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 позднее 1 апреля 2024 года)</a:t>
                      </a:r>
                      <a:endParaRPr lang="ru-RU" sz="1000" u="none" strike="noStrike" dirty="0">
                        <a:effectLst/>
                      </a:endParaRPr>
                    </a:p>
                  </a:txBody>
                  <a:tcPr marL="3120" marR="3120" marT="416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20" marR="3120" marT="416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п. п. 6, 15 Порядка, утвержденного Приказом Минфина России от 21.07.2011 N 86н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3120" marR="3120" marT="4160" marB="0" anchor="ctr"/>
                </a:tc>
              </a:tr>
            </a:tbl>
          </a:graphicData>
        </a:graphic>
      </p:graphicFrame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9924"/>
            <a:ext cx="560387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216" y="235056"/>
            <a:ext cx="2109787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826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762</TotalTime>
  <Words>1011</Words>
  <Application>Microsoft Office PowerPoint</Application>
  <PresentationFormat>Экран (4:3)</PresentationFormat>
  <Paragraphs>173</Paragraphs>
  <Slides>6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</vt:i4>
      </vt:variant>
    </vt:vector>
  </HeadingPairs>
  <TitlesOfParts>
    <vt:vector size="8" baseType="lpstr">
      <vt:lpstr>2_Тема Office</vt:lpstr>
      <vt:lpstr>3_Тема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Дергачева Ирина Викторовна</dc:creator>
  <cp:lastModifiedBy>Дергачева Ирина Викторовна</cp:lastModifiedBy>
  <cp:revision>55</cp:revision>
  <dcterms:created xsi:type="dcterms:W3CDTF">2023-07-14T05:52:23Z</dcterms:created>
  <dcterms:modified xsi:type="dcterms:W3CDTF">2023-12-11T07:18:11Z</dcterms:modified>
</cp:coreProperties>
</file>